
<file path=[Content_Types].xml><?xml version="1.0" encoding="utf-8"?>
<Types xmlns="http://schemas.openxmlformats.org/package/2006/content-types">
  <Default Extension="png" ContentType="image/png"/>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notesSlides/notesSlide3.xml" ContentType="application/vnd.openxmlformats-officedocument.presentationml.notesSlide+xml"/>
  <Override PartName="/ppt/charts/chart7.xml" ContentType="application/vnd.openxmlformats-officedocument.drawingml.chart+xml"/>
  <Override PartName="/ppt/drawings/drawing1.xml" ContentType="application/vnd.openxmlformats-officedocument.drawingml.chartshapes+xml"/>
  <Override PartName="/ppt/notesSlides/notesSlide4.xml" ContentType="application/vnd.openxmlformats-officedocument.presentationml.notesSlide+xml"/>
  <Override PartName="/ppt/charts/chart8.xml" ContentType="application/vnd.openxmlformats-officedocument.drawingml.chart+xml"/>
  <Override PartName="/ppt/charts/chart9.xml" ContentType="application/vnd.openxmlformats-officedocument.drawingml.chart+xml"/>
  <Override PartName="/ppt/drawings/drawing2.xml" ContentType="application/vnd.openxmlformats-officedocument.drawingml.chartshapes+xml"/>
  <Override PartName="/ppt/charts/chart10.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1.xml" ContentType="application/vnd.openxmlformats-officedocument.drawingml.chart+xml"/>
  <Override PartName="/ppt/theme/themeOverride1.xml" ContentType="application/vnd.openxmlformats-officedocument.themeOverride+xml"/>
  <Override PartName="/ppt/notesSlides/notesSlide7.xml" ContentType="application/vnd.openxmlformats-officedocument.presentationml.notesSlide+xml"/>
  <Override PartName="/ppt/charts/chart12.xml" ContentType="application/vnd.openxmlformats-officedocument.drawingml.chart+xml"/>
  <Override PartName="/ppt/drawings/drawing3.xml" ContentType="application/vnd.openxmlformats-officedocument.drawingml.chartshapes+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3.xml" ContentType="application/vnd.openxmlformats-officedocument.drawingml.chart+xml"/>
  <Override PartName="/ppt/charts/chart14.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5.xml" ContentType="application/vnd.openxmlformats-officedocument.drawingml.chart+xml"/>
  <Override PartName="/ppt/drawings/drawing4.xml" ContentType="application/vnd.openxmlformats-officedocument.drawingml.chartshapes+xml"/>
  <Override PartName="/ppt/charts/chart16.xml" ContentType="application/vnd.openxmlformats-officedocument.drawingml.chart+xml"/>
  <Override PartName="/ppt/drawings/drawing5.xml" ContentType="application/vnd.openxmlformats-officedocument.drawingml.chartshapes+xml"/>
  <Override PartName="/ppt/charts/chart17.xml" ContentType="application/vnd.openxmlformats-officedocument.drawingml.chart+xml"/>
  <Override PartName="/ppt/charts/chart18.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sldIdLst>
    <p:sldId id="1446" r:id="rId2"/>
    <p:sldId id="1366" r:id="rId3"/>
    <p:sldId id="1556" r:id="rId4"/>
    <p:sldId id="1625" r:id="rId5"/>
    <p:sldId id="1626" r:id="rId6"/>
    <p:sldId id="1627" r:id="rId7"/>
    <p:sldId id="1628" r:id="rId8"/>
    <p:sldId id="1629" r:id="rId9"/>
    <p:sldId id="1630" r:id="rId10"/>
    <p:sldId id="1631" r:id="rId11"/>
    <p:sldId id="1632" r:id="rId12"/>
    <p:sldId id="1633" r:id="rId13"/>
    <p:sldId id="1634" r:id="rId14"/>
    <p:sldId id="1635" r:id="rId15"/>
    <p:sldId id="1637" r:id="rId16"/>
    <p:sldId id="1638" r:id="rId17"/>
    <p:sldId id="1639" r:id="rId18"/>
    <p:sldId id="1640" r:id="rId19"/>
    <p:sldId id="1641" r:id="rId20"/>
    <p:sldId id="1642" r:id="rId21"/>
    <p:sldId id="1643" r:id="rId22"/>
    <p:sldId id="1644" r:id="rId23"/>
    <p:sldId id="1645" r:id="rId24"/>
    <p:sldId id="1646" r:id="rId25"/>
    <p:sldId id="1647" r:id="rId26"/>
    <p:sldId id="1649" r:id="rId27"/>
    <p:sldId id="1648" r:id="rId28"/>
    <p:sldId id="1555" r:id="rId29"/>
    <p:sldId id="1553" r:id="rId30"/>
    <p:sldId id="1554" r:id="rId31"/>
    <p:sldId id="1650" r:id="rId32"/>
    <p:sldId id="1602" r:id="rId33"/>
    <p:sldId id="1603" r:id="rId34"/>
    <p:sldId id="1606" r:id="rId35"/>
    <p:sldId id="1604" r:id="rId36"/>
    <p:sldId id="1605" r:id="rId37"/>
    <p:sldId id="1607" r:id="rId38"/>
    <p:sldId id="1609" r:id="rId39"/>
    <p:sldId id="1618" r:id="rId40"/>
    <p:sldId id="1608" r:id="rId41"/>
    <p:sldId id="1610" r:id="rId42"/>
    <p:sldId id="1611" r:id="rId43"/>
    <p:sldId id="1612" r:id="rId44"/>
    <p:sldId id="1613" r:id="rId45"/>
    <p:sldId id="1614" r:id="rId46"/>
    <p:sldId id="1615" r:id="rId47"/>
    <p:sldId id="1616" r:id="rId48"/>
    <p:sldId id="1617" r:id="rId49"/>
    <p:sldId id="1503" r:id="rId50"/>
    <p:sldId id="1581" r:id="rId51"/>
    <p:sldId id="1514" r:id="rId52"/>
    <p:sldId id="1557" r:id="rId53"/>
    <p:sldId id="1541" r:id="rId54"/>
    <p:sldId id="1579" r:id="rId55"/>
    <p:sldId id="1558" r:id="rId56"/>
    <p:sldId id="1542" r:id="rId57"/>
    <p:sldId id="1582" r:id="rId58"/>
    <p:sldId id="1583" r:id="rId59"/>
    <p:sldId id="1636" r:id="rId60"/>
    <p:sldId id="1621" r:id="rId61"/>
    <p:sldId id="1622" r:id="rId62"/>
    <p:sldId id="1623" r:id="rId63"/>
    <p:sldId id="1624" r:id="rId64"/>
    <p:sldId id="1559" r:id="rId65"/>
    <p:sldId id="1619" r:id="rId66"/>
    <p:sldId id="1476" r:id="rId67"/>
    <p:sldId id="1532" r:id="rId68"/>
    <p:sldId id="1576" r:id="rId6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3300"/>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348" autoAdjust="0"/>
  </p:normalViewPr>
  <p:slideViewPr>
    <p:cSldViewPr>
      <p:cViewPr>
        <p:scale>
          <a:sx n="60" d="100"/>
          <a:sy n="60" d="100"/>
        </p:scale>
        <p:origin x="-1656" y="-288"/>
      </p:cViewPr>
      <p:guideLst>
        <p:guide orient="horz" pos="2160"/>
        <p:guide pos="2880"/>
      </p:guideLst>
    </p:cSldViewPr>
  </p:slideViewPr>
  <p:notesTextViewPr>
    <p:cViewPr>
      <p:scale>
        <a:sx n="100" d="100"/>
        <a:sy n="100" d="100"/>
      </p:scale>
      <p:origin x="0" y="0"/>
    </p:cViewPr>
  </p:notesTextViewPr>
  <p:sorterViewPr>
    <p:cViewPr>
      <p:scale>
        <a:sx n="34" d="100"/>
        <a:sy n="34"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oleObject" Target="file:///C:\Users\JOSDT\Downloads\PUERTO%20VALLARTA\An&#225;lisis%20DE%20PRODUCCION%20JOSDT..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F:\sagarpa\Graficas%202%20julio11.xlsx" TargetMode="External"/></Relationships>
</file>

<file path=ppt/charts/_rels/chart11.xml.rels><?xml version="1.0" encoding="UTF-8" standalone="yes"?>
<Relationships xmlns="http://schemas.openxmlformats.org/package/2006/relationships"><Relationship Id="rId2" Type="http://schemas.openxmlformats.org/officeDocument/2006/relationships/oleObject" Target="file:///C:\Users\LOGISTIC\AppData\Local\Microsoft\Windows\Temporary%20Internet%20Files\Content.IE5\97JT7NJQ\d&#237;asdeinventariomaiz.xlsx" TargetMode="External"/><Relationship Id="rId1" Type="http://schemas.openxmlformats.org/officeDocument/2006/relationships/themeOverride" Target="../theme/themeOverride1.xml"/></Relationships>
</file>

<file path=ppt/charts/_rels/chart12.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1.xlsx"/></Relationships>
</file>

<file path=ppt/charts/_rels/chart13.xml.rels><?xml version="1.0" encoding="UTF-8" standalone="yes"?>
<Relationships xmlns="http://schemas.openxmlformats.org/package/2006/relationships"><Relationship Id="rId2" Type="http://schemas.openxmlformats.org/officeDocument/2006/relationships/oleObject" Target="file:///F:\Graficas%202014\SAGA-UNA%20Julio%209%20AVES%20014%20NACIONAL).xlsx" TargetMode="External"/><Relationship Id="rId1" Type="http://schemas.openxmlformats.org/officeDocument/2006/relationships/image" Target="../media/image47.jpg"/></Relationships>
</file>

<file path=ppt/charts/_rels/chart14.xml.rels><?xml version="1.0" encoding="UTF-8" standalone="yes"?>
<Relationships xmlns="http://schemas.openxmlformats.org/package/2006/relationships"><Relationship Id="rId2" Type="http://schemas.openxmlformats.org/officeDocument/2006/relationships/oleObject" Target="file:///F:\Graficas%202014\SAGA-UNA%20Julio%209%20AVES%20014%20NACIONAL).xlsx" TargetMode="External"/><Relationship Id="rId1" Type="http://schemas.openxmlformats.org/officeDocument/2006/relationships/image" Target="../media/image53.jpg"/></Relationships>
</file>

<file path=ppt/charts/_rels/chart15.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file:///C:\Users\JOSDT\Downloads\PUERTO%20VALLARTA\Graficas%20Enero%202014%20josdt.xlsx" TargetMode="External"/></Relationships>
</file>

<file path=ppt/charts/_rels/chart16.xml.rels><?xml version="1.0" encoding="UTF-8" standalone="yes"?>
<Relationships xmlns="http://schemas.openxmlformats.org/package/2006/relationships"><Relationship Id="rId3" Type="http://schemas.openxmlformats.org/officeDocument/2006/relationships/chartUserShapes" Target="../drawings/drawing5.xml"/><Relationship Id="rId2" Type="http://schemas.openxmlformats.org/officeDocument/2006/relationships/oleObject" Target="file:///C:\Users\JOSDT\Downloads\PUERTO%20VALLARTA\Graficas%20Enero%202014%20josdt.xlsx" TargetMode="External"/><Relationship Id="rId1" Type="http://schemas.openxmlformats.org/officeDocument/2006/relationships/image" Target="../media/image64.jpg"/></Relationships>
</file>

<file path=ppt/charts/_rels/chart17.xml.rels><?xml version="1.0" encoding="UTF-8" standalone="yes"?>
<Relationships xmlns="http://schemas.openxmlformats.org/package/2006/relationships"><Relationship Id="rId2" Type="http://schemas.openxmlformats.org/officeDocument/2006/relationships/oleObject" Target="file:///C:\Users\JOSDT\Downloads\PUERTO%20VALLARTA\Graficas%20Enero%202014%20josdt.xlsx" TargetMode="External"/><Relationship Id="rId1" Type="http://schemas.openxmlformats.org/officeDocument/2006/relationships/image" Target="../media/image65.png"/></Relationships>
</file>

<file path=ppt/charts/_rels/chart18.xml.rels><?xml version="1.0" encoding="UTF-8" standalone="yes"?>
<Relationships xmlns="http://schemas.openxmlformats.org/package/2006/relationships"><Relationship Id="rId2" Type="http://schemas.openxmlformats.org/officeDocument/2006/relationships/oleObject" Target="file:///C:\Users\JOSDT\Downloads\PUERTO%20VALLARTA\Graficas%20Enero%202014%20josdt.xlsx" TargetMode="External"/><Relationship Id="rId1" Type="http://schemas.openxmlformats.org/officeDocument/2006/relationships/image" Target="../media/image66.jpg"/></Relationships>
</file>

<file path=ppt/charts/_rels/chart2.xml.rels><?xml version="1.0" encoding="UTF-8" standalone="yes"?>
<Relationships xmlns="http://schemas.openxmlformats.org/package/2006/relationships"><Relationship Id="rId1" Type="http://schemas.openxmlformats.org/officeDocument/2006/relationships/oleObject" Target="file:///C:\Users\JOSDT\Downloads\PUERTO%20VALLARTA\An&#225;lisis%20DE%20PRODUCCION%20JOSDT..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JOSDT\Downloads\PUERTO%20VALLARTA\An&#225;lisis%20DE%20PRODUCCION%20JOSDT..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JOSDT\Downloads\PUERTO%20VALLARTA\An&#225;lisis%20DE%20PRODUCCION%20JOSDT..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JOSDT\Downloads\PUERTO%20VALLARTA\An&#225;lisis%20DE%20PRODUCCION%20JOSDT..xlsx" TargetMode="External"/></Relationships>
</file>

<file path=ppt/charts/_rels/chart6.xml.rels><?xml version="1.0" encoding="UTF-8" standalone="yes"?>
<Relationships xmlns="http://schemas.openxmlformats.org/package/2006/relationships"><Relationship Id="rId2" Type="http://schemas.openxmlformats.org/officeDocument/2006/relationships/oleObject" Target="file:///C:\Users\JOSDT\Downloads\PUERTO%20VALLARTA\Producci&#243;...xlsx" TargetMode="External"/><Relationship Id="rId1" Type="http://schemas.openxmlformats.org/officeDocument/2006/relationships/image" Target="../media/image17.jpg"/></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L:\gr&#225;ficas%20(1).xlsx" TargetMode="External"/></Relationships>
</file>

<file path=ppt/charts/_rels/chart8.xml.rels><?xml version="1.0" encoding="UTF-8" standalone="yes"?>
<Relationships xmlns="http://schemas.openxmlformats.org/package/2006/relationships"><Relationship Id="rId2" Type="http://schemas.openxmlformats.org/officeDocument/2006/relationships/oleObject" Target="Gr&#225;fico%20en%20Microsoft%20PowerPoint" TargetMode="External"/><Relationship Id="rId1" Type="http://schemas.openxmlformats.org/officeDocument/2006/relationships/image" Target="../media/image28.jpg"/></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F:\sagarpa\Graficas%202%20julio1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S"/>
              <a:t>año Curva de regresión ajustada</a:t>
            </a:r>
          </a:p>
        </c:rich>
      </c:tx>
      <c:layout/>
      <c:overlay val="0"/>
    </c:title>
    <c:autoTitleDeleted val="0"/>
    <c:plotArea>
      <c:layout/>
      <c:scatterChart>
        <c:scatterStyle val="lineMarker"/>
        <c:varyColors val="0"/>
        <c:ser>
          <c:idx val="0"/>
          <c:order val="0"/>
          <c:tx>
            <c:v>PRODUCCION NACIONAL        (TONS.)</c:v>
          </c:tx>
          <c:spPr>
            <a:ln w="28575">
              <a:noFill/>
            </a:ln>
          </c:spPr>
          <c:xVal>
            <c:numRef>
              <c:f>'C:\Users\JOSDT\Downloads\PUERTO VALLARTA\[Copia de Series de.. (1).xlsx]Hoja1'!$B$2:$B$39</c:f>
              <c:numCache>
                <c:formatCode>General</c:formatCode>
                <c:ptCount val="38"/>
                <c:pt idx="0">
                  <c:v>1977</c:v>
                </c:pt>
                <c:pt idx="1">
                  <c:v>1978</c:v>
                </c:pt>
                <c:pt idx="2">
                  <c:v>1979</c:v>
                </c:pt>
                <c:pt idx="3">
                  <c:v>1980</c:v>
                </c:pt>
                <c:pt idx="4">
                  <c:v>1981</c:v>
                </c:pt>
                <c:pt idx="5">
                  <c:v>1982</c:v>
                </c:pt>
                <c:pt idx="6">
                  <c:v>1983</c:v>
                </c:pt>
                <c:pt idx="7">
                  <c:v>1984</c:v>
                </c:pt>
                <c:pt idx="8">
                  <c:v>1985</c:v>
                </c:pt>
                <c:pt idx="9">
                  <c:v>1986</c:v>
                </c:pt>
                <c:pt idx="10">
                  <c:v>1987</c:v>
                </c:pt>
                <c:pt idx="11">
                  <c:v>1988</c:v>
                </c:pt>
                <c:pt idx="12">
                  <c:v>1989</c:v>
                </c:pt>
                <c:pt idx="13">
                  <c:v>1990</c:v>
                </c:pt>
                <c:pt idx="14">
                  <c:v>1991</c:v>
                </c:pt>
                <c:pt idx="15">
                  <c:v>1992</c:v>
                </c:pt>
                <c:pt idx="16">
                  <c:v>1993</c:v>
                </c:pt>
                <c:pt idx="17">
                  <c:v>1994</c:v>
                </c:pt>
                <c:pt idx="18">
                  <c:v>1995</c:v>
                </c:pt>
                <c:pt idx="19">
                  <c:v>1996</c:v>
                </c:pt>
                <c:pt idx="20">
                  <c:v>1997</c:v>
                </c:pt>
                <c:pt idx="21">
                  <c:v>1998</c:v>
                </c:pt>
                <c:pt idx="22">
                  <c:v>1999</c:v>
                </c:pt>
                <c:pt idx="23">
                  <c:v>2000</c:v>
                </c:pt>
                <c:pt idx="24">
                  <c:v>2001</c:v>
                </c:pt>
                <c:pt idx="25">
                  <c:v>2002</c:v>
                </c:pt>
                <c:pt idx="26">
                  <c:v>2003</c:v>
                </c:pt>
                <c:pt idx="27">
                  <c:v>2004</c:v>
                </c:pt>
                <c:pt idx="28">
                  <c:v>2005</c:v>
                </c:pt>
                <c:pt idx="29">
                  <c:v>2006</c:v>
                </c:pt>
                <c:pt idx="30">
                  <c:v>2007</c:v>
                </c:pt>
                <c:pt idx="31">
                  <c:v>2008</c:v>
                </c:pt>
                <c:pt idx="32">
                  <c:v>2009</c:v>
                </c:pt>
                <c:pt idx="33">
                  <c:v>2010</c:v>
                </c:pt>
                <c:pt idx="34">
                  <c:v>2011</c:v>
                </c:pt>
                <c:pt idx="35">
                  <c:v>2012</c:v>
                </c:pt>
                <c:pt idx="36">
                  <c:v>2013</c:v>
                </c:pt>
                <c:pt idx="37">
                  <c:v>2014</c:v>
                </c:pt>
              </c:numCache>
            </c:numRef>
          </c:xVal>
          <c:yVal>
            <c:numRef>
              <c:f>'C:\Users\JOSDT\Downloads\PUERTO VALLARTA\[Copia de Series de.. (1).xlsx]Hoja1'!$A$2:$A$39</c:f>
              <c:numCache>
                <c:formatCode>General</c:formatCode>
                <c:ptCount val="38"/>
                <c:pt idx="0">
                  <c:v>399.97</c:v>
                </c:pt>
                <c:pt idx="1">
                  <c:v>495.61500000000001</c:v>
                </c:pt>
                <c:pt idx="2">
                  <c:v>664.52</c:v>
                </c:pt>
                <c:pt idx="3">
                  <c:v>664.52</c:v>
                </c:pt>
                <c:pt idx="4">
                  <c:v>749.62</c:v>
                </c:pt>
                <c:pt idx="5">
                  <c:v>769.78499999999997</c:v>
                </c:pt>
                <c:pt idx="6">
                  <c:v>794.76</c:v>
                </c:pt>
                <c:pt idx="7">
                  <c:v>822.51</c:v>
                </c:pt>
                <c:pt idx="8">
                  <c:v>885.96500000000003</c:v>
                </c:pt>
                <c:pt idx="9">
                  <c:v>721.80499999999995</c:v>
                </c:pt>
                <c:pt idx="10">
                  <c:v>799.2</c:v>
                </c:pt>
                <c:pt idx="11">
                  <c:v>807.52499999999998</c:v>
                </c:pt>
                <c:pt idx="12">
                  <c:v>872.83</c:v>
                </c:pt>
                <c:pt idx="13">
                  <c:v>945.35</c:v>
                </c:pt>
                <c:pt idx="14">
                  <c:v>1178.45</c:v>
                </c:pt>
                <c:pt idx="15">
                  <c:v>1345.653</c:v>
                </c:pt>
                <c:pt idx="16">
                  <c:v>1364.375</c:v>
                </c:pt>
                <c:pt idx="17">
                  <c:v>1383.2159999999999</c:v>
                </c:pt>
                <c:pt idx="18">
                  <c:v>1512</c:v>
                </c:pt>
                <c:pt idx="19">
                  <c:v>1478.3489999999999</c:v>
                </c:pt>
                <c:pt idx="20">
                  <c:v>1492.9369999999999</c:v>
                </c:pt>
                <c:pt idx="21">
                  <c:v>1586.8409999999999</c:v>
                </c:pt>
                <c:pt idx="22">
                  <c:v>1784.32</c:v>
                </c:pt>
                <c:pt idx="23">
                  <c:v>1935.9659999999999</c:v>
                </c:pt>
                <c:pt idx="24">
                  <c:v>2066.5100000000002</c:v>
                </c:pt>
                <c:pt idx="25">
                  <c:v>2156.5140000000001</c:v>
                </c:pt>
                <c:pt idx="26">
                  <c:v>2289.8910000000001</c:v>
                </c:pt>
                <c:pt idx="27">
                  <c:v>2389.7150000000001</c:v>
                </c:pt>
                <c:pt idx="28">
                  <c:v>2498.3000000000002</c:v>
                </c:pt>
                <c:pt idx="29">
                  <c:v>2591.7640000000001</c:v>
                </c:pt>
                <c:pt idx="30">
                  <c:v>2682.7750000000001</c:v>
                </c:pt>
                <c:pt idx="31">
                  <c:v>2781.4760000000001</c:v>
                </c:pt>
                <c:pt idx="32">
                  <c:v>2781.4760000000001</c:v>
                </c:pt>
                <c:pt idx="33">
                  <c:v>2809.9450000000002</c:v>
                </c:pt>
                <c:pt idx="34">
                  <c:v>2906.2139999999999</c:v>
                </c:pt>
                <c:pt idx="35">
                  <c:v>2957.922</c:v>
                </c:pt>
                <c:pt idx="36">
                  <c:v>2907.3939999999998</c:v>
                </c:pt>
                <c:pt idx="37">
                  <c:v>2964.5549999999998</c:v>
                </c:pt>
              </c:numCache>
            </c:numRef>
          </c:yVal>
          <c:smooth val="0"/>
        </c:ser>
        <c:ser>
          <c:idx val="1"/>
          <c:order val="1"/>
          <c:tx>
            <c:v>Pronóstico PRODUCCION NACIONAL        (TONS.)</c:v>
          </c:tx>
          <c:spPr>
            <a:ln w="28575">
              <a:noFill/>
            </a:ln>
          </c:spPr>
          <c:xVal>
            <c:numRef>
              <c:f>'C:\Users\JOSDT\Downloads\PUERTO VALLARTA\[Copia de Series de.. (1).xlsx]Hoja1'!$B$2:$B$39</c:f>
              <c:numCache>
                <c:formatCode>General</c:formatCode>
                <c:ptCount val="38"/>
                <c:pt idx="0">
                  <c:v>1977</c:v>
                </c:pt>
                <c:pt idx="1">
                  <c:v>1978</c:v>
                </c:pt>
                <c:pt idx="2">
                  <c:v>1979</c:v>
                </c:pt>
                <c:pt idx="3">
                  <c:v>1980</c:v>
                </c:pt>
                <c:pt idx="4">
                  <c:v>1981</c:v>
                </c:pt>
                <c:pt idx="5">
                  <c:v>1982</c:v>
                </c:pt>
                <c:pt idx="6">
                  <c:v>1983</c:v>
                </c:pt>
                <c:pt idx="7">
                  <c:v>1984</c:v>
                </c:pt>
                <c:pt idx="8">
                  <c:v>1985</c:v>
                </c:pt>
                <c:pt idx="9">
                  <c:v>1986</c:v>
                </c:pt>
                <c:pt idx="10">
                  <c:v>1987</c:v>
                </c:pt>
                <c:pt idx="11">
                  <c:v>1988</c:v>
                </c:pt>
                <c:pt idx="12">
                  <c:v>1989</c:v>
                </c:pt>
                <c:pt idx="13">
                  <c:v>1990</c:v>
                </c:pt>
                <c:pt idx="14">
                  <c:v>1991</c:v>
                </c:pt>
                <c:pt idx="15">
                  <c:v>1992</c:v>
                </c:pt>
                <c:pt idx="16">
                  <c:v>1993</c:v>
                </c:pt>
                <c:pt idx="17">
                  <c:v>1994</c:v>
                </c:pt>
                <c:pt idx="18">
                  <c:v>1995</c:v>
                </c:pt>
                <c:pt idx="19">
                  <c:v>1996</c:v>
                </c:pt>
                <c:pt idx="20">
                  <c:v>1997</c:v>
                </c:pt>
                <c:pt idx="21">
                  <c:v>1998</c:v>
                </c:pt>
                <c:pt idx="22">
                  <c:v>1999</c:v>
                </c:pt>
                <c:pt idx="23">
                  <c:v>2000</c:v>
                </c:pt>
                <c:pt idx="24">
                  <c:v>2001</c:v>
                </c:pt>
                <c:pt idx="25">
                  <c:v>2002</c:v>
                </c:pt>
                <c:pt idx="26">
                  <c:v>2003</c:v>
                </c:pt>
                <c:pt idx="27">
                  <c:v>2004</c:v>
                </c:pt>
                <c:pt idx="28">
                  <c:v>2005</c:v>
                </c:pt>
                <c:pt idx="29">
                  <c:v>2006</c:v>
                </c:pt>
                <c:pt idx="30">
                  <c:v>2007</c:v>
                </c:pt>
                <c:pt idx="31">
                  <c:v>2008</c:v>
                </c:pt>
                <c:pt idx="32">
                  <c:v>2009</c:v>
                </c:pt>
                <c:pt idx="33">
                  <c:v>2010</c:v>
                </c:pt>
                <c:pt idx="34">
                  <c:v>2011</c:v>
                </c:pt>
                <c:pt idx="35">
                  <c:v>2012</c:v>
                </c:pt>
                <c:pt idx="36">
                  <c:v>2013</c:v>
                </c:pt>
                <c:pt idx="37">
                  <c:v>2014</c:v>
                </c:pt>
              </c:numCache>
            </c:numRef>
          </c:xVal>
          <c:yVal>
            <c:numRef>
              <c:f>'C:\Users\JOSDT\Downloads\PUERTO VALLARTA\[Copia de Series de.. (1).xlsx]Hoja1'!$H$29:$H$66</c:f>
              <c:numCache>
                <c:formatCode>General</c:formatCode>
                <c:ptCount val="38"/>
                <c:pt idx="0">
                  <c:v>214.27018326756956</c:v>
                </c:pt>
                <c:pt idx="1">
                  <c:v>403.21742228618564</c:v>
                </c:pt>
                <c:pt idx="2">
                  <c:v>583.45445540645926</c:v>
                </c:pt>
                <c:pt idx="3">
                  <c:v>691.3149747262562</c:v>
                </c:pt>
                <c:pt idx="4">
                  <c:v>783.56267565110795</c:v>
                </c:pt>
                <c:pt idx="5">
                  <c:v>759.05798584457659</c:v>
                </c:pt>
                <c:pt idx="6">
                  <c:v>819.06448208916925</c:v>
                </c:pt>
                <c:pt idx="7">
                  <c:v>844.6748866060542</c:v>
                </c:pt>
                <c:pt idx="8">
                  <c:v>911.50071204388325</c:v>
                </c:pt>
                <c:pt idx="9">
                  <c:v>727.16492038815556</c:v>
                </c:pt>
                <c:pt idx="10">
                  <c:v>813.1403676968223</c:v>
                </c:pt>
                <c:pt idx="11">
                  <c:v>825.00049275920514</c:v>
                </c:pt>
                <c:pt idx="12">
                  <c:v>898.62006846500515</c:v>
                </c:pt>
                <c:pt idx="13">
                  <c:v>903.49160861025371</c:v>
                </c:pt>
                <c:pt idx="14">
                  <c:v>1167.5399977186919</c:v>
                </c:pt>
                <c:pt idx="15">
                  <c:v>1327.6627015625563</c:v>
                </c:pt>
                <c:pt idx="16">
                  <c:v>1370.0451613667578</c:v>
                </c:pt>
                <c:pt idx="17">
                  <c:v>1413.9456710321151</c:v>
                </c:pt>
                <c:pt idx="18">
                  <c:v>1549.7417462468829</c:v>
                </c:pt>
                <c:pt idx="19">
                  <c:v>1538.1002972992442</c:v>
                </c:pt>
                <c:pt idx="20">
                  <c:v>1575.1389583489383</c:v>
                </c:pt>
                <c:pt idx="21">
                  <c:v>1686.4511545505354</c:v>
                </c:pt>
                <c:pt idx="22">
                  <c:v>1889.7430507601146</c:v>
                </c:pt>
                <c:pt idx="23">
                  <c:v>2059.530900098986</c:v>
                </c:pt>
                <c:pt idx="24">
                  <c:v>2154.4334306678738</c:v>
                </c:pt>
                <c:pt idx="25">
                  <c:v>2213.8527687858104</c:v>
                </c:pt>
                <c:pt idx="26">
                  <c:v>2309.2819212087325</c:v>
                </c:pt>
                <c:pt idx="27">
                  <c:v>2368.5419402488305</c:v>
                </c:pt>
                <c:pt idx="28">
                  <c:v>2441.9505583991076</c:v>
                </c:pt>
                <c:pt idx="29">
                  <c:v>2543.2301735501637</c:v>
                </c:pt>
                <c:pt idx="30">
                  <c:v>2641.2158678360661</c:v>
                </c:pt>
                <c:pt idx="31">
                  <c:v>2799.8098090532721</c:v>
                </c:pt>
                <c:pt idx="32">
                  <c:v>2769.784004367752</c:v>
                </c:pt>
                <c:pt idx="33">
                  <c:v>2818.1742312495658</c:v>
                </c:pt>
                <c:pt idx="34">
                  <c:v>2867.4886051762915</c:v>
                </c:pt>
                <c:pt idx="35">
                  <c:v>2883.7794636717181</c:v>
                </c:pt>
                <c:pt idx="36">
                  <c:v>2825.7938308253588</c:v>
                </c:pt>
                <c:pt idx="37">
                  <c:v>2847.761520133834</c:v>
                </c:pt>
              </c:numCache>
            </c:numRef>
          </c:yVal>
          <c:smooth val="0"/>
        </c:ser>
        <c:dLbls>
          <c:showLegendKey val="0"/>
          <c:showVal val="0"/>
          <c:showCatName val="0"/>
          <c:showSerName val="0"/>
          <c:showPercent val="0"/>
          <c:showBubbleSize val="0"/>
        </c:dLbls>
        <c:axId val="116273152"/>
        <c:axId val="122727808"/>
      </c:scatterChart>
      <c:valAx>
        <c:axId val="116273152"/>
        <c:scaling>
          <c:orientation val="minMax"/>
        </c:scaling>
        <c:delete val="0"/>
        <c:axPos val="b"/>
        <c:title>
          <c:tx>
            <c:rich>
              <a:bodyPr/>
              <a:lstStyle/>
              <a:p>
                <a:pPr>
                  <a:defRPr/>
                </a:pPr>
                <a:r>
                  <a:rPr lang="es-ES"/>
                  <a:t>año</a:t>
                </a:r>
              </a:p>
            </c:rich>
          </c:tx>
          <c:layout/>
          <c:overlay val="0"/>
        </c:title>
        <c:numFmt formatCode="General" sourceLinked="1"/>
        <c:majorTickMark val="out"/>
        <c:minorTickMark val="none"/>
        <c:tickLblPos val="nextTo"/>
        <c:crossAx val="122727808"/>
        <c:crosses val="autoZero"/>
        <c:crossBetween val="midCat"/>
      </c:valAx>
      <c:valAx>
        <c:axId val="122727808"/>
        <c:scaling>
          <c:orientation val="minMax"/>
        </c:scaling>
        <c:delete val="0"/>
        <c:axPos val="l"/>
        <c:title>
          <c:tx>
            <c:rich>
              <a:bodyPr/>
              <a:lstStyle/>
              <a:p>
                <a:pPr>
                  <a:defRPr/>
                </a:pPr>
                <a:r>
                  <a:rPr lang="es-ES"/>
                  <a:t>PRODUCCION NACIONAL        (TONS.)</a:t>
                </a:r>
              </a:p>
            </c:rich>
          </c:tx>
          <c:layout/>
          <c:overlay val="0"/>
        </c:title>
        <c:numFmt formatCode="General" sourceLinked="1"/>
        <c:majorTickMark val="out"/>
        <c:minorTickMark val="none"/>
        <c:tickLblPos val="nextTo"/>
        <c:crossAx val="116273152"/>
        <c:crosses val="autoZero"/>
        <c:crossBetween val="midCat"/>
      </c:valAx>
      <c:spPr>
        <a:solidFill>
          <a:srgbClr val="002060"/>
        </a:solidFill>
      </c:spPr>
    </c:plotArea>
    <c:legend>
      <c:legendPos val="r"/>
      <c:layout/>
      <c:overlay val="0"/>
    </c:legend>
    <c:plotVisOnly val="1"/>
    <c:dispBlanksAs val="gap"/>
    <c:showDLblsOverMax val="0"/>
  </c:chart>
  <c:spPr>
    <a:solidFill>
      <a:schemeClr val="accent4">
        <a:lumMod val="50000"/>
      </a:schemeClr>
    </a:solidFill>
  </c:spPr>
  <c:txPr>
    <a:bodyPr/>
    <a:lstStyle/>
    <a:p>
      <a:pPr>
        <a:defRPr b="1" u="none">
          <a:solidFill>
            <a:schemeClr val="tx1"/>
          </a:solidFill>
        </a:defRPr>
      </a:pPr>
      <a:endParaRPr lang="es-MX"/>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Hoja1!$C$6</c:f>
              <c:strCache>
                <c:ptCount val="1"/>
                <c:pt idx="0">
                  <c:v>2000</c:v>
                </c:pt>
              </c:strCache>
            </c:strRef>
          </c:tx>
          <c:invertIfNegative val="0"/>
          <c:cat>
            <c:strRef>
              <c:f>Hoja1!$B$7:$B$12</c:f>
              <c:strCache>
                <c:ptCount val="6"/>
                <c:pt idx="0">
                  <c:v>África</c:v>
                </c:pt>
                <c:pt idx="1">
                  <c:v>América</c:v>
                </c:pt>
                <c:pt idx="2">
                  <c:v>Asia</c:v>
                </c:pt>
                <c:pt idx="3">
                  <c:v>Europa</c:v>
                </c:pt>
                <c:pt idx="4">
                  <c:v>Oceania</c:v>
                </c:pt>
                <c:pt idx="5">
                  <c:v>Mundo</c:v>
                </c:pt>
              </c:strCache>
            </c:strRef>
          </c:cat>
          <c:val>
            <c:numRef>
              <c:f>Hoja1!$C$7:$C$12</c:f>
              <c:numCache>
                <c:formatCode>General</c:formatCode>
                <c:ptCount val="6"/>
                <c:pt idx="0">
                  <c:v>2</c:v>
                </c:pt>
                <c:pt idx="1">
                  <c:v>27</c:v>
                </c:pt>
                <c:pt idx="2">
                  <c:v>18</c:v>
                </c:pt>
                <c:pt idx="3">
                  <c:v>9</c:v>
                </c:pt>
                <c:pt idx="4">
                  <c:v>0.5</c:v>
                </c:pt>
                <c:pt idx="5">
                  <c:v>58</c:v>
                </c:pt>
              </c:numCache>
            </c:numRef>
          </c:val>
        </c:ser>
        <c:ser>
          <c:idx val="1"/>
          <c:order val="1"/>
          <c:tx>
            <c:strRef>
              <c:f>Hoja1!$D$6</c:f>
              <c:strCache>
                <c:ptCount val="1"/>
                <c:pt idx="0">
                  <c:v>2005</c:v>
                </c:pt>
              </c:strCache>
            </c:strRef>
          </c:tx>
          <c:invertIfNegative val="0"/>
          <c:cat>
            <c:strRef>
              <c:f>Hoja1!$B$7:$B$12</c:f>
              <c:strCache>
                <c:ptCount val="6"/>
                <c:pt idx="0">
                  <c:v>África</c:v>
                </c:pt>
                <c:pt idx="1">
                  <c:v>América</c:v>
                </c:pt>
                <c:pt idx="2">
                  <c:v>Asia</c:v>
                </c:pt>
                <c:pt idx="3">
                  <c:v>Europa</c:v>
                </c:pt>
                <c:pt idx="4">
                  <c:v>Oceania</c:v>
                </c:pt>
                <c:pt idx="5">
                  <c:v>Mundo</c:v>
                </c:pt>
              </c:strCache>
            </c:strRef>
          </c:cat>
          <c:val>
            <c:numRef>
              <c:f>Hoja1!$D$7:$D$12</c:f>
              <c:numCache>
                <c:formatCode>General</c:formatCode>
                <c:ptCount val="6"/>
                <c:pt idx="0">
                  <c:v>2.2999999999999998</c:v>
                </c:pt>
                <c:pt idx="1">
                  <c:v>31.5</c:v>
                </c:pt>
                <c:pt idx="2">
                  <c:v>21</c:v>
                </c:pt>
                <c:pt idx="3">
                  <c:v>10</c:v>
                </c:pt>
                <c:pt idx="4">
                  <c:v>0.8</c:v>
                </c:pt>
                <c:pt idx="5">
                  <c:v>70</c:v>
                </c:pt>
              </c:numCache>
            </c:numRef>
          </c:val>
        </c:ser>
        <c:ser>
          <c:idx val="2"/>
          <c:order val="2"/>
          <c:tx>
            <c:strRef>
              <c:f>Hoja1!$E$6</c:f>
              <c:strCache>
                <c:ptCount val="1"/>
                <c:pt idx="0">
                  <c:v>2006</c:v>
                </c:pt>
              </c:strCache>
            </c:strRef>
          </c:tx>
          <c:invertIfNegative val="0"/>
          <c:cat>
            <c:strRef>
              <c:f>Hoja1!$B$7:$B$12</c:f>
              <c:strCache>
                <c:ptCount val="6"/>
                <c:pt idx="0">
                  <c:v>África</c:v>
                </c:pt>
                <c:pt idx="1">
                  <c:v>América</c:v>
                </c:pt>
                <c:pt idx="2">
                  <c:v>Asia</c:v>
                </c:pt>
                <c:pt idx="3">
                  <c:v>Europa</c:v>
                </c:pt>
                <c:pt idx="4">
                  <c:v>Oceania</c:v>
                </c:pt>
                <c:pt idx="5">
                  <c:v>Mundo</c:v>
                </c:pt>
              </c:strCache>
            </c:strRef>
          </c:cat>
          <c:val>
            <c:numRef>
              <c:f>Hoja1!$E$7:$E$12</c:f>
              <c:numCache>
                <c:formatCode>General</c:formatCode>
                <c:ptCount val="6"/>
                <c:pt idx="0">
                  <c:v>2.5</c:v>
                </c:pt>
                <c:pt idx="1">
                  <c:v>32</c:v>
                </c:pt>
                <c:pt idx="2">
                  <c:v>23</c:v>
                </c:pt>
                <c:pt idx="3">
                  <c:v>10</c:v>
                </c:pt>
                <c:pt idx="4">
                  <c:v>0.8</c:v>
                </c:pt>
                <c:pt idx="5">
                  <c:v>72</c:v>
                </c:pt>
              </c:numCache>
            </c:numRef>
          </c:val>
        </c:ser>
        <c:ser>
          <c:idx val="3"/>
          <c:order val="3"/>
          <c:tx>
            <c:strRef>
              <c:f>Hoja1!$F$6</c:f>
              <c:strCache>
                <c:ptCount val="1"/>
                <c:pt idx="0">
                  <c:v>2007</c:v>
                </c:pt>
              </c:strCache>
            </c:strRef>
          </c:tx>
          <c:invertIfNegative val="0"/>
          <c:cat>
            <c:strRef>
              <c:f>Hoja1!$B$7:$B$12</c:f>
              <c:strCache>
                <c:ptCount val="6"/>
                <c:pt idx="0">
                  <c:v>África</c:v>
                </c:pt>
                <c:pt idx="1">
                  <c:v>América</c:v>
                </c:pt>
                <c:pt idx="2">
                  <c:v>Asia</c:v>
                </c:pt>
                <c:pt idx="3">
                  <c:v>Europa</c:v>
                </c:pt>
                <c:pt idx="4">
                  <c:v>Oceania</c:v>
                </c:pt>
                <c:pt idx="5">
                  <c:v>Mundo</c:v>
                </c:pt>
              </c:strCache>
            </c:strRef>
          </c:cat>
          <c:val>
            <c:numRef>
              <c:f>Hoja1!$F$7:$F$12</c:f>
              <c:numCache>
                <c:formatCode>General</c:formatCode>
                <c:ptCount val="6"/>
                <c:pt idx="0">
                  <c:v>2.9</c:v>
                </c:pt>
                <c:pt idx="1">
                  <c:v>33.5</c:v>
                </c:pt>
                <c:pt idx="2">
                  <c:v>24</c:v>
                </c:pt>
                <c:pt idx="3">
                  <c:v>11</c:v>
                </c:pt>
                <c:pt idx="4">
                  <c:v>0.9</c:v>
                </c:pt>
                <c:pt idx="5">
                  <c:v>75</c:v>
                </c:pt>
              </c:numCache>
            </c:numRef>
          </c:val>
        </c:ser>
        <c:ser>
          <c:idx val="4"/>
          <c:order val="4"/>
          <c:tx>
            <c:strRef>
              <c:f>Hoja1!$G$6</c:f>
              <c:strCache>
                <c:ptCount val="1"/>
                <c:pt idx="0">
                  <c:v>2008</c:v>
                </c:pt>
              </c:strCache>
            </c:strRef>
          </c:tx>
          <c:invertIfNegative val="0"/>
          <c:cat>
            <c:strRef>
              <c:f>Hoja1!$B$7:$B$12</c:f>
              <c:strCache>
                <c:ptCount val="6"/>
                <c:pt idx="0">
                  <c:v>África</c:v>
                </c:pt>
                <c:pt idx="1">
                  <c:v>América</c:v>
                </c:pt>
                <c:pt idx="2">
                  <c:v>Asia</c:v>
                </c:pt>
                <c:pt idx="3">
                  <c:v>Europa</c:v>
                </c:pt>
                <c:pt idx="4">
                  <c:v>Oceania</c:v>
                </c:pt>
                <c:pt idx="5">
                  <c:v>Mundo</c:v>
                </c:pt>
              </c:strCache>
            </c:strRef>
          </c:cat>
          <c:val>
            <c:numRef>
              <c:f>Hoja1!$G$7:$G$12</c:f>
              <c:numCache>
                <c:formatCode>General</c:formatCode>
                <c:ptCount val="6"/>
                <c:pt idx="0">
                  <c:v>3.1</c:v>
                </c:pt>
                <c:pt idx="1">
                  <c:v>37</c:v>
                </c:pt>
                <c:pt idx="2">
                  <c:v>25</c:v>
                </c:pt>
                <c:pt idx="3">
                  <c:v>11</c:v>
                </c:pt>
                <c:pt idx="4">
                  <c:v>0.95</c:v>
                </c:pt>
                <c:pt idx="5">
                  <c:v>81</c:v>
                </c:pt>
              </c:numCache>
            </c:numRef>
          </c:val>
        </c:ser>
        <c:ser>
          <c:idx val="5"/>
          <c:order val="5"/>
          <c:tx>
            <c:strRef>
              <c:f>Hoja1!$H$6</c:f>
              <c:strCache>
                <c:ptCount val="1"/>
                <c:pt idx="0">
                  <c:v>2009</c:v>
                </c:pt>
              </c:strCache>
            </c:strRef>
          </c:tx>
          <c:invertIfNegative val="0"/>
          <c:cat>
            <c:strRef>
              <c:f>Hoja1!$B$7:$B$12</c:f>
              <c:strCache>
                <c:ptCount val="6"/>
                <c:pt idx="0">
                  <c:v>África</c:v>
                </c:pt>
                <c:pt idx="1">
                  <c:v>América</c:v>
                </c:pt>
                <c:pt idx="2">
                  <c:v>Asia</c:v>
                </c:pt>
                <c:pt idx="3">
                  <c:v>Europa</c:v>
                </c:pt>
                <c:pt idx="4">
                  <c:v>Oceania</c:v>
                </c:pt>
                <c:pt idx="5">
                  <c:v>Mundo</c:v>
                </c:pt>
              </c:strCache>
            </c:strRef>
          </c:cat>
          <c:val>
            <c:numRef>
              <c:f>Hoja1!$H$7:$H$12</c:f>
              <c:numCache>
                <c:formatCode>General</c:formatCode>
                <c:ptCount val="6"/>
                <c:pt idx="0">
                  <c:v>3.5</c:v>
                </c:pt>
                <c:pt idx="1">
                  <c:v>36</c:v>
                </c:pt>
                <c:pt idx="2">
                  <c:v>26</c:v>
                </c:pt>
                <c:pt idx="3">
                  <c:v>13</c:v>
                </c:pt>
                <c:pt idx="4">
                  <c:v>0.98</c:v>
                </c:pt>
                <c:pt idx="5">
                  <c:v>82</c:v>
                </c:pt>
              </c:numCache>
            </c:numRef>
          </c:val>
        </c:ser>
        <c:ser>
          <c:idx val="6"/>
          <c:order val="6"/>
          <c:tx>
            <c:strRef>
              <c:f>Hoja1!$I$6</c:f>
              <c:strCache>
                <c:ptCount val="1"/>
                <c:pt idx="0">
                  <c:v>2010</c:v>
                </c:pt>
              </c:strCache>
            </c:strRef>
          </c:tx>
          <c:invertIfNegative val="0"/>
          <c:cat>
            <c:strRef>
              <c:f>Hoja1!$B$7:$B$12</c:f>
              <c:strCache>
                <c:ptCount val="6"/>
                <c:pt idx="0">
                  <c:v>África</c:v>
                </c:pt>
                <c:pt idx="1">
                  <c:v>América</c:v>
                </c:pt>
                <c:pt idx="2">
                  <c:v>Asia</c:v>
                </c:pt>
                <c:pt idx="3">
                  <c:v>Europa</c:v>
                </c:pt>
                <c:pt idx="4">
                  <c:v>Oceania</c:v>
                </c:pt>
                <c:pt idx="5">
                  <c:v>Mundo</c:v>
                </c:pt>
              </c:strCache>
            </c:strRef>
          </c:cat>
          <c:val>
            <c:numRef>
              <c:f>Hoja1!$I$7:$I$12</c:f>
              <c:numCache>
                <c:formatCode>General</c:formatCode>
                <c:ptCount val="6"/>
                <c:pt idx="0">
                  <c:v>3.9</c:v>
                </c:pt>
                <c:pt idx="1">
                  <c:v>38</c:v>
                </c:pt>
                <c:pt idx="2">
                  <c:v>27</c:v>
                </c:pt>
                <c:pt idx="3">
                  <c:v>14</c:v>
                </c:pt>
                <c:pt idx="4">
                  <c:v>0.99</c:v>
                </c:pt>
                <c:pt idx="5">
                  <c:v>85</c:v>
                </c:pt>
              </c:numCache>
            </c:numRef>
          </c:val>
        </c:ser>
        <c:ser>
          <c:idx val="7"/>
          <c:order val="7"/>
          <c:tx>
            <c:strRef>
              <c:f>Hoja1!$J$6</c:f>
              <c:strCache>
                <c:ptCount val="1"/>
                <c:pt idx="0">
                  <c:v>2011E</c:v>
                </c:pt>
              </c:strCache>
            </c:strRef>
          </c:tx>
          <c:invertIfNegative val="0"/>
          <c:cat>
            <c:strRef>
              <c:f>Hoja1!$B$7:$B$12</c:f>
              <c:strCache>
                <c:ptCount val="6"/>
                <c:pt idx="0">
                  <c:v>África</c:v>
                </c:pt>
                <c:pt idx="1">
                  <c:v>América</c:v>
                </c:pt>
                <c:pt idx="2">
                  <c:v>Asia</c:v>
                </c:pt>
                <c:pt idx="3">
                  <c:v>Europa</c:v>
                </c:pt>
                <c:pt idx="4">
                  <c:v>Oceania</c:v>
                </c:pt>
                <c:pt idx="5">
                  <c:v>Mundo</c:v>
                </c:pt>
              </c:strCache>
            </c:strRef>
          </c:cat>
          <c:val>
            <c:numRef>
              <c:f>Hoja1!$J$7:$J$12</c:f>
              <c:numCache>
                <c:formatCode>General</c:formatCode>
                <c:ptCount val="6"/>
                <c:pt idx="0">
                  <c:v>4</c:v>
                </c:pt>
                <c:pt idx="1">
                  <c:v>39</c:v>
                </c:pt>
                <c:pt idx="2">
                  <c:v>29</c:v>
                </c:pt>
                <c:pt idx="3">
                  <c:v>14</c:v>
                </c:pt>
                <c:pt idx="4">
                  <c:v>1.5</c:v>
                </c:pt>
                <c:pt idx="5">
                  <c:v>89</c:v>
                </c:pt>
              </c:numCache>
            </c:numRef>
          </c:val>
        </c:ser>
        <c:ser>
          <c:idx val="8"/>
          <c:order val="8"/>
          <c:tx>
            <c:strRef>
              <c:f>Hoja1!$K$6</c:f>
              <c:strCache>
                <c:ptCount val="1"/>
                <c:pt idx="0">
                  <c:v>2012P</c:v>
                </c:pt>
              </c:strCache>
            </c:strRef>
          </c:tx>
          <c:invertIfNegative val="0"/>
          <c:cat>
            <c:strRef>
              <c:f>Hoja1!$B$7:$B$12</c:f>
              <c:strCache>
                <c:ptCount val="6"/>
                <c:pt idx="0">
                  <c:v>África</c:v>
                </c:pt>
                <c:pt idx="1">
                  <c:v>América</c:v>
                </c:pt>
                <c:pt idx="2">
                  <c:v>Asia</c:v>
                </c:pt>
                <c:pt idx="3">
                  <c:v>Europa</c:v>
                </c:pt>
                <c:pt idx="4">
                  <c:v>Oceania</c:v>
                </c:pt>
                <c:pt idx="5">
                  <c:v>Mundo</c:v>
                </c:pt>
              </c:strCache>
            </c:strRef>
          </c:cat>
          <c:val>
            <c:numRef>
              <c:f>Hoja1!$K$7:$K$12</c:f>
              <c:numCache>
                <c:formatCode>General</c:formatCode>
                <c:ptCount val="6"/>
                <c:pt idx="0">
                  <c:v>5</c:v>
                </c:pt>
                <c:pt idx="1">
                  <c:v>39.5</c:v>
                </c:pt>
                <c:pt idx="2">
                  <c:v>30</c:v>
                </c:pt>
                <c:pt idx="3">
                  <c:v>14.5</c:v>
                </c:pt>
                <c:pt idx="4">
                  <c:v>1.5</c:v>
                </c:pt>
                <c:pt idx="5">
                  <c:v>91</c:v>
                </c:pt>
              </c:numCache>
            </c:numRef>
          </c:val>
        </c:ser>
        <c:ser>
          <c:idx val="9"/>
          <c:order val="9"/>
          <c:tx>
            <c:strRef>
              <c:f>Hoja1!$L$6</c:f>
              <c:strCache>
                <c:ptCount val="1"/>
                <c:pt idx="0">
                  <c:v>2025</c:v>
                </c:pt>
              </c:strCache>
            </c:strRef>
          </c:tx>
          <c:spPr>
            <a:solidFill>
              <a:srgbClr val="FF0000"/>
            </a:solidFill>
          </c:spPr>
          <c:invertIfNegative val="0"/>
          <c:cat>
            <c:strRef>
              <c:f>Hoja1!$B$7:$B$12</c:f>
              <c:strCache>
                <c:ptCount val="6"/>
                <c:pt idx="0">
                  <c:v>África</c:v>
                </c:pt>
                <c:pt idx="1">
                  <c:v>América</c:v>
                </c:pt>
                <c:pt idx="2">
                  <c:v>Asia</c:v>
                </c:pt>
                <c:pt idx="3">
                  <c:v>Europa</c:v>
                </c:pt>
                <c:pt idx="4">
                  <c:v>Oceania</c:v>
                </c:pt>
                <c:pt idx="5">
                  <c:v>Mundo</c:v>
                </c:pt>
              </c:strCache>
            </c:strRef>
          </c:cat>
          <c:val>
            <c:numRef>
              <c:f>Hoja1!$L$7:$L$12</c:f>
              <c:numCache>
                <c:formatCode>General</c:formatCode>
                <c:ptCount val="6"/>
                <c:pt idx="0">
                  <c:v>7</c:v>
                </c:pt>
                <c:pt idx="1">
                  <c:v>48</c:v>
                </c:pt>
                <c:pt idx="2">
                  <c:v>36</c:v>
                </c:pt>
                <c:pt idx="3">
                  <c:v>20</c:v>
                </c:pt>
                <c:pt idx="4">
                  <c:v>2</c:v>
                </c:pt>
                <c:pt idx="5">
                  <c:v>115</c:v>
                </c:pt>
              </c:numCache>
            </c:numRef>
          </c:val>
        </c:ser>
        <c:dLbls>
          <c:showLegendKey val="0"/>
          <c:showVal val="0"/>
          <c:showCatName val="0"/>
          <c:showSerName val="0"/>
          <c:showPercent val="0"/>
          <c:showBubbleSize val="0"/>
        </c:dLbls>
        <c:gapWidth val="150"/>
        <c:axId val="89046016"/>
        <c:axId val="89047808"/>
      </c:barChart>
      <c:catAx>
        <c:axId val="89046016"/>
        <c:scaling>
          <c:orientation val="minMax"/>
        </c:scaling>
        <c:delete val="0"/>
        <c:axPos val="b"/>
        <c:majorTickMark val="out"/>
        <c:minorTickMark val="none"/>
        <c:tickLblPos val="nextTo"/>
        <c:crossAx val="89047808"/>
        <c:crosses val="autoZero"/>
        <c:auto val="1"/>
        <c:lblAlgn val="ctr"/>
        <c:lblOffset val="100"/>
        <c:noMultiLvlLbl val="0"/>
      </c:catAx>
      <c:valAx>
        <c:axId val="89047808"/>
        <c:scaling>
          <c:orientation val="minMax"/>
        </c:scaling>
        <c:delete val="0"/>
        <c:axPos val="l"/>
        <c:majorGridlines/>
        <c:title>
          <c:tx>
            <c:rich>
              <a:bodyPr/>
              <a:lstStyle/>
              <a:p>
                <a:pPr>
                  <a:defRPr/>
                </a:pPr>
                <a:r>
                  <a:rPr lang="es-ES_tradnl"/>
                  <a:t>millones de toneladas</a:t>
                </a:r>
              </a:p>
            </c:rich>
          </c:tx>
          <c:layout/>
          <c:overlay val="0"/>
        </c:title>
        <c:numFmt formatCode="General" sourceLinked="1"/>
        <c:majorTickMark val="out"/>
        <c:minorTickMark val="none"/>
        <c:tickLblPos val="nextTo"/>
        <c:crossAx val="89046016"/>
        <c:crosses val="autoZero"/>
        <c:crossBetween val="between"/>
      </c:valAx>
    </c:plotArea>
    <c:legend>
      <c:legendPos val="r"/>
      <c:layout/>
      <c:overlay val="0"/>
    </c:legend>
    <c:plotVisOnly val="1"/>
    <c:dispBlanksAs val="gap"/>
    <c:showDLblsOverMax val="0"/>
  </c:chart>
  <c:spPr>
    <a:solidFill>
      <a:srgbClr val="000000"/>
    </a:solidFill>
    <a:effectLst>
      <a:glow rad="139700">
        <a:schemeClr val="accent1">
          <a:alpha val="75000"/>
        </a:schemeClr>
      </a:glow>
    </a:effectLst>
  </c:sp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5938048793798747E-2"/>
          <c:y val="0.12874233780787758"/>
          <c:w val="0.65248784585382402"/>
          <c:h val="0.74130350250938748"/>
        </c:manualLayout>
      </c:layout>
      <c:scatterChart>
        <c:scatterStyle val="smoothMarker"/>
        <c:varyColors val="0"/>
        <c:ser>
          <c:idx val="0"/>
          <c:order val="0"/>
          <c:tx>
            <c:strRef>
              <c:f>Sheet2!$B$1</c:f>
              <c:strCache>
                <c:ptCount val="1"/>
                <c:pt idx="0">
                  <c:v>Consumo de maíz</c:v>
                </c:pt>
              </c:strCache>
            </c:strRef>
          </c:tx>
          <c:marker>
            <c:symbol val="none"/>
          </c:marker>
          <c:trendline>
            <c:trendlineType val="exp"/>
            <c:forward val="20"/>
            <c:dispRSqr val="0"/>
            <c:dispEq val="0"/>
          </c:trendline>
          <c:xVal>
            <c:numRef>
              <c:f>Sheet2!$A$2:$A$53</c:f>
              <c:numCache>
                <c:formatCode>General</c:formatCode>
                <c:ptCount val="52"/>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numCache>
            </c:numRef>
          </c:xVal>
          <c:yVal>
            <c:numRef>
              <c:f>Sheet2!$B$2:$B$53</c:f>
              <c:numCache>
                <c:formatCode>#,##0</c:formatCode>
                <c:ptCount val="52"/>
                <c:pt idx="0">
                  <c:v>194308</c:v>
                </c:pt>
                <c:pt idx="1">
                  <c:v>208772</c:v>
                </c:pt>
                <c:pt idx="2">
                  <c:v>214777</c:v>
                </c:pt>
                <c:pt idx="3">
                  <c:v>212953</c:v>
                </c:pt>
                <c:pt idx="4">
                  <c:v>222704</c:v>
                </c:pt>
                <c:pt idx="5">
                  <c:v>232205</c:v>
                </c:pt>
                <c:pt idx="6">
                  <c:v>243112</c:v>
                </c:pt>
                <c:pt idx="7">
                  <c:v>252841</c:v>
                </c:pt>
                <c:pt idx="8">
                  <c:v>256646</c:v>
                </c:pt>
                <c:pt idx="9">
                  <c:v>269671</c:v>
                </c:pt>
                <c:pt idx="10">
                  <c:v>269238</c:v>
                </c:pt>
                <c:pt idx="11">
                  <c:v>292693</c:v>
                </c:pt>
                <c:pt idx="12">
                  <c:v>309749</c:v>
                </c:pt>
                <c:pt idx="13">
                  <c:v>326954</c:v>
                </c:pt>
                <c:pt idx="14">
                  <c:v>290799</c:v>
                </c:pt>
                <c:pt idx="15">
                  <c:v>329488</c:v>
                </c:pt>
                <c:pt idx="16">
                  <c:v>337627</c:v>
                </c:pt>
                <c:pt idx="17">
                  <c:v>353844</c:v>
                </c:pt>
                <c:pt idx="18">
                  <c:v>377102</c:v>
                </c:pt>
                <c:pt idx="19">
                  <c:v>408831</c:v>
                </c:pt>
                <c:pt idx="20">
                  <c:v>411826</c:v>
                </c:pt>
                <c:pt idx="21">
                  <c:v>421225</c:v>
                </c:pt>
                <c:pt idx="22">
                  <c:v>424356</c:v>
                </c:pt>
                <c:pt idx="23">
                  <c:v>406641</c:v>
                </c:pt>
                <c:pt idx="24">
                  <c:v>428446</c:v>
                </c:pt>
                <c:pt idx="25">
                  <c:v>417666</c:v>
                </c:pt>
                <c:pt idx="26">
                  <c:v>445661</c:v>
                </c:pt>
                <c:pt idx="27">
                  <c:v>456354</c:v>
                </c:pt>
                <c:pt idx="28">
                  <c:v>450832</c:v>
                </c:pt>
                <c:pt idx="29">
                  <c:v>475526</c:v>
                </c:pt>
                <c:pt idx="30">
                  <c:v>473577</c:v>
                </c:pt>
                <c:pt idx="31">
                  <c:v>494366</c:v>
                </c:pt>
                <c:pt idx="32">
                  <c:v>509088</c:v>
                </c:pt>
                <c:pt idx="33">
                  <c:v>507161</c:v>
                </c:pt>
                <c:pt idx="34">
                  <c:v>538397</c:v>
                </c:pt>
                <c:pt idx="35">
                  <c:v>531847</c:v>
                </c:pt>
                <c:pt idx="36">
                  <c:v>559407</c:v>
                </c:pt>
                <c:pt idx="37">
                  <c:v>573674</c:v>
                </c:pt>
                <c:pt idx="38">
                  <c:v>581013</c:v>
                </c:pt>
                <c:pt idx="39">
                  <c:v>600483</c:v>
                </c:pt>
                <c:pt idx="40">
                  <c:v>608254</c:v>
                </c:pt>
                <c:pt idx="41">
                  <c:v>622045</c:v>
                </c:pt>
                <c:pt idx="42">
                  <c:v>626593</c:v>
                </c:pt>
                <c:pt idx="43">
                  <c:v>648842</c:v>
                </c:pt>
                <c:pt idx="44">
                  <c:v>687552</c:v>
                </c:pt>
                <c:pt idx="45">
                  <c:v>706268</c:v>
                </c:pt>
                <c:pt idx="46">
                  <c:v>725237</c:v>
                </c:pt>
                <c:pt idx="47">
                  <c:v>772431</c:v>
                </c:pt>
                <c:pt idx="48">
                  <c:v>781020</c:v>
                </c:pt>
                <c:pt idx="49">
                  <c:v>810086</c:v>
                </c:pt>
                <c:pt idx="50">
                  <c:v>839529</c:v>
                </c:pt>
                <c:pt idx="51">
                  <c:v>857537</c:v>
                </c:pt>
              </c:numCache>
            </c:numRef>
          </c:yVal>
          <c:smooth val="1"/>
        </c:ser>
        <c:dLbls>
          <c:showLegendKey val="0"/>
          <c:showVal val="0"/>
          <c:showCatName val="0"/>
          <c:showSerName val="0"/>
          <c:showPercent val="0"/>
          <c:showBubbleSize val="0"/>
        </c:dLbls>
        <c:axId val="90939392"/>
        <c:axId val="90940928"/>
      </c:scatterChart>
      <c:valAx>
        <c:axId val="90939392"/>
        <c:scaling>
          <c:orientation val="minMax"/>
        </c:scaling>
        <c:delete val="0"/>
        <c:axPos val="b"/>
        <c:numFmt formatCode="General" sourceLinked="1"/>
        <c:majorTickMark val="out"/>
        <c:minorTickMark val="none"/>
        <c:tickLblPos val="nextTo"/>
        <c:crossAx val="90940928"/>
        <c:crosses val="autoZero"/>
        <c:crossBetween val="midCat"/>
      </c:valAx>
      <c:valAx>
        <c:axId val="90940928"/>
        <c:scaling>
          <c:orientation val="minMax"/>
        </c:scaling>
        <c:delete val="0"/>
        <c:axPos val="l"/>
        <c:majorGridlines/>
        <c:numFmt formatCode="#,##0" sourceLinked="1"/>
        <c:majorTickMark val="out"/>
        <c:minorTickMark val="none"/>
        <c:tickLblPos val="nextTo"/>
        <c:crossAx val="90939392"/>
        <c:crosses val="autoZero"/>
        <c:crossBetween val="midCat"/>
      </c:valAx>
      <c:spPr>
        <a:solidFill>
          <a:srgbClr val="FFFF00"/>
        </a:solidFill>
      </c:spPr>
    </c:plotArea>
    <c:legend>
      <c:legendPos val="r"/>
      <c:layout>
        <c:manualLayout>
          <c:xMode val="edge"/>
          <c:yMode val="edge"/>
          <c:x val="0.74166442154548351"/>
          <c:y val="0.18600821460041705"/>
          <c:w val="0.24453276260762846"/>
          <c:h val="0.26980718182524838"/>
        </c:manualLayout>
      </c:layout>
      <c:overlay val="0"/>
    </c:legend>
    <c:plotVisOnly val="1"/>
    <c:dispBlanksAs val="gap"/>
    <c:showDLblsOverMax val="0"/>
  </c:chart>
  <c:spPr>
    <a:solidFill>
      <a:srgbClr val="FFFFFF"/>
    </a:solidFill>
  </c:spPr>
  <c:txPr>
    <a:bodyPr/>
    <a:lstStyle/>
    <a:p>
      <a:pPr>
        <a:defRPr sz="1200" b="0"/>
      </a:pPr>
      <a:endParaRPr lang="es-MX"/>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hPercent val="53"/>
      <c:rotY val="20"/>
      <c:depthPercent val="100"/>
      <c:rAngAx val="1"/>
    </c:view3D>
    <c:floor>
      <c:thickness val="0"/>
      <c:spPr>
        <a:solidFill>
          <a:srgbClr val="C0C0C0"/>
        </a:solidFill>
        <a:ln w="3175">
          <a:solidFill>
            <a:schemeClr val="tx1"/>
          </a:solidFill>
          <a:prstDash val="solid"/>
        </a:ln>
      </c:spPr>
    </c:floor>
    <c:sideWall>
      <c:thickness val="0"/>
      <c:spPr>
        <a:noFill/>
        <a:ln w="12700">
          <a:solidFill>
            <a:schemeClr val="tx1"/>
          </a:solidFill>
          <a:prstDash val="solid"/>
        </a:ln>
      </c:spPr>
    </c:sideWall>
    <c:backWall>
      <c:thickness val="0"/>
      <c:spPr>
        <a:noFill/>
        <a:ln w="12700">
          <a:solidFill>
            <a:schemeClr val="tx1"/>
          </a:solidFill>
          <a:prstDash val="solid"/>
        </a:ln>
      </c:spPr>
    </c:backWall>
    <c:plotArea>
      <c:layout>
        <c:manualLayout>
          <c:layoutTarget val="inner"/>
          <c:xMode val="edge"/>
          <c:yMode val="edge"/>
          <c:x val="0.18461286904175073"/>
          <c:y val="2.6009696054679766E-2"/>
          <c:w val="0.79391100702576112"/>
          <c:h val="0.77467811158798283"/>
        </c:manualLayout>
      </c:layout>
      <c:bar3DChart>
        <c:barDir val="col"/>
        <c:grouping val="clustered"/>
        <c:varyColors val="0"/>
        <c:ser>
          <c:idx val="0"/>
          <c:order val="0"/>
          <c:tx>
            <c:strRef>
              <c:f>Sheet1!$A$2</c:f>
              <c:strCache>
                <c:ptCount val="1"/>
                <c:pt idx="0">
                  <c:v>BILLONES</c:v>
                </c:pt>
              </c:strCache>
            </c:strRef>
          </c:tx>
          <c:spPr>
            <a:gradFill rotWithShape="0">
              <a:gsLst>
                <a:gs pos="89000">
                  <a:srgbClr val="0070C0"/>
                </a:gs>
                <a:gs pos="98000">
                  <a:srgbClr val="00FF00"/>
                </a:gs>
              </a:gsLst>
              <a:path path="rect">
                <a:fillToRect l="50000" t="50000" r="50000" b="50000"/>
              </a:path>
            </a:gradFill>
            <a:ln w="15074">
              <a:solidFill>
                <a:schemeClr val="tx1"/>
              </a:solidFill>
              <a:prstDash val="solid"/>
            </a:ln>
          </c:spPr>
          <c:invertIfNegative val="0"/>
          <c:cat>
            <c:strRef>
              <c:f>Sheet1!$B$1:$G$1</c:f>
              <c:strCache>
                <c:ptCount val="6"/>
                <c:pt idx="0">
                  <c:v>A.D.C.</c:v>
                </c:pt>
                <c:pt idx="1">
                  <c:v>1900</c:v>
                </c:pt>
                <c:pt idx="2">
                  <c:v>2000</c:v>
                </c:pt>
                <c:pt idx="3">
                  <c:v>2012</c:v>
                </c:pt>
                <c:pt idx="4">
                  <c:v>2025</c:v>
                </c:pt>
                <c:pt idx="5">
                  <c:v>2050</c:v>
                </c:pt>
              </c:strCache>
            </c:strRef>
          </c:cat>
          <c:val>
            <c:numRef>
              <c:f>Sheet1!$B$2:$G$2</c:f>
              <c:numCache>
                <c:formatCode>General</c:formatCode>
                <c:ptCount val="6"/>
                <c:pt idx="0">
                  <c:v>0.1</c:v>
                </c:pt>
                <c:pt idx="1">
                  <c:v>1</c:v>
                </c:pt>
                <c:pt idx="2">
                  <c:v>6.3</c:v>
                </c:pt>
                <c:pt idx="3">
                  <c:v>7</c:v>
                </c:pt>
                <c:pt idx="4">
                  <c:v>9</c:v>
                </c:pt>
                <c:pt idx="5">
                  <c:v>11</c:v>
                </c:pt>
              </c:numCache>
            </c:numRef>
          </c:val>
        </c:ser>
        <c:dLbls>
          <c:showLegendKey val="0"/>
          <c:showVal val="0"/>
          <c:showCatName val="0"/>
          <c:showSerName val="0"/>
          <c:showPercent val="0"/>
          <c:showBubbleSize val="0"/>
        </c:dLbls>
        <c:gapWidth val="150"/>
        <c:gapDepth val="0"/>
        <c:shape val="box"/>
        <c:axId val="114454912"/>
        <c:axId val="114456448"/>
        <c:axId val="0"/>
      </c:bar3DChart>
      <c:catAx>
        <c:axId val="114454912"/>
        <c:scaling>
          <c:orientation val="minMax"/>
        </c:scaling>
        <c:delete val="0"/>
        <c:axPos val="b"/>
        <c:numFmt formatCode="General" sourceLinked="1"/>
        <c:majorTickMark val="out"/>
        <c:minorTickMark val="none"/>
        <c:tickLblPos val="low"/>
        <c:spPr>
          <a:ln w="3769">
            <a:solidFill>
              <a:schemeClr val="tx1"/>
            </a:solidFill>
            <a:prstDash val="solid"/>
          </a:ln>
        </c:spPr>
        <c:txPr>
          <a:bodyPr rot="0" vert="horz"/>
          <a:lstStyle/>
          <a:p>
            <a:pPr>
              <a:defRPr sz="2139" b="1" i="0" u="none" strike="noStrike" baseline="0">
                <a:solidFill>
                  <a:srgbClr val="00FFFF"/>
                </a:solidFill>
                <a:latin typeface="Arial"/>
                <a:ea typeface="Arial"/>
                <a:cs typeface="Arial"/>
              </a:defRPr>
            </a:pPr>
            <a:endParaRPr lang="es-MX"/>
          </a:p>
        </c:txPr>
        <c:crossAx val="114456448"/>
        <c:crosses val="autoZero"/>
        <c:auto val="1"/>
        <c:lblAlgn val="ctr"/>
        <c:lblOffset val="100"/>
        <c:tickLblSkip val="1"/>
        <c:tickMarkSkip val="1"/>
        <c:noMultiLvlLbl val="0"/>
      </c:catAx>
      <c:valAx>
        <c:axId val="114456448"/>
        <c:scaling>
          <c:orientation val="minMax"/>
        </c:scaling>
        <c:delete val="0"/>
        <c:axPos val="l"/>
        <c:majorGridlines>
          <c:spPr>
            <a:ln w="3769">
              <a:solidFill>
                <a:schemeClr val="tx1"/>
              </a:solidFill>
              <a:prstDash val="solid"/>
            </a:ln>
          </c:spPr>
        </c:majorGridlines>
        <c:title>
          <c:tx>
            <c:rich>
              <a:bodyPr/>
              <a:lstStyle/>
              <a:p>
                <a:pPr>
                  <a:defRPr sz="1290" b="1" i="0" u="none" strike="noStrike" baseline="0">
                    <a:solidFill>
                      <a:schemeClr val="tx1"/>
                    </a:solidFill>
                    <a:latin typeface="Arial"/>
                    <a:ea typeface="Arial"/>
                    <a:cs typeface="Arial"/>
                  </a:defRPr>
                </a:pPr>
                <a:r>
                  <a:rPr lang="es-MX">
                    <a:solidFill>
                      <a:schemeClr val="tx1"/>
                    </a:solidFill>
                  </a:rPr>
                  <a:t>000,000,000BILLON</a:t>
                </a:r>
              </a:p>
            </c:rich>
          </c:tx>
          <c:layout>
            <c:manualLayout>
              <c:xMode val="edge"/>
              <c:yMode val="edge"/>
              <c:x val="0.1194378059489329"/>
              <c:y val="0.28540803367321022"/>
            </c:manualLayout>
          </c:layout>
          <c:overlay val="0"/>
          <c:spPr>
            <a:noFill/>
            <a:ln w="30152">
              <a:noFill/>
            </a:ln>
          </c:spPr>
        </c:title>
        <c:numFmt formatCode="General" sourceLinked="1"/>
        <c:majorTickMark val="out"/>
        <c:minorTickMark val="none"/>
        <c:tickLblPos val="nextTo"/>
        <c:spPr>
          <a:ln w="3769">
            <a:solidFill>
              <a:schemeClr val="tx1"/>
            </a:solidFill>
            <a:prstDash val="solid"/>
          </a:ln>
        </c:spPr>
        <c:txPr>
          <a:bodyPr rot="0" vert="horz"/>
          <a:lstStyle/>
          <a:p>
            <a:pPr>
              <a:defRPr sz="2139" b="1" i="0" u="none" strike="noStrike" baseline="0">
                <a:solidFill>
                  <a:srgbClr val="FF6600"/>
                </a:solidFill>
                <a:latin typeface="Arial"/>
                <a:ea typeface="Arial"/>
                <a:cs typeface="Arial"/>
              </a:defRPr>
            </a:pPr>
            <a:endParaRPr lang="es-MX"/>
          </a:p>
        </c:txPr>
        <c:crossAx val="114454912"/>
        <c:crosses val="autoZero"/>
        <c:crossBetween val="between"/>
      </c:valAx>
      <c:dTable>
        <c:showHorzBorder val="1"/>
        <c:showVertBorder val="1"/>
        <c:showOutline val="1"/>
        <c:showKeys val="1"/>
        <c:spPr>
          <a:ln w="45227">
            <a:solidFill>
              <a:srgbClr val="FF0000"/>
            </a:solidFill>
            <a:prstDash val="solid"/>
          </a:ln>
        </c:spPr>
        <c:txPr>
          <a:bodyPr/>
          <a:lstStyle/>
          <a:p>
            <a:pPr rtl="0">
              <a:defRPr sz="2139" b="1" i="0" u="none" strike="noStrike" baseline="0">
                <a:solidFill>
                  <a:schemeClr val="tx1"/>
                </a:solidFill>
                <a:latin typeface="Arial"/>
                <a:ea typeface="Arial"/>
                <a:cs typeface="Arial"/>
              </a:defRPr>
            </a:pPr>
            <a:endParaRPr lang="es-MX"/>
          </a:p>
        </c:txPr>
      </c:dTable>
      <c:spPr>
        <a:noFill/>
        <a:ln w="25391">
          <a:noFill/>
        </a:ln>
      </c:spPr>
    </c:plotArea>
    <c:plotVisOnly val="1"/>
    <c:dispBlanksAs val="gap"/>
    <c:showDLblsOverMax val="0"/>
  </c:chart>
  <c:spPr>
    <a:noFill/>
    <a:ln>
      <a:noFill/>
    </a:ln>
  </c:spPr>
  <c:txPr>
    <a:bodyPr/>
    <a:lstStyle/>
    <a:p>
      <a:pPr>
        <a:defRPr sz="2137" b="1" i="0" u="none" strike="noStrike" baseline="0">
          <a:solidFill>
            <a:schemeClr val="tx1"/>
          </a:solidFill>
          <a:latin typeface="Arial"/>
          <a:ea typeface="Arial"/>
          <a:cs typeface="Arial"/>
        </a:defRPr>
      </a:pPr>
      <a:endParaRPr lang="es-MX"/>
    </a:p>
  </c:txPr>
  <c:externalData r:id="rId1">
    <c:autoUpdate val="0"/>
  </c:externalData>
  <c:userShapes r:id="rId2"/>
</c:chartSpace>
</file>

<file path=ppt/charts/chart13.xml><?xml version="1.0" encoding="utf-8"?>
<c:chartSpace xmlns:c="http://schemas.openxmlformats.org/drawingml/2006/chart" xmlns:a="http://schemas.openxmlformats.org/drawingml/2006/main" xmlns:r="http://schemas.openxmlformats.org/officeDocument/2006/relationships">
  <c:date1904 val="1"/>
  <c:lang val="es-MX"/>
  <c:roundedCorners val="0"/>
  <mc:AlternateContent xmlns:mc="http://schemas.openxmlformats.org/markup-compatibility/2006">
    <mc:Choice xmlns:c14="http://schemas.microsoft.com/office/drawing/2007/8/2/chart" Requires="c14">
      <c14:style val="112"/>
    </mc:Choice>
    <mc:Fallback>
      <c:style val="12"/>
    </mc:Fallback>
  </mc:AlternateContent>
  <c:chart>
    <c:title>
      <c:tx>
        <c:rich>
          <a:bodyPr/>
          <a:lstStyle/>
          <a:p>
            <a:pPr>
              <a:defRPr/>
            </a:pPr>
            <a:r>
              <a:rPr lang="es-ES_tradnl"/>
              <a:t>Egg Productión estimated 2024</a:t>
            </a:r>
          </a:p>
        </c:rich>
      </c:tx>
      <c:layout/>
      <c:overlay val="0"/>
      <c:spPr>
        <a:solidFill>
          <a:srgbClr val="FF0000"/>
        </a:solidFill>
      </c:spPr>
    </c:title>
    <c:autoTitleDeleted val="0"/>
    <c:plotArea>
      <c:layout/>
      <c:barChart>
        <c:barDir val="col"/>
        <c:grouping val="clustered"/>
        <c:varyColors val="0"/>
        <c:ser>
          <c:idx val="0"/>
          <c:order val="0"/>
          <c:tx>
            <c:strRef>
              <c:f>Producciones!$B$10</c:f>
              <c:strCache>
                <c:ptCount val="1"/>
                <c:pt idx="0">
                  <c:v>Toneladas</c:v>
                </c:pt>
              </c:strCache>
            </c:strRef>
          </c:tx>
          <c:spPr>
            <a:solidFill>
              <a:srgbClr val="FFFF00"/>
            </a:solidFill>
            <a:effectLst>
              <a:glow rad="63500">
                <a:schemeClr val="accent2">
                  <a:alpha val="75000"/>
                </a:schemeClr>
              </a:glow>
            </a:effectLst>
          </c:spPr>
          <c:invertIfNegative val="0"/>
          <c:dPt>
            <c:idx val="20"/>
            <c:invertIfNegative val="0"/>
            <c:bubble3D val="0"/>
            <c:spPr>
              <a:solidFill>
                <a:srgbClr val="FF0000"/>
              </a:solidFill>
              <a:effectLst>
                <a:glow rad="63500">
                  <a:schemeClr val="accent2">
                    <a:alpha val="75000"/>
                  </a:schemeClr>
                </a:glow>
              </a:effectLst>
            </c:spPr>
          </c:dPt>
          <c:dLbls>
            <c:dLbl>
              <c:idx val="0"/>
              <c:layout>
                <c:manualLayout>
                  <c:x val="-4.6009688218901403E-5"/>
                  <c:y val="2.6984251968503901E-3"/>
                </c:manualLayout>
              </c:layout>
              <c:showLegendKey val="0"/>
              <c:showVal val="1"/>
              <c:showCatName val="0"/>
              <c:showSerName val="0"/>
              <c:showPercent val="0"/>
              <c:showBubbleSize val="0"/>
            </c:dLbl>
            <c:txPr>
              <a:bodyPr rot="-5400000" vert="horz"/>
              <a:lstStyle/>
              <a:p>
                <a:pPr>
                  <a:defRPr/>
                </a:pPr>
                <a:endParaRPr lang="es-MX"/>
              </a:p>
            </c:txPr>
            <c:showLegendKey val="0"/>
            <c:showVal val="1"/>
            <c:showCatName val="0"/>
            <c:showSerName val="0"/>
            <c:showPercent val="0"/>
            <c:showBubbleSize val="0"/>
            <c:showLeaderLines val="0"/>
          </c:dLbls>
          <c:cat>
            <c:numRef>
              <c:f>Producciones!$C$9:$W$9</c:f>
              <c:numCache>
                <c:formatCode>General</c:formatCode>
                <c:ptCount val="21"/>
                <c:pt idx="0">
                  <c:v>1994</c:v>
                </c:pt>
                <c:pt idx="1">
                  <c:v>1995</c:v>
                </c:pt>
                <c:pt idx="2">
                  <c:v>1996</c:v>
                </c:pt>
                <c:pt idx="3">
                  <c:v>1997</c:v>
                </c:pt>
                <c:pt idx="4">
                  <c:v>1998</c:v>
                </c:pt>
                <c:pt idx="5">
                  <c:v>1999</c:v>
                </c:pt>
                <c:pt idx="6">
                  <c:v>2000</c:v>
                </c:pt>
                <c:pt idx="7">
                  <c:v>2001</c:v>
                </c:pt>
                <c:pt idx="8">
                  <c:v>2002</c:v>
                </c:pt>
                <c:pt idx="9">
                  <c:v>2003</c:v>
                </c:pt>
                <c:pt idx="10">
                  <c:v>2004</c:v>
                </c:pt>
                <c:pt idx="11">
                  <c:v>2005</c:v>
                </c:pt>
                <c:pt idx="12">
                  <c:v>2006</c:v>
                </c:pt>
                <c:pt idx="13">
                  <c:v>2007</c:v>
                </c:pt>
                <c:pt idx="14">
                  <c:v>2008</c:v>
                </c:pt>
                <c:pt idx="15">
                  <c:v>2009</c:v>
                </c:pt>
                <c:pt idx="16">
                  <c:v>2010</c:v>
                </c:pt>
                <c:pt idx="17">
                  <c:v>2011</c:v>
                </c:pt>
                <c:pt idx="18">
                  <c:v>2012</c:v>
                </c:pt>
                <c:pt idx="19">
                  <c:v>2013</c:v>
                </c:pt>
                <c:pt idx="20">
                  <c:v>2024</c:v>
                </c:pt>
              </c:numCache>
            </c:numRef>
          </c:cat>
          <c:val>
            <c:numRef>
              <c:f>Producciones!$C$10:$W$10</c:f>
              <c:numCache>
                <c:formatCode>#,##0</c:formatCode>
                <c:ptCount val="21"/>
                <c:pt idx="0">
                  <c:v>1461150</c:v>
                </c:pt>
                <c:pt idx="1">
                  <c:v>1453500</c:v>
                </c:pt>
                <c:pt idx="2">
                  <c:v>1469538</c:v>
                </c:pt>
                <c:pt idx="3">
                  <c:v>1589457</c:v>
                </c:pt>
                <c:pt idx="4">
                  <c:v>1686845</c:v>
                </c:pt>
                <c:pt idx="5">
                  <c:v>1829751</c:v>
                </c:pt>
                <c:pt idx="6">
                  <c:v>1944718</c:v>
                </c:pt>
                <c:pt idx="7">
                  <c:v>2010540</c:v>
                </c:pt>
                <c:pt idx="8">
                  <c:v>2040579</c:v>
                </c:pt>
                <c:pt idx="9">
                  <c:v>2063386</c:v>
                </c:pt>
                <c:pt idx="10">
                  <c:v>2198276</c:v>
                </c:pt>
                <c:pt idx="11">
                  <c:v>2276865</c:v>
                </c:pt>
                <c:pt idx="12">
                  <c:v>2307525</c:v>
                </c:pt>
                <c:pt idx="13">
                  <c:v>2278477</c:v>
                </c:pt>
                <c:pt idx="14">
                  <c:v>2306744</c:v>
                </c:pt>
                <c:pt idx="15">
                  <c:v>2383864</c:v>
                </c:pt>
                <c:pt idx="16">
                  <c:v>2475400</c:v>
                </c:pt>
                <c:pt idx="17">
                  <c:v>2538137</c:v>
                </c:pt>
                <c:pt idx="18">
                  <c:v>2386576</c:v>
                </c:pt>
                <c:pt idx="19">
                  <c:v>2547361</c:v>
                </c:pt>
                <c:pt idx="20">
                  <c:v>3114428</c:v>
                </c:pt>
              </c:numCache>
            </c:numRef>
          </c:val>
        </c:ser>
        <c:dLbls>
          <c:showLegendKey val="0"/>
          <c:showVal val="1"/>
          <c:showCatName val="0"/>
          <c:showSerName val="0"/>
          <c:showPercent val="0"/>
          <c:showBubbleSize val="0"/>
        </c:dLbls>
        <c:gapWidth val="150"/>
        <c:axId val="110124032"/>
        <c:axId val="110143744"/>
      </c:barChart>
      <c:catAx>
        <c:axId val="110124032"/>
        <c:scaling>
          <c:orientation val="minMax"/>
        </c:scaling>
        <c:delete val="0"/>
        <c:axPos val="b"/>
        <c:majorGridlines/>
        <c:numFmt formatCode="General" sourceLinked="1"/>
        <c:majorTickMark val="out"/>
        <c:minorTickMark val="none"/>
        <c:tickLblPos val="nextTo"/>
        <c:crossAx val="110143744"/>
        <c:crosses val="autoZero"/>
        <c:auto val="1"/>
        <c:lblAlgn val="ctr"/>
        <c:lblOffset val="100"/>
        <c:noMultiLvlLbl val="0"/>
      </c:catAx>
      <c:valAx>
        <c:axId val="110143744"/>
        <c:scaling>
          <c:orientation val="minMax"/>
        </c:scaling>
        <c:delete val="0"/>
        <c:axPos val="l"/>
        <c:title>
          <c:tx>
            <c:rich>
              <a:bodyPr/>
              <a:lstStyle/>
              <a:p>
                <a:pPr>
                  <a:defRPr/>
                </a:pPr>
                <a:r>
                  <a:rPr lang="es-ES_tradnl"/>
                  <a:t>Toneladas</a:t>
                </a:r>
              </a:p>
            </c:rich>
          </c:tx>
          <c:layout/>
          <c:overlay val="0"/>
        </c:title>
        <c:numFmt formatCode="#,##0" sourceLinked="1"/>
        <c:majorTickMark val="out"/>
        <c:minorTickMark val="none"/>
        <c:tickLblPos val="nextTo"/>
        <c:crossAx val="110124032"/>
        <c:crosses val="autoZero"/>
        <c:crossBetween val="between"/>
      </c:valAx>
      <c:spPr>
        <a:noFill/>
        <a:ln>
          <a:solidFill>
            <a:schemeClr val="tx1">
              <a:lumMod val="65000"/>
              <a:lumOff val="35000"/>
            </a:schemeClr>
          </a:solidFill>
        </a:ln>
      </c:spPr>
    </c:plotArea>
    <c:plotVisOnly val="1"/>
    <c:dispBlanksAs val="gap"/>
    <c:showDLblsOverMax val="0"/>
  </c:chart>
  <c:spPr>
    <a:blipFill>
      <a:blip xmlns:r="http://schemas.openxmlformats.org/officeDocument/2006/relationships" r:embed="rId1"/>
      <a:stretch>
        <a:fillRect/>
      </a:stretch>
    </a:blipFill>
    <a:effectLst>
      <a:innerShdw blurRad="63500" dist="50800" dir="2700000">
        <a:srgbClr val="000000">
          <a:alpha val="50000"/>
        </a:srgbClr>
      </a:innerShdw>
    </a:effectLst>
  </c:spPr>
  <c:txPr>
    <a:bodyPr/>
    <a:lstStyle/>
    <a:p>
      <a:pPr>
        <a:defRPr sz="1050" b="1">
          <a:solidFill>
            <a:schemeClr val="tx1"/>
          </a:solidFill>
        </a:defRPr>
      </a:pPr>
      <a:endParaRPr lang="es-MX"/>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1"/>
  <c:lang val="es-MX"/>
  <c:roundedCorners val="0"/>
  <mc:AlternateContent xmlns:mc="http://schemas.openxmlformats.org/markup-compatibility/2006">
    <mc:Choice xmlns:c14="http://schemas.microsoft.com/office/drawing/2007/8/2/chart" Requires="c14">
      <c14:style val="129"/>
    </mc:Choice>
    <mc:Fallback>
      <c:style val="29"/>
    </mc:Fallback>
  </mc:AlternateContent>
  <c:chart>
    <c:title>
      <c:tx>
        <c:rich>
          <a:bodyPr/>
          <a:lstStyle/>
          <a:p>
            <a:pPr>
              <a:defRPr lang="es-MX">
                <a:solidFill>
                  <a:schemeClr val="tx1"/>
                </a:solidFill>
              </a:defRPr>
            </a:pPr>
            <a:r>
              <a:rPr lang="es-ES_tradnl">
                <a:solidFill>
                  <a:schemeClr val="tx1"/>
                </a:solidFill>
              </a:rPr>
              <a:t>Producción de Pollo</a:t>
            </a:r>
          </a:p>
        </c:rich>
      </c:tx>
      <c:layout/>
      <c:overlay val="0"/>
    </c:title>
    <c:autoTitleDeleted val="0"/>
    <c:plotArea>
      <c:layout/>
      <c:barChart>
        <c:barDir val="col"/>
        <c:grouping val="stacked"/>
        <c:varyColors val="0"/>
        <c:ser>
          <c:idx val="0"/>
          <c:order val="0"/>
          <c:tx>
            <c:strRef>
              <c:f>Producciones!$B$49</c:f>
              <c:strCache>
                <c:ptCount val="1"/>
                <c:pt idx="0">
                  <c:v>Toneladas</c:v>
                </c:pt>
              </c:strCache>
            </c:strRef>
          </c:tx>
          <c:spPr>
            <a:solidFill>
              <a:srgbClr val="FFFF00"/>
            </a:solidFill>
            <a:effectLst>
              <a:glow rad="101600">
                <a:schemeClr val="accent3">
                  <a:alpha val="75000"/>
                </a:schemeClr>
              </a:glow>
              <a:outerShdw blurRad="63500" sx="102000" sy="102000" algn="ctr">
                <a:srgbClr val="000000">
                  <a:alpha val="43000"/>
                </a:srgbClr>
              </a:outerShdw>
            </a:effectLst>
          </c:spPr>
          <c:invertIfNegative val="0"/>
          <c:dPt>
            <c:idx val="20"/>
            <c:invertIfNegative val="0"/>
            <c:bubble3D val="0"/>
            <c:spPr>
              <a:solidFill>
                <a:srgbClr val="FF3300"/>
              </a:solidFill>
              <a:effectLst>
                <a:glow rad="101600">
                  <a:schemeClr val="accent3">
                    <a:alpha val="75000"/>
                  </a:schemeClr>
                </a:glow>
                <a:outerShdw blurRad="63500" sx="102000" sy="102000" algn="ctr">
                  <a:srgbClr val="000000">
                    <a:alpha val="43000"/>
                  </a:srgbClr>
                </a:outerShdw>
              </a:effectLst>
            </c:spPr>
          </c:dPt>
          <c:dLbls>
            <c:dLbl>
              <c:idx val="0"/>
              <c:layout>
                <c:manualLayout>
                  <c:x val="-1.88817038679608E-4"/>
                  <c:y val="-0.23030994533326599"/>
                </c:manualLayout>
              </c:layout>
              <c:showLegendKey val="0"/>
              <c:showVal val="1"/>
              <c:showCatName val="0"/>
              <c:showSerName val="0"/>
              <c:showPercent val="0"/>
              <c:showBubbleSize val="0"/>
            </c:dLbl>
            <c:dLbl>
              <c:idx val="1"/>
              <c:layout>
                <c:manualLayout>
                  <c:x val="5.4547144507445598E-4"/>
                  <c:y val="-0.24550178043031201"/>
                </c:manualLayout>
              </c:layout>
              <c:showLegendKey val="0"/>
              <c:showVal val="1"/>
              <c:showCatName val="0"/>
              <c:showSerName val="0"/>
              <c:showPercent val="0"/>
              <c:showBubbleSize val="0"/>
            </c:dLbl>
            <c:dLbl>
              <c:idx val="2"/>
              <c:layout>
                <c:manualLayout>
                  <c:x val="-1.32782727622791E-7"/>
                  <c:y val="-0.24981142484578001"/>
                </c:manualLayout>
              </c:layout>
              <c:showLegendKey val="0"/>
              <c:showVal val="1"/>
              <c:showCatName val="0"/>
              <c:showSerName val="0"/>
              <c:showPercent val="0"/>
              <c:showBubbleSize val="0"/>
            </c:dLbl>
            <c:dLbl>
              <c:idx val="3"/>
              <c:layout>
                <c:manualLayout>
                  <c:x val="-1.31295561073419E-3"/>
                  <c:y val="-0.236758112242339"/>
                </c:manualLayout>
              </c:layout>
              <c:showLegendKey val="0"/>
              <c:showVal val="1"/>
              <c:showCatName val="0"/>
              <c:showSerName val="0"/>
              <c:showPercent val="0"/>
              <c:showBubbleSize val="0"/>
            </c:dLbl>
            <c:dLbl>
              <c:idx val="4"/>
              <c:layout>
                <c:manualLayout>
                  <c:x val="-1.5139886603550601E-3"/>
                  <c:y val="-0.24970685591052699"/>
                </c:manualLayout>
              </c:layout>
              <c:showLegendKey val="0"/>
              <c:showVal val="1"/>
              <c:showCatName val="0"/>
              <c:showSerName val="0"/>
              <c:showPercent val="0"/>
              <c:showBubbleSize val="0"/>
            </c:dLbl>
            <c:dLbl>
              <c:idx val="5"/>
              <c:layout>
                <c:manualLayout>
                  <c:x val="2.2319448686114901E-3"/>
                  <c:y val="-0.26604945082501602"/>
                </c:manualLayout>
              </c:layout>
              <c:showLegendKey val="0"/>
              <c:showVal val="1"/>
              <c:showCatName val="0"/>
              <c:showSerName val="0"/>
              <c:showPercent val="0"/>
              <c:showBubbleSize val="0"/>
            </c:dLbl>
            <c:dLbl>
              <c:idx val="6"/>
              <c:layout>
                <c:manualLayout>
                  <c:x val="-3.7338503007528802E-4"/>
                  <c:y val="-0.27518456291689702"/>
                </c:manualLayout>
              </c:layout>
              <c:showLegendKey val="0"/>
              <c:showVal val="1"/>
              <c:showCatName val="0"/>
              <c:showSerName val="0"/>
              <c:showPercent val="0"/>
              <c:showBubbleSize val="0"/>
            </c:dLbl>
            <c:dLbl>
              <c:idx val="7"/>
              <c:layout>
                <c:manualLayout>
                  <c:x val="0"/>
                  <c:y val="-0.28865640202617998"/>
                </c:manualLayout>
              </c:layout>
              <c:showLegendKey val="0"/>
              <c:showVal val="1"/>
              <c:showCatName val="0"/>
              <c:showSerName val="0"/>
              <c:showPercent val="0"/>
              <c:showBubbleSize val="0"/>
            </c:dLbl>
            <c:dLbl>
              <c:idx val="8"/>
              <c:layout>
                <c:manualLayout>
                  <c:x val="-2.70066789711988E-3"/>
                  <c:y val="-0.29680274838256698"/>
                </c:manualLayout>
              </c:layout>
              <c:showLegendKey val="0"/>
              <c:showVal val="1"/>
              <c:showCatName val="0"/>
              <c:showSerName val="0"/>
              <c:showPercent val="0"/>
              <c:showBubbleSize val="0"/>
            </c:dLbl>
            <c:dLbl>
              <c:idx val="9"/>
              <c:layout>
                <c:manualLayout>
                  <c:x val="-4.9979418677224602E-4"/>
                  <c:y val="-0.31466046441647"/>
                </c:manualLayout>
              </c:layout>
              <c:showLegendKey val="0"/>
              <c:showVal val="1"/>
              <c:showCatName val="0"/>
              <c:showSerName val="0"/>
              <c:showPercent val="0"/>
              <c:showBubbleSize val="0"/>
            </c:dLbl>
            <c:dLbl>
              <c:idx val="10"/>
              <c:layout>
                <c:manualLayout>
                  <c:x val="-3.3728140643464501E-3"/>
                  <c:y val="-0.32458347961281903"/>
                </c:manualLayout>
              </c:layout>
              <c:showLegendKey val="0"/>
              <c:showVal val="1"/>
              <c:showCatName val="0"/>
              <c:showSerName val="0"/>
              <c:showPercent val="0"/>
              <c:showBubbleSize val="0"/>
            </c:dLbl>
            <c:dLbl>
              <c:idx val="11"/>
              <c:layout>
                <c:manualLayout>
                  <c:x val="1.6863406408094399E-3"/>
                  <c:y val="-0.31559932795024798"/>
                </c:manualLayout>
              </c:layout>
              <c:showLegendKey val="0"/>
              <c:showVal val="1"/>
              <c:showCatName val="0"/>
              <c:showSerName val="0"/>
              <c:showPercent val="0"/>
              <c:showBubbleSize val="0"/>
            </c:dLbl>
            <c:dLbl>
              <c:idx val="12"/>
              <c:layout>
                <c:manualLayout>
                  <c:x val="-6.72146167226567E-4"/>
                  <c:y val="-0.338726114649682"/>
                </c:manualLayout>
              </c:layout>
              <c:showLegendKey val="0"/>
              <c:showVal val="1"/>
              <c:showCatName val="0"/>
              <c:showSerName val="0"/>
              <c:showPercent val="0"/>
              <c:showBubbleSize val="0"/>
            </c:dLbl>
            <c:dLbl>
              <c:idx val="13"/>
              <c:layout>
                <c:manualLayout>
                  <c:x val="1.17180757127113E-3"/>
                  <c:y val="-0.338726114649682"/>
                </c:manualLayout>
              </c:layout>
              <c:showLegendKey val="0"/>
              <c:showVal val="1"/>
              <c:showCatName val="0"/>
              <c:showSerName val="0"/>
              <c:showPercent val="0"/>
              <c:showBubbleSize val="0"/>
            </c:dLbl>
            <c:dLbl>
              <c:idx val="14"/>
              <c:layout>
                <c:manualLayout>
                  <c:x val="1.6863406408094399E-3"/>
                  <c:y val="-0.35723255930588299"/>
                </c:manualLayout>
              </c:layout>
              <c:showLegendKey val="0"/>
              <c:showVal val="1"/>
              <c:showCatName val="0"/>
              <c:showSerName val="0"/>
              <c:showPercent val="0"/>
              <c:showBubbleSize val="0"/>
            </c:dLbl>
            <c:dLbl>
              <c:idx val="15"/>
              <c:layout>
                <c:manualLayout>
                  <c:x val="1.85869262126383E-3"/>
                  <c:y val="-0.34068057575605598"/>
                </c:manualLayout>
              </c:layout>
              <c:showLegendKey val="0"/>
              <c:showVal val="1"/>
              <c:showCatName val="0"/>
              <c:showSerName val="0"/>
              <c:showPercent val="0"/>
              <c:showBubbleSize val="0"/>
            </c:dLbl>
            <c:dLbl>
              <c:idx val="16"/>
              <c:layout>
                <c:manualLayout>
                  <c:x val="-1.51398866035518E-3"/>
                  <c:y val="-0.340785395456141"/>
                </c:manualLayout>
              </c:layout>
              <c:showLegendKey val="0"/>
              <c:showVal val="1"/>
              <c:showCatName val="0"/>
              <c:showSerName val="0"/>
              <c:showPercent val="0"/>
              <c:showBubbleSize val="0"/>
            </c:dLbl>
            <c:dLbl>
              <c:idx val="17"/>
              <c:layout>
                <c:manualLayout>
                  <c:x val="1.7235198045438199E-4"/>
                  <c:y val="-0.360417272681679"/>
                </c:manualLayout>
              </c:layout>
              <c:showLegendKey val="0"/>
              <c:showVal val="1"/>
              <c:showCatName val="0"/>
              <c:showSerName val="0"/>
              <c:showPercent val="0"/>
              <c:showBubbleSize val="0"/>
            </c:dLbl>
            <c:dLbl>
              <c:idx val="18"/>
              <c:layout>
                <c:manualLayout>
                  <c:x val="5.40385866606472E-3"/>
                  <c:y val="-0.36360198605747501"/>
                </c:manualLayout>
              </c:layout>
              <c:showLegendKey val="0"/>
              <c:showVal val="1"/>
              <c:showCatName val="0"/>
              <c:showSerName val="0"/>
              <c:showPercent val="0"/>
              <c:showBubbleSize val="0"/>
            </c:dLbl>
            <c:dLbl>
              <c:idx val="19"/>
              <c:layout>
                <c:manualLayout>
                  <c:x val="3.4470396090876502E-4"/>
                  <c:y val="-0.360417272681679"/>
                </c:manualLayout>
              </c:layout>
              <c:showLegendKey val="0"/>
              <c:showVal val="1"/>
              <c:showCatName val="0"/>
              <c:showSerName val="0"/>
              <c:showPercent val="0"/>
              <c:showBubbleSize val="0"/>
            </c:dLbl>
            <c:dLbl>
              <c:idx val="20"/>
              <c:layout>
                <c:manualLayout>
                  <c:x val="-1.7669397564764799E-3"/>
                  <c:y val="-0.43312101910827999"/>
                </c:manualLayout>
              </c:layout>
              <c:showLegendKey val="0"/>
              <c:showVal val="1"/>
              <c:showCatName val="0"/>
              <c:showSerName val="0"/>
              <c:showPercent val="0"/>
              <c:showBubbleSize val="0"/>
            </c:dLbl>
            <c:txPr>
              <a:bodyPr rot="-5400000" vert="horz"/>
              <a:lstStyle/>
              <a:p>
                <a:pPr>
                  <a:defRPr lang="es-MX" b="1">
                    <a:solidFill>
                      <a:schemeClr val="tx1"/>
                    </a:solidFill>
                  </a:defRPr>
                </a:pPr>
                <a:endParaRPr lang="es-MX"/>
              </a:p>
            </c:txPr>
            <c:showLegendKey val="0"/>
            <c:showVal val="1"/>
            <c:showCatName val="0"/>
            <c:showSerName val="0"/>
            <c:showPercent val="0"/>
            <c:showBubbleSize val="0"/>
            <c:showLeaderLines val="0"/>
          </c:dLbls>
          <c:cat>
            <c:numRef>
              <c:f>Producciones!$C$48:$W$48</c:f>
              <c:numCache>
                <c:formatCode>General</c:formatCode>
                <c:ptCount val="21"/>
                <c:pt idx="0">
                  <c:v>1994</c:v>
                </c:pt>
                <c:pt idx="1">
                  <c:v>1995</c:v>
                </c:pt>
                <c:pt idx="2">
                  <c:v>1996</c:v>
                </c:pt>
                <c:pt idx="3">
                  <c:v>1997</c:v>
                </c:pt>
                <c:pt idx="4">
                  <c:v>1998</c:v>
                </c:pt>
                <c:pt idx="5">
                  <c:v>1999</c:v>
                </c:pt>
                <c:pt idx="6">
                  <c:v>2000</c:v>
                </c:pt>
                <c:pt idx="7">
                  <c:v>2001</c:v>
                </c:pt>
                <c:pt idx="8">
                  <c:v>2002</c:v>
                </c:pt>
                <c:pt idx="9">
                  <c:v>2003</c:v>
                </c:pt>
                <c:pt idx="10">
                  <c:v>2004</c:v>
                </c:pt>
                <c:pt idx="11">
                  <c:v>2005</c:v>
                </c:pt>
                <c:pt idx="12">
                  <c:v>2006</c:v>
                </c:pt>
                <c:pt idx="13">
                  <c:v>2007</c:v>
                </c:pt>
                <c:pt idx="14">
                  <c:v>2008</c:v>
                </c:pt>
                <c:pt idx="15">
                  <c:v>2009</c:v>
                </c:pt>
                <c:pt idx="16">
                  <c:v>2010</c:v>
                </c:pt>
                <c:pt idx="17">
                  <c:v>2011</c:v>
                </c:pt>
                <c:pt idx="18">
                  <c:v>2012</c:v>
                </c:pt>
                <c:pt idx="19">
                  <c:v>2013</c:v>
                </c:pt>
                <c:pt idx="20">
                  <c:v>2024</c:v>
                </c:pt>
              </c:numCache>
            </c:numRef>
          </c:cat>
          <c:val>
            <c:numRef>
              <c:f>Producciones!$C$49:$W$49</c:f>
              <c:numCache>
                <c:formatCode>#,##0</c:formatCode>
                <c:ptCount val="21"/>
                <c:pt idx="0">
                  <c:v>1383216</c:v>
                </c:pt>
                <c:pt idx="1">
                  <c:v>1512000</c:v>
                </c:pt>
                <c:pt idx="2">
                  <c:v>1478349</c:v>
                </c:pt>
                <c:pt idx="3">
                  <c:v>1492937</c:v>
                </c:pt>
                <c:pt idx="4">
                  <c:v>1586841</c:v>
                </c:pt>
                <c:pt idx="5">
                  <c:v>1784320</c:v>
                </c:pt>
                <c:pt idx="6">
                  <c:v>1935966</c:v>
                </c:pt>
                <c:pt idx="7">
                  <c:v>2066510</c:v>
                </c:pt>
                <c:pt idx="8">
                  <c:v>2156514</c:v>
                </c:pt>
                <c:pt idx="9">
                  <c:v>2289891</c:v>
                </c:pt>
                <c:pt idx="10">
                  <c:v>2389715</c:v>
                </c:pt>
                <c:pt idx="11">
                  <c:v>2498300</c:v>
                </c:pt>
                <c:pt idx="12">
                  <c:v>2591764</c:v>
                </c:pt>
                <c:pt idx="13">
                  <c:v>2682775</c:v>
                </c:pt>
                <c:pt idx="14">
                  <c:v>2853228</c:v>
                </c:pt>
                <c:pt idx="15">
                  <c:v>2781476</c:v>
                </c:pt>
                <c:pt idx="16">
                  <c:v>2809915</c:v>
                </c:pt>
                <c:pt idx="17">
                  <c:v>2906214</c:v>
                </c:pt>
                <c:pt idx="18">
                  <c:v>2957922</c:v>
                </c:pt>
                <c:pt idx="19">
                  <c:v>3002291</c:v>
                </c:pt>
                <c:pt idx="20">
                  <c:v>3844928</c:v>
                </c:pt>
              </c:numCache>
            </c:numRef>
          </c:val>
        </c:ser>
        <c:dLbls>
          <c:showLegendKey val="0"/>
          <c:showVal val="1"/>
          <c:showCatName val="0"/>
          <c:showSerName val="0"/>
          <c:showPercent val="0"/>
          <c:showBubbleSize val="0"/>
        </c:dLbls>
        <c:gapWidth val="150"/>
        <c:overlap val="100"/>
        <c:axId val="109621248"/>
        <c:axId val="109622784"/>
      </c:barChart>
      <c:catAx>
        <c:axId val="109621248"/>
        <c:scaling>
          <c:orientation val="minMax"/>
        </c:scaling>
        <c:delete val="0"/>
        <c:axPos val="b"/>
        <c:numFmt formatCode="General" sourceLinked="1"/>
        <c:majorTickMark val="out"/>
        <c:minorTickMark val="none"/>
        <c:tickLblPos val="nextTo"/>
        <c:txPr>
          <a:bodyPr/>
          <a:lstStyle/>
          <a:p>
            <a:pPr>
              <a:defRPr lang="es-MX" b="1">
                <a:solidFill>
                  <a:schemeClr val="tx1"/>
                </a:solidFill>
              </a:defRPr>
            </a:pPr>
            <a:endParaRPr lang="es-MX"/>
          </a:p>
        </c:txPr>
        <c:crossAx val="109622784"/>
        <c:crosses val="autoZero"/>
        <c:auto val="1"/>
        <c:lblAlgn val="ctr"/>
        <c:lblOffset val="100"/>
        <c:noMultiLvlLbl val="0"/>
      </c:catAx>
      <c:valAx>
        <c:axId val="109622784"/>
        <c:scaling>
          <c:orientation val="minMax"/>
        </c:scaling>
        <c:delete val="0"/>
        <c:axPos val="l"/>
        <c:majorGridlines/>
        <c:title>
          <c:tx>
            <c:rich>
              <a:bodyPr/>
              <a:lstStyle/>
              <a:p>
                <a:pPr>
                  <a:defRPr lang="es-MX" sz="1200">
                    <a:solidFill>
                      <a:schemeClr val="tx1"/>
                    </a:solidFill>
                  </a:defRPr>
                </a:pPr>
                <a:r>
                  <a:rPr lang="es-ES_tradnl" sz="1200">
                    <a:solidFill>
                      <a:schemeClr val="tx1"/>
                    </a:solidFill>
                  </a:rPr>
                  <a:t>Toneladas</a:t>
                </a:r>
              </a:p>
            </c:rich>
          </c:tx>
          <c:layout/>
          <c:overlay val="0"/>
        </c:title>
        <c:numFmt formatCode="#,##0" sourceLinked="1"/>
        <c:majorTickMark val="out"/>
        <c:minorTickMark val="none"/>
        <c:tickLblPos val="nextTo"/>
        <c:txPr>
          <a:bodyPr/>
          <a:lstStyle/>
          <a:p>
            <a:pPr>
              <a:defRPr lang="es-MX" b="1">
                <a:solidFill>
                  <a:schemeClr val="tx1"/>
                </a:solidFill>
              </a:defRPr>
            </a:pPr>
            <a:endParaRPr lang="es-MX"/>
          </a:p>
        </c:txPr>
        <c:crossAx val="109621248"/>
        <c:crosses val="autoZero"/>
        <c:crossBetween val="between"/>
      </c:valAx>
    </c:plotArea>
    <c:plotVisOnly val="1"/>
    <c:dispBlanksAs val="gap"/>
    <c:showDLblsOverMax val="0"/>
  </c:chart>
  <c: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a:ln w="9525" cap="flat" cmpd="sng" algn="ctr">
      <a:solidFill>
        <a:schemeClr val="accent3">
          <a:shade val="95000"/>
          <a:satMod val="105000"/>
        </a:schemeClr>
      </a:solidFill>
      <a:prstDash val="solid"/>
    </a:ln>
    <a:effectLst>
      <a:glow rad="101600">
        <a:schemeClr val="accent3">
          <a:alpha val="75000"/>
        </a:schemeClr>
      </a:glow>
      <a:innerShdw blurRad="63500" dist="50800" dir="2700000">
        <a:srgbClr val="000000">
          <a:alpha val="50000"/>
        </a:srgbClr>
      </a:innerShdw>
    </a:effectLst>
  </c:spPr>
  <c:txPr>
    <a:bodyPr/>
    <a:lstStyle/>
    <a:p>
      <a:pPr>
        <a:defRPr>
          <a:solidFill>
            <a:schemeClr val="dk1"/>
          </a:solidFill>
          <a:latin typeface="+mn-lt"/>
          <a:ea typeface="+mn-ea"/>
          <a:cs typeface="+mn-cs"/>
        </a:defRPr>
      </a:pPr>
      <a:endParaRPr lang="es-MX"/>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s-ES_tradnl"/>
              <a:t>Costo de Producción de Huevo</a:t>
            </a:r>
          </a:p>
        </c:rich>
      </c:tx>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0.223238714090287"/>
          <c:y val="0.15365478602310001"/>
          <c:w val="0.67208198239925943"/>
          <c:h val="0.84634521397690043"/>
        </c:manualLayout>
      </c:layout>
      <c:pie3DChart>
        <c:varyColors val="1"/>
        <c:ser>
          <c:idx val="0"/>
          <c:order val="0"/>
          <c:spPr>
            <a:effectLst>
              <a:outerShdw blurRad="50800" dist="38100" dir="10800000" algn="l">
                <a:srgbClr val="000000">
                  <a:alpha val="43000"/>
                </a:srgbClr>
              </a:outerShdw>
            </a:effectLst>
          </c:spPr>
          <c:explosion val="25"/>
          <c:dPt>
            <c:idx val="0"/>
            <c:bubble3D val="0"/>
            <c:spPr>
              <a:solidFill>
                <a:srgbClr val="E60000"/>
              </a:solidFill>
              <a:effectLst>
                <a:outerShdw blurRad="50800" dist="38100" dir="10800000" algn="l">
                  <a:srgbClr val="000000">
                    <a:alpha val="43000"/>
                  </a:srgbClr>
                </a:outerShdw>
              </a:effectLst>
            </c:spPr>
          </c:dPt>
          <c:dPt>
            <c:idx val="1"/>
            <c:bubble3D val="0"/>
            <c:spPr>
              <a:solidFill>
                <a:schemeClr val="tx2">
                  <a:lumMod val="60000"/>
                  <a:lumOff val="40000"/>
                </a:schemeClr>
              </a:solidFill>
              <a:effectLst>
                <a:outerShdw blurRad="50800" dist="38100" dir="10800000" algn="l">
                  <a:srgbClr val="000000">
                    <a:alpha val="43000"/>
                  </a:srgbClr>
                </a:outerShdw>
              </a:effectLst>
            </c:spPr>
          </c:dPt>
          <c:dPt>
            <c:idx val="2"/>
            <c:bubble3D val="0"/>
            <c:spPr>
              <a:solidFill>
                <a:srgbClr val="008000"/>
              </a:solidFill>
              <a:effectLst>
                <a:outerShdw blurRad="50800" dist="38100" dir="10800000" algn="l">
                  <a:srgbClr val="000000">
                    <a:alpha val="43000"/>
                  </a:srgbClr>
                </a:outerShdw>
              </a:effectLst>
            </c:spPr>
          </c:dPt>
          <c:dPt>
            <c:idx val="4"/>
            <c:bubble3D val="0"/>
            <c:spPr>
              <a:solidFill>
                <a:schemeClr val="accent6">
                  <a:lumMod val="75000"/>
                </a:schemeClr>
              </a:solidFill>
              <a:effectLst>
                <a:outerShdw blurRad="50800" dist="38100" dir="10800000" algn="l">
                  <a:srgbClr val="000000">
                    <a:alpha val="43000"/>
                  </a:srgbClr>
                </a:outerShdw>
              </a:effectLst>
            </c:spPr>
          </c:dPt>
          <c:dPt>
            <c:idx val="5"/>
            <c:bubble3D val="0"/>
            <c:spPr>
              <a:solidFill>
                <a:srgbClr val="0000FF"/>
              </a:solidFill>
              <a:effectLst>
                <a:outerShdw blurRad="50800" dist="38100" dir="10800000" algn="l">
                  <a:srgbClr val="000000">
                    <a:alpha val="43000"/>
                  </a:srgbClr>
                </a:outerShdw>
              </a:effectLst>
            </c:spPr>
          </c:dPt>
          <c:dPt>
            <c:idx val="6"/>
            <c:bubble3D val="0"/>
            <c:spPr>
              <a:solidFill>
                <a:srgbClr val="FFFF00"/>
              </a:solidFill>
              <a:effectLst>
                <a:outerShdw blurRad="50800" dist="38100" dir="10800000" algn="l">
                  <a:srgbClr val="000000">
                    <a:alpha val="43000"/>
                  </a:srgbClr>
                </a:outerShdw>
              </a:effectLst>
            </c:spPr>
          </c:dPt>
          <c:dPt>
            <c:idx val="7"/>
            <c:bubble3D val="0"/>
            <c:spPr>
              <a:solidFill>
                <a:srgbClr val="0070C0"/>
              </a:solidFill>
              <a:effectLst>
                <a:outerShdw blurRad="50800" dist="38100" dir="10800000" algn="l">
                  <a:srgbClr val="000000">
                    <a:alpha val="43000"/>
                  </a:srgbClr>
                </a:outerShdw>
              </a:effectLst>
            </c:spPr>
          </c:dPt>
          <c:dPt>
            <c:idx val="8"/>
            <c:bubble3D val="0"/>
            <c:spPr>
              <a:solidFill>
                <a:schemeClr val="tx1"/>
              </a:solidFill>
              <a:effectLst>
                <a:outerShdw blurRad="50800" dist="38100" dir="10800000" algn="l">
                  <a:srgbClr val="000000">
                    <a:alpha val="43000"/>
                  </a:srgbClr>
                </a:outerShdw>
              </a:effectLst>
            </c:spPr>
          </c:dPt>
          <c:dLbls>
            <c:dLbl>
              <c:idx val="0"/>
              <c:layout>
                <c:manualLayout>
                  <c:x val="-0.16272391395672001"/>
                  <c:y val="-0.24834426366465501"/>
                </c:manualLayout>
              </c:layout>
              <c:tx>
                <c:rich>
                  <a:bodyPr/>
                  <a:lstStyle/>
                  <a:p>
                    <a:pPr>
                      <a:defRPr>
                        <a:solidFill>
                          <a:schemeClr val="bg1"/>
                        </a:solidFill>
                      </a:defRPr>
                    </a:pPr>
                    <a:r>
                      <a:rPr lang="es-ES_tradnl">
                        <a:solidFill>
                          <a:schemeClr val="bg1"/>
                        </a:solidFill>
                      </a:rPr>
                      <a:t>Alimento
69.2%</a:t>
                    </a:r>
                  </a:p>
                </c:rich>
              </c:tx>
              <c:spPr>
                <a:solidFill>
                  <a:schemeClr val="tx1"/>
                </a:solidFill>
              </c:spPr>
              <c:showLegendKey val="0"/>
              <c:showVal val="0"/>
              <c:showCatName val="1"/>
              <c:showSerName val="0"/>
              <c:showPercent val="1"/>
              <c:showBubbleSize val="0"/>
            </c:dLbl>
            <c:dLbl>
              <c:idx val="1"/>
              <c:layout>
                <c:manualLayout>
                  <c:x val="7.7099378480562711E-2"/>
                  <c:y val="0.100155861651246"/>
                </c:manualLayout>
              </c:layout>
              <c:showLegendKey val="0"/>
              <c:showVal val="0"/>
              <c:showCatName val="1"/>
              <c:showSerName val="0"/>
              <c:showPercent val="1"/>
              <c:showBubbleSize val="0"/>
            </c:dLbl>
            <c:dLbl>
              <c:idx val="2"/>
              <c:layout>
                <c:manualLayout>
                  <c:x val="-4.2686240399840633E-2"/>
                  <c:y val="-2.3317372961005917E-2"/>
                </c:manualLayout>
              </c:layout>
              <c:tx>
                <c:rich>
                  <a:bodyPr/>
                  <a:lstStyle/>
                  <a:p>
                    <a:r>
                      <a:rPr lang="es-ES_tradnl" b="0">
                        <a:solidFill>
                          <a:srgbClr val="FEF800"/>
                        </a:solidFill>
                        <a:effectLst>
                          <a:outerShdw blurRad="50800" dist="38100" dir="2700000" algn="tl" rotWithShape="0">
                            <a:prstClr val="black">
                              <a:alpha val="40000"/>
                            </a:prstClr>
                          </a:outerShdw>
                        </a:effectLst>
                      </a:rPr>
                      <a:t>G</a:t>
                    </a:r>
                    <a:r>
                      <a:rPr lang="es-ES_tradnl"/>
                      <a:t>astos de Venta
4.3%</a:t>
                    </a:r>
                  </a:p>
                </c:rich>
              </c:tx>
              <c:showLegendKey val="0"/>
              <c:showVal val="0"/>
              <c:showCatName val="1"/>
              <c:showSerName val="0"/>
              <c:showPercent val="1"/>
              <c:showBubbleSize val="0"/>
            </c:dLbl>
            <c:dLbl>
              <c:idx val="3"/>
              <c:layout/>
              <c:tx>
                <c:rich>
                  <a:bodyPr/>
                  <a:lstStyle/>
                  <a:p>
                    <a:r>
                      <a:rPr lang="es-ES_tradnl" b="0">
                        <a:solidFill>
                          <a:srgbClr val="FEF800"/>
                        </a:solidFill>
                        <a:effectLst>
                          <a:outerShdw blurRad="50800" dist="38100" dir="2700000" algn="tl" rotWithShape="0">
                            <a:prstClr val="black">
                              <a:alpha val="40000"/>
                            </a:prstClr>
                          </a:outerShdw>
                        </a:effectLst>
                      </a:rPr>
                      <a:t>M</a:t>
                    </a:r>
                    <a:r>
                      <a:rPr lang="es-ES_tradnl"/>
                      <a:t>edicamentos
0.9%</a:t>
                    </a:r>
                  </a:p>
                </c:rich>
              </c:tx>
              <c:showLegendKey val="0"/>
              <c:showVal val="0"/>
              <c:showCatName val="1"/>
              <c:showSerName val="0"/>
              <c:showPercent val="1"/>
              <c:showBubbleSize val="0"/>
            </c:dLbl>
            <c:dLbl>
              <c:idx val="4"/>
              <c:layout/>
              <c:tx>
                <c:rich>
                  <a:bodyPr/>
                  <a:lstStyle/>
                  <a:p>
                    <a:r>
                      <a:rPr lang="es-ES_tradnl" b="0">
                        <a:solidFill>
                          <a:srgbClr val="FEF800"/>
                        </a:solidFill>
                        <a:effectLst>
                          <a:outerShdw blurRad="50800" dist="38100" dir="2700000" algn="tl" rotWithShape="0">
                            <a:prstClr val="black">
                              <a:alpha val="40000"/>
                            </a:prstClr>
                          </a:outerShdw>
                        </a:effectLst>
                      </a:rPr>
                      <a:t>G</a:t>
                    </a:r>
                    <a:r>
                      <a:rPr lang="es-ES_tradnl"/>
                      <a:t>astos Varios (electriciad, mantenimiento, etc.)
1.7%</a:t>
                    </a:r>
                  </a:p>
                </c:rich>
              </c:tx>
              <c:showLegendKey val="0"/>
              <c:showVal val="0"/>
              <c:showCatName val="1"/>
              <c:showSerName val="0"/>
              <c:showPercent val="1"/>
              <c:showBubbleSize val="0"/>
            </c:dLbl>
            <c:dLbl>
              <c:idx val="5"/>
              <c:layout/>
              <c:tx>
                <c:rich>
                  <a:bodyPr/>
                  <a:lstStyle/>
                  <a:p>
                    <a:r>
                      <a:rPr lang="es-ES_tradnl" b="0">
                        <a:solidFill>
                          <a:srgbClr val="FEF800"/>
                        </a:solidFill>
                        <a:effectLst>
                          <a:outerShdw blurRad="50800" dist="38100" dir="2700000" algn="tl" rotWithShape="0">
                            <a:prstClr val="black">
                              <a:alpha val="40000"/>
                            </a:prstClr>
                          </a:outerShdw>
                        </a:effectLst>
                      </a:rPr>
                      <a:t>D</a:t>
                    </a:r>
                    <a:r>
                      <a:rPr lang="es-ES_tradnl"/>
                      <a:t>epreciación
1.1%</a:t>
                    </a:r>
                  </a:p>
                </c:rich>
              </c:tx>
              <c:showLegendKey val="0"/>
              <c:showVal val="0"/>
              <c:showCatName val="1"/>
              <c:showSerName val="0"/>
              <c:showPercent val="1"/>
              <c:showBubbleSize val="0"/>
            </c:dLbl>
            <c:dLbl>
              <c:idx val="6"/>
              <c:layout/>
              <c:tx>
                <c:rich>
                  <a:bodyPr/>
                  <a:lstStyle/>
                  <a:p>
                    <a:r>
                      <a:rPr lang="es-ES_tradnl" b="0">
                        <a:solidFill>
                          <a:srgbClr val="FEF800"/>
                        </a:solidFill>
                        <a:effectLst>
                          <a:outerShdw blurRad="50800" dist="38100" dir="2700000" algn="tl" rotWithShape="0">
                            <a:prstClr val="black">
                              <a:alpha val="40000"/>
                            </a:prstClr>
                          </a:outerShdw>
                        </a:effectLst>
                      </a:rPr>
                      <a:t>A</a:t>
                    </a:r>
                    <a:r>
                      <a:rPr lang="es-ES_tradnl"/>
                      <a:t>gostamiento de Aves
11.2%</a:t>
                    </a:r>
                  </a:p>
                </c:rich>
              </c:tx>
              <c:showLegendKey val="0"/>
              <c:showVal val="0"/>
              <c:showCatName val="1"/>
              <c:showSerName val="0"/>
              <c:showPercent val="1"/>
              <c:showBubbleSize val="0"/>
            </c:dLbl>
            <c:dLbl>
              <c:idx val="7"/>
              <c:layout/>
              <c:tx>
                <c:rich>
                  <a:bodyPr/>
                  <a:lstStyle/>
                  <a:p>
                    <a:r>
                      <a:rPr lang="es-ES_tradnl" b="0">
                        <a:solidFill>
                          <a:srgbClr val="FEF800"/>
                        </a:solidFill>
                        <a:effectLst>
                          <a:outerShdw blurRad="50800" dist="38100" dir="2700000" algn="tl" rotWithShape="0">
                            <a:prstClr val="black">
                              <a:alpha val="40000"/>
                            </a:prstClr>
                          </a:outerShdw>
                        </a:effectLst>
                      </a:rPr>
                      <a:t>E</a:t>
                    </a:r>
                    <a:r>
                      <a:rPr lang="es-ES_tradnl"/>
                      <a:t>mpaque
6.3%</a:t>
                    </a:r>
                  </a:p>
                </c:rich>
              </c:tx>
              <c:showLegendKey val="0"/>
              <c:showVal val="0"/>
              <c:showCatName val="1"/>
              <c:showSerName val="0"/>
              <c:showPercent val="1"/>
              <c:showBubbleSize val="0"/>
            </c:dLbl>
            <c:dLbl>
              <c:idx val="8"/>
              <c:layout/>
              <c:tx>
                <c:rich>
                  <a:bodyPr/>
                  <a:lstStyle/>
                  <a:p>
                    <a:r>
                      <a:rPr lang="es-ES_tradnl" b="0">
                        <a:solidFill>
                          <a:srgbClr val="FEF800"/>
                        </a:solidFill>
                        <a:effectLst>
                          <a:outerShdw blurRad="50800" dist="38100" dir="2700000" algn="tl" rotWithShape="0">
                            <a:prstClr val="black">
                              <a:alpha val="40000"/>
                            </a:prstClr>
                          </a:outerShdw>
                        </a:effectLst>
                      </a:rPr>
                      <a:t>M</a:t>
                    </a:r>
                    <a:r>
                      <a:rPr lang="es-ES_tradnl"/>
                      <a:t>ano de Obra
3.3%</a:t>
                    </a:r>
                  </a:p>
                </c:rich>
              </c:tx>
              <c:showLegendKey val="0"/>
              <c:showVal val="0"/>
              <c:showCatName val="1"/>
              <c:showSerName val="0"/>
              <c:showPercent val="1"/>
              <c:showBubbleSize val="0"/>
            </c:dLbl>
            <c:showLegendKey val="0"/>
            <c:showVal val="0"/>
            <c:showCatName val="1"/>
            <c:showSerName val="0"/>
            <c:showPercent val="1"/>
            <c:showBubbleSize val="0"/>
            <c:showLeaderLines val="1"/>
            <c:leaderLines>
              <c:spPr>
                <a:ln w="19050">
                  <a:solidFill>
                    <a:schemeClr val="tx1"/>
                  </a:solidFill>
                </a:ln>
              </c:spPr>
            </c:leaderLines>
          </c:dLbls>
          <c:cat>
            <c:strRef>
              <c:f>'Costo de Producción de Huevo'!$B$5:$J$5</c:f>
              <c:strCache>
                <c:ptCount val="9"/>
                <c:pt idx="0">
                  <c:v>Alimento</c:v>
                </c:pt>
                <c:pt idx="1">
                  <c:v>Gastos de administración</c:v>
                </c:pt>
                <c:pt idx="2">
                  <c:v>Gastos de Venta</c:v>
                </c:pt>
                <c:pt idx="3">
                  <c:v>Medicamentos</c:v>
                </c:pt>
                <c:pt idx="4">
                  <c:v>Gastos Varios (electriciad, mantenimiento, etc.)</c:v>
                </c:pt>
                <c:pt idx="5">
                  <c:v>Depreciación</c:v>
                </c:pt>
                <c:pt idx="6">
                  <c:v>Agostamiento de Aves</c:v>
                </c:pt>
                <c:pt idx="7">
                  <c:v>Empaque</c:v>
                </c:pt>
                <c:pt idx="8">
                  <c:v>Mano de Obra</c:v>
                </c:pt>
              </c:strCache>
            </c:strRef>
          </c:cat>
          <c:val>
            <c:numRef>
              <c:f>'Costo de Producción de Huevo'!$B$6:$J$6</c:f>
              <c:numCache>
                <c:formatCode>0.0%</c:formatCode>
                <c:ptCount val="9"/>
                <c:pt idx="0">
                  <c:v>0.69199999999999995</c:v>
                </c:pt>
                <c:pt idx="1">
                  <c:v>0.02</c:v>
                </c:pt>
                <c:pt idx="2">
                  <c:v>4.2999999999999997E-2</c:v>
                </c:pt>
                <c:pt idx="3">
                  <c:v>8.9999999999999993E-3</c:v>
                </c:pt>
                <c:pt idx="4">
                  <c:v>1.7000000000000001E-2</c:v>
                </c:pt>
                <c:pt idx="5">
                  <c:v>1.0999999999999999E-2</c:v>
                </c:pt>
                <c:pt idx="6">
                  <c:v>0.112</c:v>
                </c:pt>
                <c:pt idx="7">
                  <c:v>6.3E-2</c:v>
                </c:pt>
                <c:pt idx="8">
                  <c:v>3.3000000000000002E-2</c:v>
                </c:pt>
              </c:numCache>
            </c:numRef>
          </c:val>
        </c:ser>
        <c:dLbls>
          <c:showLegendKey val="0"/>
          <c:showVal val="0"/>
          <c:showCatName val="1"/>
          <c:showSerName val="0"/>
          <c:showPercent val="1"/>
          <c:showBubbleSize val="0"/>
          <c:showLeaderLines val="1"/>
        </c:dLbls>
      </c:pie3DChart>
    </c:plotArea>
    <c:plotVisOnly val="1"/>
    <c:dispBlanksAs val="zero"/>
    <c:showDLblsOverMax val="0"/>
  </c:chart>
  <c:spPr>
    <a:solidFill>
      <a:srgbClr val="00006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txPr>
    <a:bodyPr/>
    <a:lstStyle/>
    <a:p>
      <a:pPr>
        <a:defRPr b="1">
          <a:solidFill>
            <a:schemeClr val="lt1"/>
          </a:solidFill>
          <a:latin typeface="+mn-lt"/>
          <a:ea typeface="+mn-ea"/>
          <a:cs typeface="+mn-cs"/>
        </a:defRPr>
      </a:pPr>
      <a:endParaRPr lang="es-MX"/>
    </a:p>
  </c:txPr>
  <c:externalData r:id="rId1">
    <c:autoUpdate val="0"/>
  </c:externalData>
  <c:userShapes r:id="rId2"/>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42"/>
    </mc:Choice>
    <mc:Fallback>
      <c:style val="42"/>
    </mc:Fallback>
  </mc:AlternateContent>
  <c:chart>
    <c:title>
      <c:tx>
        <c:rich>
          <a:bodyPr/>
          <a:lstStyle/>
          <a:p>
            <a:pPr>
              <a:defRPr>
                <a:solidFill>
                  <a:srgbClr val="000066"/>
                </a:solidFill>
              </a:defRPr>
            </a:pPr>
            <a:r>
              <a:rPr lang="es-ES_tradnl">
                <a:solidFill>
                  <a:srgbClr val="000066"/>
                </a:solidFill>
              </a:rPr>
              <a:t>Costo de Producción de Pollo</a:t>
            </a:r>
          </a:p>
        </c:rich>
      </c:tx>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0.2"/>
          <c:y val="0.12962962962962979"/>
          <c:w val="0.65524453193350873"/>
          <c:h val="0.87037037037037046"/>
        </c:manualLayout>
      </c:layout>
      <c:pie3DChart>
        <c:varyColors val="1"/>
        <c:ser>
          <c:idx val="0"/>
          <c:order val="0"/>
          <c:spPr>
            <a:effectLst>
              <a:innerShdw blurRad="63500" dist="50800" dir="18900000">
                <a:srgbClr val="000000">
                  <a:alpha val="50000"/>
                </a:srgbClr>
              </a:innerShdw>
            </a:effectLst>
          </c:spPr>
          <c:explosion val="25"/>
          <c:dPt>
            <c:idx val="0"/>
            <c:bubble3D val="0"/>
            <c:spPr>
              <a:solidFill>
                <a:srgbClr val="FF0000"/>
              </a:solidFill>
              <a:effectLst>
                <a:innerShdw blurRad="63500" dist="50800" dir="18900000">
                  <a:srgbClr val="000000">
                    <a:alpha val="50000"/>
                  </a:srgbClr>
                </a:innerShdw>
              </a:effectLst>
            </c:spPr>
          </c:dPt>
          <c:dPt>
            <c:idx val="1"/>
            <c:bubble3D val="0"/>
            <c:spPr>
              <a:solidFill>
                <a:schemeClr val="tx2"/>
              </a:solidFill>
              <a:effectLst>
                <a:innerShdw blurRad="63500" dist="50800" dir="18900000">
                  <a:srgbClr val="000000">
                    <a:alpha val="50000"/>
                  </a:srgbClr>
                </a:innerShdw>
              </a:effectLst>
            </c:spPr>
          </c:dPt>
          <c:dPt>
            <c:idx val="3"/>
            <c:bubble3D val="0"/>
            <c:spPr>
              <a:solidFill>
                <a:srgbClr val="800000"/>
              </a:solidFill>
              <a:effectLst>
                <a:innerShdw blurRad="63500" dist="50800" dir="18900000">
                  <a:srgbClr val="000000">
                    <a:alpha val="50000"/>
                  </a:srgbClr>
                </a:innerShdw>
              </a:effectLst>
            </c:spPr>
          </c:dPt>
          <c:dPt>
            <c:idx val="4"/>
            <c:bubble3D val="0"/>
            <c:spPr>
              <a:solidFill>
                <a:srgbClr val="FF6600"/>
              </a:solidFill>
              <a:effectLst>
                <a:innerShdw blurRad="63500" dist="50800" dir="18900000">
                  <a:srgbClr val="000000">
                    <a:alpha val="50000"/>
                  </a:srgbClr>
                </a:innerShdw>
              </a:effectLst>
            </c:spPr>
          </c:dPt>
          <c:dPt>
            <c:idx val="6"/>
            <c:bubble3D val="0"/>
            <c:spPr>
              <a:solidFill>
                <a:srgbClr val="0000FF"/>
              </a:solidFill>
              <a:effectLst>
                <a:innerShdw blurRad="63500" dist="50800" dir="18900000">
                  <a:srgbClr val="000000">
                    <a:alpha val="50000"/>
                  </a:srgbClr>
                </a:innerShdw>
              </a:effectLst>
            </c:spPr>
          </c:dPt>
          <c:dLbls>
            <c:dLbl>
              <c:idx val="0"/>
              <c:layout>
                <c:manualLayout>
                  <c:x val="-0.15852584057583122"/>
                  <c:y val="-0.18156945020030418"/>
                </c:manualLayout>
              </c:layout>
              <c:tx>
                <c:rich>
                  <a:bodyPr/>
                  <a:lstStyle/>
                  <a:p>
                    <a:pPr>
                      <a:defRPr sz="1050" b="1">
                        <a:effectLst>
                          <a:outerShdw blurRad="38100" dist="38100" dir="2700000" algn="tl">
                            <a:srgbClr val="000000">
                              <a:alpha val="43137"/>
                            </a:srgbClr>
                          </a:outerShdw>
                        </a:effectLst>
                      </a:defRPr>
                    </a:pPr>
                    <a:r>
                      <a:rPr lang="es-ES_tradnl" sz="1050" b="1">
                        <a:solidFill>
                          <a:srgbClr val="000066"/>
                        </a:solidFill>
                        <a:effectLst>
                          <a:outerShdw blurRad="38100" dist="38100" dir="2700000" algn="tl">
                            <a:srgbClr val="000000">
                              <a:alpha val="43137"/>
                            </a:srgbClr>
                          </a:outerShdw>
                        </a:effectLst>
                      </a:rPr>
                      <a:t>Alimento
71.1%</a:t>
                    </a:r>
                    <a:endParaRPr lang="es-ES_tradnl" sz="1050" b="1">
                      <a:effectLst>
                        <a:outerShdw blurRad="38100" dist="38100" dir="2700000" algn="tl">
                          <a:srgbClr val="000000">
                            <a:alpha val="43137"/>
                          </a:srgbClr>
                        </a:outerShdw>
                      </a:effectLst>
                    </a:endParaRPr>
                  </a:p>
                </c:rich>
              </c:tx>
              <c:spPr>
                <a:solidFill>
                  <a:schemeClr val="tx1"/>
                </a:solidFill>
              </c:spPr>
              <c:showLegendKey val="0"/>
              <c:showVal val="0"/>
              <c:showCatName val="1"/>
              <c:showSerName val="0"/>
              <c:showPercent val="1"/>
              <c:showBubbleSize val="0"/>
            </c:dLbl>
            <c:dLbl>
              <c:idx val="1"/>
              <c:layout>
                <c:manualLayout>
                  <c:x val="2.9791317453833548E-2"/>
                  <c:y val="0.1655566491688539"/>
                </c:manualLayout>
              </c:layout>
              <c:tx>
                <c:rich>
                  <a:bodyPr/>
                  <a:lstStyle/>
                  <a:p>
                    <a:r>
                      <a:rPr lang="es-ES_tradnl">
                        <a:solidFill>
                          <a:srgbClr val="000066"/>
                        </a:solidFill>
                      </a:rPr>
                      <a:t>Costos de Administración
4.2%</a:t>
                    </a:r>
                    <a:endParaRPr lang="es-ES_tradnl"/>
                  </a:p>
                </c:rich>
              </c:tx>
              <c:showLegendKey val="0"/>
              <c:showVal val="0"/>
              <c:showCatName val="1"/>
              <c:showSerName val="0"/>
              <c:showPercent val="1"/>
              <c:showBubbleSize val="0"/>
            </c:dLbl>
            <c:dLbl>
              <c:idx val="2"/>
              <c:layout/>
              <c:tx>
                <c:rich>
                  <a:bodyPr/>
                  <a:lstStyle/>
                  <a:p>
                    <a:r>
                      <a:rPr lang="es-ES_tradnl">
                        <a:solidFill>
                          <a:srgbClr val="000066"/>
                        </a:solidFill>
                      </a:rPr>
                      <a:t>Costos de Comercialización (reparto y ventas)
3.6%</a:t>
                    </a:r>
                    <a:endParaRPr lang="es-ES_tradnl"/>
                  </a:p>
                </c:rich>
              </c:tx>
              <c:showLegendKey val="0"/>
              <c:showVal val="0"/>
              <c:showCatName val="1"/>
              <c:showSerName val="0"/>
              <c:showPercent val="1"/>
              <c:showBubbleSize val="0"/>
            </c:dLbl>
            <c:dLbl>
              <c:idx val="3"/>
              <c:layout>
                <c:manualLayout>
                  <c:x val="-3.447892749989432E-2"/>
                  <c:y val="2.0441934889718146E-3"/>
                </c:manualLayout>
              </c:layout>
              <c:tx>
                <c:rich>
                  <a:bodyPr/>
                  <a:lstStyle/>
                  <a:p>
                    <a:r>
                      <a:rPr lang="es-ES_tradnl">
                        <a:solidFill>
                          <a:srgbClr val="000066"/>
                        </a:solidFill>
                      </a:rPr>
                      <a:t>Pollito
12.2%</a:t>
                    </a:r>
                    <a:endParaRPr lang="es-ES_tradnl"/>
                  </a:p>
                </c:rich>
              </c:tx>
              <c:showLegendKey val="0"/>
              <c:showVal val="0"/>
              <c:showCatName val="1"/>
              <c:showSerName val="0"/>
              <c:showPercent val="1"/>
              <c:showBubbleSize val="0"/>
            </c:dLbl>
            <c:dLbl>
              <c:idx val="4"/>
              <c:layout/>
              <c:tx>
                <c:rich>
                  <a:bodyPr/>
                  <a:lstStyle/>
                  <a:p>
                    <a:r>
                      <a:rPr lang="es-ES_tradnl">
                        <a:solidFill>
                          <a:srgbClr val="000066"/>
                        </a:solidFill>
                      </a:rPr>
                      <a:t>Medicamentos
2.5%</a:t>
                    </a:r>
                    <a:endParaRPr lang="es-ES_tradnl"/>
                  </a:p>
                </c:rich>
              </c:tx>
              <c:showLegendKey val="0"/>
              <c:showVal val="0"/>
              <c:showCatName val="1"/>
              <c:showSerName val="0"/>
              <c:showPercent val="1"/>
              <c:showBubbleSize val="0"/>
            </c:dLbl>
            <c:dLbl>
              <c:idx val="5"/>
              <c:layout/>
              <c:tx>
                <c:rich>
                  <a:bodyPr/>
                  <a:lstStyle/>
                  <a:p>
                    <a:r>
                      <a:rPr lang="es-ES_tradnl">
                        <a:solidFill>
                          <a:srgbClr val="000066"/>
                        </a:solidFill>
                      </a:rPr>
                      <a:t>Energia electrica, agua, gas
2.1%</a:t>
                    </a:r>
                    <a:endParaRPr lang="es-ES_tradnl"/>
                  </a:p>
                </c:rich>
              </c:tx>
              <c:showLegendKey val="0"/>
              <c:showVal val="0"/>
              <c:showCatName val="1"/>
              <c:showSerName val="0"/>
              <c:showPercent val="1"/>
              <c:showBubbleSize val="0"/>
            </c:dLbl>
            <c:dLbl>
              <c:idx val="6"/>
              <c:layout>
                <c:manualLayout>
                  <c:x val="0.13645746763765401"/>
                  <c:y val="-7.0656052861813338E-3"/>
                </c:manualLayout>
              </c:layout>
              <c:tx>
                <c:rich>
                  <a:bodyPr/>
                  <a:lstStyle/>
                  <a:p>
                    <a:r>
                      <a:rPr lang="es-ES_tradnl">
                        <a:solidFill>
                          <a:srgbClr val="000066"/>
                        </a:solidFill>
                      </a:rPr>
                      <a:t>Mano de obra
4.4%</a:t>
                    </a:r>
                    <a:endParaRPr lang="es-ES_tradnl"/>
                  </a:p>
                </c:rich>
              </c:tx>
              <c:showLegendKey val="0"/>
              <c:showVal val="0"/>
              <c:showCatName val="1"/>
              <c:showSerName val="0"/>
              <c:showPercent val="1"/>
              <c:showBubbleSize val="0"/>
            </c:dLbl>
            <c:showLegendKey val="0"/>
            <c:showVal val="0"/>
            <c:showCatName val="1"/>
            <c:showSerName val="0"/>
            <c:showPercent val="1"/>
            <c:showBubbleSize val="0"/>
            <c:showLeaderLines val="1"/>
          </c:dLbls>
          <c:cat>
            <c:strRef>
              <c:f>'Costo de Producción de Pollo'!$B$5:$H$5</c:f>
              <c:strCache>
                <c:ptCount val="7"/>
                <c:pt idx="0">
                  <c:v>Alimento</c:v>
                </c:pt>
                <c:pt idx="1">
                  <c:v>Costos de Administración</c:v>
                </c:pt>
                <c:pt idx="2">
                  <c:v>Costos de Comercialización (Reparto y ventas)</c:v>
                </c:pt>
                <c:pt idx="3">
                  <c:v>Pollito</c:v>
                </c:pt>
                <c:pt idx="4">
                  <c:v>Medicamentos</c:v>
                </c:pt>
                <c:pt idx="5">
                  <c:v>Energia electrica, agua, gas</c:v>
                </c:pt>
                <c:pt idx="6">
                  <c:v>Mano de obra</c:v>
                </c:pt>
              </c:strCache>
            </c:strRef>
          </c:cat>
          <c:val>
            <c:numRef>
              <c:f>'Costo de Producción de Pollo'!$B$6:$H$6</c:f>
              <c:numCache>
                <c:formatCode>0.0%</c:formatCode>
                <c:ptCount val="7"/>
                <c:pt idx="0">
                  <c:v>0.71099999999999997</c:v>
                </c:pt>
                <c:pt idx="1">
                  <c:v>4.2000000000000003E-2</c:v>
                </c:pt>
                <c:pt idx="2">
                  <c:v>3.5999999999999997E-2</c:v>
                </c:pt>
                <c:pt idx="3">
                  <c:v>0.122</c:v>
                </c:pt>
                <c:pt idx="4">
                  <c:v>2.5000000000000001E-2</c:v>
                </c:pt>
                <c:pt idx="5">
                  <c:v>2.1000000000000001E-2</c:v>
                </c:pt>
                <c:pt idx="6">
                  <c:v>4.3999999999999997E-2</c:v>
                </c:pt>
              </c:numCache>
            </c:numRef>
          </c:val>
        </c:ser>
        <c:dLbls>
          <c:showLegendKey val="0"/>
          <c:showVal val="0"/>
          <c:showCatName val="1"/>
          <c:showSerName val="0"/>
          <c:showPercent val="1"/>
          <c:showBubbleSize val="0"/>
          <c:showLeaderLines val="1"/>
        </c:dLbls>
      </c:pie3DChart>
    </c:plotArea>
    <c:plotVisOnly val="1"/>
    <c:dispBlanksAs val="zero"/>
    <c:showDLblsOverMax val="0"/>
  </c:chart>
  <c:spPr>
    <a:blipFill>
      <a:blip xmlns:r="http://schemas.openxmlformats.org/officeDocument/2006/relationships" r:embed="rId1"/>
      <a:stretch>
        <a:fillRect/>
      </a:stretch>
    </a:blipFill>
  </c:spPr>
  <c:txPr>
    <a:bodyPr/>
    <a:lstStyle/>
    <a:p>
      <a:pPr>
        <a:defRPr b="1"/>
      </a:pPr>
      <a:endParaRPr lang="es-MX"/>
    </a:p>
  </c:txPr>
  <c:externalData r:id="rId2">
    <c:autoUpdate val="0"/>
  </c:externalData>
  <c:userShapes r:id="rId3"/>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48"/>
    </mc:Choice>
    <mc:Fallback>
      <c:style val="48"/>
    </mc:Fallback>
  </mc:AlternateContent>
  <c:chart>
    <c:title>
      <c:tx>
        <c:rich>
          <a:bodyPr/>
          <a:lstStyle/>
          <a:p>
            <a:pPr>
              <a:defRPr sz="2000">
                <a:solidFill>
                  <a:schemeClr val="bg1"/>
                </a:solidFill>
              </a:defRPr>
            </a:pPr>
            <a:r>
              <a:rPr lang="es-ES_tradnl" sz="2000" dirty="0" smtClean="0">
                <a:solidFill>
                  <a:schemeClr val="bg1"/>
                </a:solidFill>
              </a:rPr>
              <a:t>Tendencia en los Precios </a:t>
            </a:r>
            <a:r>
              <a:rPr lang="es-ES_tradnl" sz="2000" dirty="0">
                <a:solidFill>
                  <a:schemeClr val="bg1"/>
                </a:solidFill>
              </a:rPr>
              <a:t>de Maíz</a:t>
            </a:r>
          </a:p>
        </c:rich>
      </c:tx>
      <c:layout/>
      <c:overlay val="0"/>
      <c:spPr>
        <a:solidFill>
          <a:srgbClr val="FFFF00"/>
        </a:solidFill>
      </c:spPr>
    </c:title>
    <c:autoTitleDeleted val="0"/>
    <c:plotArea>
      <c:layout>
        <c:manualLayout>
          <c:layoutTarget val="inner"/>
          <c:xMode val="edge"/>
          <c:yMode val="edge"/>
          <c:x val="0.10034236956542794"/>
          <c:y val="0.13032581453634101"/>
          <c:w val="0.88581999205818873"/>
          <c:h val="0.63671259842519745"/>
        </c:manualLayout>
      </c:layout>
      <c:lineChart>
        <c:grouping val="stacked"/>
        <c:varyColors val="0"/>
        <c:ser>
          <c:idx val="0"/>
          <c:order val="0"/>
          <c:spPr>
            <a:ln>
              <a:solidFill>
                <a:schemeClr val="tx1"/>
              </a:solidFill>
            </a:ln>
            <a:effectLst>
              <a:outerShdw blurRad="50800" dist="38100" algn="r">
                <a:srgbClr val="000000">
                  <a:alpha val="43000"/>
                </a:srgbClr>
              </a:outerShdw>
            </a:effectLst>
          </c:spPr>
          <c:marker>
            <c:symbol val="none"/>
          </c:marker>
          <c:cat>
            <c:numRef>
              <c:f>'Precios de Maiz'!$B$5:$BV$5</c:f>
              <c:numCache>
                <c:formatCode>mmm\-yy</c:formatCode>
                <c:ptCount val="73"/>
                <c:pt idx="0">
                  <c:v>37621</c:v>
                </c:pt>
                <c:pt idx="1">
                  <c:v>37652</c:v>
                </c:pt>
                <c:pt idx="2">
                  <c:v>37680</c:v>
                </c:pt>
                <c:pt idx="3">
                  <c:v>37711</c:v>
                </c:pt>
                <c:pt idx="4">
                  <c:v>37741</c:v>
                </c:pt>
                <c:pt idx="5">
                  <c:v>37772</c:v>
                </c:pt>
                <c:pt idx="6">
                  <c:v>37802</c:v>
                </c:pt>
                <c:pt idx="7">
                  <c:v>37833</c:v>
                </c:pt>
                <c:pt idx="8">
                  <c:v>37864</c:v>
                </c:pt>
                <c:pt idx="9">
                  <c:v>37894</c:v>
                </c:pt>
                <c:pt idx="10">
                  <c:v>37925</c:v>
                </c:pt>
                <c:pt idx="11">
                  <c:v>37955</c:v>
                </c:pt>
                <c:pt idx="12">
                  <c:v>37986</c:v>
                </c:pt>
                <c:pt idx="13">
                  <c:v>38017</c:v>
                </c:pt>
                <c:pt idx="14">
                  <c:v>38046</c:v>
                </c:pt>
                <c:pt idx="15">
                  <c:v>38077</c:v>
                </c:pt>
                <c:pt idx="16">
                  <c:v>38107</c:v>
                </c:pt>
                <c:pt idx="17">
                  <c:v>38138</c:v>
                </c:pt>
                <c:pt idx="18">
                  <c:v>38168</c:v>
                </c:pt>
                <c:pt idx="19">
                  <c:v>38199</c:v>
                </c:pt>
                <c:pt idx="20">
                  <c:v>38230</c:v>
                </c:pt>
                <c:pt idx="21">
                  <c:v>38260</c:v>
                </c:pt>
                <c:pt idx="22">
                  <c:v>38291</c:v>
                </c:pt>
                <c:pt idx="23">
                  <c:v>38321</c:v>
                </c:pt>
                <c:pt idx="24">
                  <c:v>38352</c:v>
                </c:pt>
                <c:pt idx="25">
                  <c:v>38383</c:v>
                </c:pt>
                <c:pt idx="26">
                  <c:v>38411</c:v>
                </c:pt>
                <c:pt idx="27">
                  <c:v>38442</c:v>
                </c:pt>
                <c:pt idx="28">
                  <c:v>38472</c:v>
                </c:pt>
                <c:pt idx="29">
                  <c:v>38503</c:v>
                </c:pt>
                <c:pt idx="30">
                  <c:v>38533</c:v>
                </c:pt>
                <c:pt idx="31">
                  <c:v>38564</c:v>
                </c:pt>
                <c:pt idx="32">
                  <c:v>38595</c:v>
                </c:pt>
                <c:pt idx="33">
                  <c:v>38625</c:v>
                </c:pt>
                <c:pt idx="34">
                  <c:v>38656</c:v>
                </c:pt>
                <c:pt idx="35">
                  <c:v>38686</c:v>
                </c:pt>
                <c:pt idx="36">
                  <c:v>38717</c:v>
                </c:pt>
                <c:pt idx="37">
                  <c:v>38748</c:v>
                </c:pt>
                <c:pt idx="38">
                  <c:v>38776</c:v>
                </c:pt>
                <c:pt idx="39">
                  <c:v>38807</c:v>
                </c:pt>
                <c:pt idx="40">
                  <c:v>38837</c:v>
                </c:pt>
                <c:pt idx="41">
                  <c:v>38868</c:v>
                </c:pt>
                <c:pt idx="42">
                  <c:v>38898</c:v>
                </c:pt>
                <c:pt idx="43">
                  <c:v>38929</c:v>
                </c:pt>
                <c:pt idx="44">
                  <c:v>38960</c:v>
                </c:pt>
                <c:pt idx="45">
                  <c:v>38990</c:v>
                </c:pt>
                <c:pt idx="46">
                  <c:v>39021</c:v>
                </c:pt>
                <c:pt idx="47">
                  <c:v>39051</c:v>
                </c:pt>
                <c:pt idx="48">
                  <c:v>39082</c:v>
                </c:pt>
                <c:pt idx="49">
                  <c:v>39113</c:v>
                </c:pt>
                <c:pt idx="50">
                  <c:v>39141</c:v>
                </c:pt>
                <c:pt idx="51">
                  <c:v>39172</c:v>
                </c:pt>
                <c:pt idx="52">
                  <c:v>39202</c:v>
                </c:pt>
                <c:pt idx="53">
                  <c:v>39233</c:v>
                </c:pt>
                <c:pt idx="54">
                  <c:v>39263</c:v>
                </c:pt>
                <c:pt idx="55">
                  <c:v>39294</c:v>
                </c:pt>
                <c:pt idx="56">
                  <c:v>39325</c:v>
                </c:pt>
                <c:pt idx="57">
                  <c:v>39355</c:v>
                </c:pt>
                <c:pt idx="58">
                  <c:v>39386</c:v>
                </c:pt>
                <c:pt idx="59">
                  <c:v>39416</c:v>
                </c:pt>
                <c:pt idx="60">
                  <c:v>39447</c:v>
                </c:pt>
                <c:pt idx="61">
                  <c:v>39478</c:v>
                </c:pt>
                <c:pt idx="62">
                  <c:v>39507</c:v>
                </c:pt>
                <c:pt idx="63">
                  <c:v>39538</c:v>
                </c:pt>
                <c:pt idx="64">
                  <c:v>39568</c:v>
                </c:pt>
                <c:pt idx="65">
                  <c:v>39599</c:v>
                </c:pt>
                <c:pt idx="66">
                  <c:v>39629</c:v>
                </c:pt>
                <c:pt idx="67">
                  <c:v>39660</c:v>
                </c:pt>
                <c:pt idx="68">
                  <c:v>39691</c:v>
                </c:pt>
                <c:pt idx="69">
                  <c:v>39721</c:v>
                </c:pt>
                <c:pt idx="70">
                  <c:v>39752</c:v>
                </c:pt>
                <c:pt idx="71">
                  <c:v>39782</c:v>
                </c:pt>
                <c:pt idx="72">
                  <c:v>39813</c:v>
                </c:pt>
              </c:numCache>
            </c:numRef>
          </c:cat>
          <c:val>
            <c:numRef>
              <c:f>'Precios de Maiz'!$B$6:$BV$6</c:f>
              <c:numCache>
                <c:formatCode>General</c:formatCode>
                <c:ptCount val="73"/>
                <c:pt idx="0">
                  <c:v>1700</c:v>
                </c:pt>
                <c:pt idx="1">
                  <c:v>2000</c:v>
                </c:pt>
                <c:pt idx="2">
                  <c:v>2400</c:v>
                </c:pt>
                <c:pt idx="3">
                  <c:v>2200</c:v>
                </c:pt>
                <c:pt idx="4">
                  <c:v>2500</c:v>
                </c:pt>
                <c:pt idx="5">
                  <c:v>2700</c:v>
                </c:pt>
                <c:pt idx="6">
                  <c:v>2450</c:v>
                </c:pt>
                <c:pt idx="7">
                  <c:v>2550</c:v>
                </c:pt>
                <c:pt idx="8">
                  <c:v>2650</c:v>
                </c:pt>
                <c:pt idx="9">
                  <c:v>2400</c:v>
                </c:pt>
                <c:pt idx="10">
                  <c:v>2200</c:v>
                </c:pt>
                <c:pt idx="11">
                  <c:v>2400</c:v>
                </c:pt>
                <c:pt idx="12">
                  <c:v>2650</c:v>
                </c:pt>
                <c:pt idx="13">
                  <c:v>2650</c:v>
                </c:pt>
                <c:pt idx="14">
                  <c:v>2700</c:v>
                </c:pt>
                <c:pt idx="15">
                  <c:v>3100</c:v>
                </c:pt>
                <c:pt idx="16">
                  <c:v>3200</c:v>
                </c:pt>
                <c:pt idx="17">
                  <c:v>3400</c:v>
                </c:pt>
                <c:pt idx="18">
                  <c:v>3500</c:v>
                </c:pt>
                <c:pt idx="19">
                  <c:v>3550</c:v>
                </c:pt>
                <c:pt idx="20">
                  <c:v>4000</c:v>
                </c:pt>
                <c:pt idx="21">
                  <c:v>3400</c:v>
                </c:pt>
                <c:pt idx="22">
                  <c:v>2850</c:v>
                </c:pt>
                <c:pt idx="23">
                  <c:v>3300</c:v>
                </c:pt>
                <c:pt idx="24">
                  <c:v>3400</c:v>
                </c:pt>
                <c:pt idx="25">
                  <c:v>3200</c:v>
                </c:pt>
                <c:pt idx="26">
                  <c:v>2650</c:v>
                </c:pt>
                <c:pt idx="27">
                  <c:v>3400</c:v>
                </c:pt>
                <c:pt idx="28">
                  <c:v>3450</c:v>
                </c:pt>
                <c:pt idx="29">
                  <c:v>3500</c:v>
                </c:pt>
                <c:pt idx="30">
                  <c:v>3400</c:v>
                </c:pt>
                <c:pt idx="31">
                  <c:v>3450</c:v>
                </c:pt>
                <c:pt idx="32">
                  <c:v>3500</c:v>
                </c:pt>
                <c:pt idx="33">
                  <c:v>3200</c:v>
                </c:pt>
                <c:pt idx="34">
                  <c:v>2900</c:v>
                </c:pt>
                <c:pt idx="35">
                  <c:v>2800</c:v>
                </c:pt>
                <c:pt idx="36">
                  <c:v>3250</c:v>
                </c:pt>
                <c:pt idx="37">
                  <c:v>3350</c:v>
                </c:pt>
                <c:pt idx="38">
                  <c:v>3380</c:v>
                </c:pt>
                <c:pt idx="39">
                  <c:v>3400</c:v>
                </c:pt>
                <c:pt idx="40">
                  <c:v>3150</c:v>
                </c:pt>
                <c:pt idx="41">
                  <c:v>3100</c:v>
                </c:pt>
                <c:pt idx="42">
                  <c:v>3050</c:v>
                </c:pt>
                <c:pt idx="43">
                  <c:v>3100</c:v>
                </c:pt>
                <c:pt idx="44">
                  <c:v>2900</c:v>
                </c:pt>
                <c:pt idx="45">
                  <c:v>3100</c:v>
                </c:pt>
                <c:pt idx="46">
                  <c:v>3200</c:v>
                </c:pt>
                <c:pt idx="47">
                  <c:v>3500</c:v>
                </c:pt>
                <c:pt idx="48">
                  <c:v>3800</c:v>
                </c:pt>
                <c:pt idx="49">
                  <c:v>3750</c:v>
                </c:pt>
                <c:pt idx="50">
                  <c:v>3900</c:v>
                </c:pt>
                <c:pt idx="51">
                  <c:v>4100</c:v>
                </c:pt>
                <c:pt idx="52">
                  <c:v>4500</c:v>
                </c:pt>
                <c:pt idx="53">
                  <c:v>4000</c:v>
                </c:pt>
                <c:pt idx="54">
                  <c:v>4400</c:v>
                </c:pt>
                <c:pt idx="55">
                  <c:v>4000</c:v>
                </c:pt>
                <c:pt idx="56">
                  <c:v>4600</c:v>
                </c:pt>
                <c:pt idx="57">
                  <c:v>3700</c:v>
                </c:pt>
                <c:pt idx="58">
                  <c:v>4700</c:v>
                </c:pt>
                <c:pt idx="59">
                  <c:v>4650</c:v>
                </c:pt>
                <c:pt idx="60">
                  <c:v>4300</c:v>
                </c:pt>
                <c:pt idx="61">
                  <c:v>4500</c:v>
                </c:pt>
                <c:pt idx="62">
                  <c:v>4250</c:v>
                </c:pt>
                <c:pt idx="63">
                  <c:v>4600</c:v>
                </c:pt>
                <c:pt idx="64">
                  <c:v>4250</c:v>
                </c:pt>
                <c:pt idx="65">
                  <c:v>4150</c:v>
                </c:pt>
                <c:pt idx="66">
                  <c:v>4500</c:v>
                </c:pt>
                <c:pt idx="67">
                  <c:v>4350</c:v>
                </c:pt>
                <c:pt idx="68">
                  <c:v>4500</c:v>
                </c:pt>
                <c:pt idx="69">
                  <c:v>4450</c:v>
                </c:pt>
                <c:pt idx="70">
                  <c:v>5350</c:v>
                </c:pt>
                <c:pt idx="71">
                  <c:v>5400</c:v>
                </c:pt>
                <c:pt idx="72">
                  <c:v>4600</c:v>
                </c:pt>
              </c:numCache>
            </c:numRef>
          </c:val>
          <c:smooth val="0"/>
        </c:ser>
        <c:dLbls>
          <c:showLegendKey val="0"/>
          <c:showVal val="0"/>
          <c:showCatName val="0"/>
          <c:showSerName val="0"/>
          <c:showPercent val="0"/>
          <c:showBubbleSize val="0"/>
        </c:dLbls>
        <c:upDownBars>
          <c:gapWidth val="150"/>
          <c:upBars/>
          <c:downBars/>
        </c:upDownBars>
        <c:marker val="1"/>
        <c:smooth val="0"/>
        <c:axId val="121132928"/>
        <c:axId val="121151488"/>
      </c:lineChart>
      <c:dateAx>
        <c:axId val="121132928"/>
        <c:scaling>
          <c:orientation val="minMax"/>
        </c:scaling>
        <c:delete val="0"/>
        <c:axPos val="b"/>
        <c:title>
          <c:tx>
            <c:rich>
              <a:bodyPr/>
              <a:lstStyle/>
              <a:p>
                <a:pPr>
                  <a:defRPr/>
                </a:pPr>
                <a:r>
                  <a:rPr lang="es-ES_tradnl"/>
                  <a:t>Meses </a:t>
                </a:r>
              </a:p>
            </c:rich>
          </c:tx>
          <c:layout/>
          <c:overlay val="0"/>
        </c:title>
        <c:numFmt formatCode="mmm\-yy" sourceLinked="1"/>
        <c:majorTickMark val="out"/>
        <c:minorTickMark val="none"/>
        <c:tickLblPos val="nextTo"/>
        <c:crossAx val="121151488"/>
        <c:crossesAt val="1000"/>
        <c:auto val="1"/>
        <c:lblOffset val="100"/>
        <c:baseTimeUnit val="months"/>
      </c:dateAx>
      <c:valAx>
        <c:axId val="121151488"/>
        <c:scaling>
          <c:orientation val="minMax"/>
          <c:max val="5500"/>
          <c:min val="1000"/>
        </c:scaling>
        <c:delete val="0"/>
        <c:axPos val="l"/>
        <c:majorGridlines/>
        <c:title>
          <c:tx>
            <c:rich>
              <a:bodyPr/>
              <a:lstStyle/>
              <a:p>
                <a:pPr>
                  <a:defRPr/>
                </a:pPr>
                <a:r>
                  <a:rPr lang="es-ES_tradnl"/>
                  <a:t>$ por tonelada</a:t>
                </a:r>
              </a:p>
            </c:rich>
          </c:tx>
          <c:layout/>
          <c:overlay val="0"/>
        </c:title>
        <c:numFmt formatCode="General" sourceLinked="1"/>
        <c:majorTickMark val="out"/>
        <c:minorTickMark val="none"/>
        <c:tickLblPos val="nextTo"/>
        <c:crossAx val="121132928"/>
        <c:crosses val="autoZero"/>
        <c:crossBetween val="between"/>
        <c:majorUnit val="500"/>
        <c:minorUnit val="500"/>
      </c:valAx>
      <c:spPr>
        <a:blipFill>
          <a:blip xmlns:r="http://schemas.openxmlformats.org/officeDocument/2006/relationships" r:embed="rId1"/>
          <a:stretch>
            <a:fillRect/>
          </a:stretch>
        </a:blipFill>
      </c:spPr>
    </c:plotArea>
    <c:plotVisOnly val="1"/>
    <c:dispBlanksAs val="zero"/>
    <c:showDLblsOverMax val="0"/>
  </c:chart>
  <c:txPr>
    <a:bodyPr/>
    <a:lstStyle/>
    <a:p>
      <a:pPr>
        <a:defRPr sz="1050" b="1">
          <a:solidFill>
            <a:schemeClr val="tx1"/>
          </a:solidFill>
        </a:defRPr>
      </a:pPr>
      <a:endParaRPr lang="es-MX"/>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33"/>
    </mc:Choice>
    <mc:Fallback>
      <c:style val="33"/>
    </mc:Fallback>
  </mc:AlternateContent>
  <c:chart>
    <c:title>
      <c:tx>
        <c:rich>
          <a:bodyPr/>
          <a:lstStyle/>
          <a:p>
            <a:pPr>
              <a:defRPr/>
            </a:pPr>
            <a:r>
              <a:rPr lang="es-ES_tradnl"/>
              <a:t>Tendencia en Precios de Pasta de Soya</a:t>
            </a:r>
          </a:p>
        </c:rich>
      </c:tx>
      <c:layout/>
      <c:overlay val="0"/>
    </c:title>
    <c:autoTitleDeleted val="0"/>
    <c:plotArea>
      <c:layout/>
      <c:lineChart>
        <c:grouping val="stacked"/>
        <c:varyColors val="0"/>
        <c:ser>
          <c:idx val="0"/>
          <c:order val="0"/>
          <c:spPr>
            <a:ln>
              <a:solidFill>
                <a:schemeClr val="tx1"/>
              </a:solidFill>
            </a:ln>
            <a:effectLst>
              <a:outerShdw blurRad="63500" sx="102000" sy="102000" algn="ctr">
                <a:srgbClr val="000000">
                  <a:alpha val="43000"/>
                </a:srgbClr>
              </a:outerShdw>
            </a:effectLst>
          </c:spPr>
          <c:marker>
            <c:symbol val="none"/>
          </c:marker>
          <c:cat>
            <c:numRef>
              <c:f>'Precios de Pasta de soya'!$B$5:$BV$5</c:f>
              <c:numCache>
                <c:formatCode>mmm\-yy</c:formatCode>
                <c:ptCount val="73"/>
                <c:pt idx="0">
                  <c:v>37621</c:v>
                </c:pt>
                <c:pt idx="1">
                  <c:v>37652</c:v>
                </c:pt>
                <c:pt idx="2">
                  <c:v>37680</c:v>
                </c:pt>
                <c:pt idx="3">
                  <c:v>37711</c:v>
                </c:pt>
                <c:pt idx="4">
                  <c:v>37741</c:v>
                </c:pt>
                <c:pt idx="5">
                  <c:v>37772</c:v>
                </c:pt>
                <c:pt idx="6">
                  <c:v>37802</c:v>
                </c:pt>
                <c:pt idx="7">
                  <c:v>37833</c:v>
                </c:pt>
                <c:pt idx="8">
                  <c:v>37864</c:v>
                </c:pt>
                <c:pt idx="9">
                  <c:v>37894</c:v>
                </c:pt>
                <c:pt idx="10">
                  <c:v>37925</c:v>
                </c:pt>
                <c:pt idx="11">
                  <c:v>37955</c:v>
                </c:pt>
                <c:pt idx="12">
                  <c:v>37986</c:v>
                </c:pt>
                <c:pt idx="13">
                  <c:v>38017</c:v>
                </c:pt>
                <c:pt idx="14">
                  <c:v>38046</c:v>
                </c:pt>
                <c:pt idx="15">
                  <c:v>38077</c:v>
                </c:pt>
                <c:pt idx="16">
                  <c:v>38107</c:v>
                </c:pt>
                <c:pt idx="17">
                  <c:v>38138</c:v>
                </c:pt>
                <c:pt idx="18">
                  <c:v>38168</c:v>
                </c:pt>
                <c:pt idx="19">
                  <c:v>38199</c:v>
                </c:pt>
                <c:pt idx="20">
                  <c:v>38230</c:v>
                </c:pt>
                <c:pt idx="21">
                  <c:v>38260</c:v>
                </c:pt>
                <c:pt idx="22">
                  <c:v>38291</c:v>
                </c:pt>
                <c:pt idx="23">
                  <c:v>38321</c:v>
                </c:pt>
                <c:pt idx="24">
                  <c:v>38352</c:v>
                </c:pt>
                <c:pt idx="25">
                  <c:v>38383</c:v>
                </c:pt>
                <c:pt idx="26">
                  <c:v>38411</c:v>
                </c:pt>
                <c:pt idx="27">
                  <c:v>38442</c:v>
                </c:pt>
                <c:pt idx="28">
                  <c:v>38472</c:v>
                </c:pt>
                <c:pt idx="29">
                  <c:v>38503</c:v>
                </c:pt>
                <c:pt idx="30">
                  <c:v>38533</c:v>
                </c:pt>
                <c:pt idx="31">
                  <c:v>38564</c:v>
                </c:pt>
                <c:pt idx="32">
                  <c:v>38595</c:v>
                </c:pt>
                <c:pt idx="33">
                  <c:v>38625</c:v>
                </c:pt>
                <c:pt idx="34">
                  <c:v>38656</c:v>
                </c:pt>
                <c:pt idx="35">
                  <c:v>38686</c:v>
                </c:pt>
                <c:pt idx="36">
                  <c:v>38717</c:v>
                </c:pt>
                <c:pt idx="37">
                  <c:v>38748</c:v>
                </c:pt>
                <c:pt idx="38">
                  <c:v>38776</c:v>
                </c:pt>
                <c:pt idx="39">
                  <c:v>38807</c:v>
                </c:pt>
                <c:pt idx="40">
                  <c:v>38837</c:v>
                </c:pt>
                <c:pt idx="41">
                  <c:v>38868</c:v>
                </c:pt>
                <c:pt idx="42">
                  <c:v>38898</c:v>
                </c:pt>
                <c:pt idx="43">
                  <c:v>38929</c:v>
                </c:pt>
                <c:pt idx="44">
                  <c:v>38960</c:v>
                </c:pt>
                <c:pt idx="45">
                  <c:v>38990</c:v>
                </c:pt>
                <c:pt idx="46">
                  <c:v>39021</c:v>
                </c:pt>
                <c:pt idx="47">
                  <c:v>39051</c:v>
                </c:pt>
                <c:pt idx="48">
                  <c:v>39082</c:v>
                </c:pt>
                <c:pt idx="49">
                  <c:v>39113</c:v>
                </c:pt>
                <c:pt idx="50">
                  <c:v>39141</c:v>
                </c:pt>
                <c:pt idx="51">
                  <c:v>39172</c:v>
                </c:pt>
                <c:pt idx="52">
                  <c:v>39202</c:v>
                </c:pt>
                <c:pt idx="53">
                  <c:v>39233</c:v>
                </c:pt>
                <c:pt idx="54">
                  <c:v>39263</c:v>
                </c:pt>
                <c:pt idx="55">
                  <c:v>39294</c:v>
                </c:pt>
                <c:pt idx="56">
                  <c:v>39325</c:v>
                </c:pt>
                <c:pt idx="57">
                  <c:v>39355</c:v>
                </c:pt>
                <c:pt idx="58">
                  <c:v>39386</c:v>
                </c:pt>
                <c:pt idx="59">
                  <c:v>39416</c:v>
                </c:pt>
                <c:pt idx="60">
                  <c:v>39447</c:v>
                </c:pt>
                <c:pt idx="61">
                  <c:v>39478</c:v>
                </c:pt>
                <c:pt idx="62">
                  <c:v>39507</c:v>
                </c:pt>
                <c:pt idx="63">
                  <c:v>39538</c:v>
                </c:pt>
                <c:pt idx="64">
                  <c:v>39568</c:v>
                </c:pt>
                <c:pt idx="65">
                  <c:v>39599</c:v>
                </c:pt>
                <c:pt idx="66">
                  <c:v>39629</c:v>
                </c:pt>
                <c:pt idx="67">
                  <c:v>39660</c:v>
                </c:pt>
                <c:pt idx="68">
                  <c:v>39691</c:v>
                </c:pt>
                <c:pt idx="69">
                  <c:v>39721</c:v>
                </c:pt>
                <c:pt idx="70">
                  <c:v>39752</c:v>
                </c:pt>
                <c:pt idx="71">
                  <c:v>39782</c:v>
                </c:pt>
                <c:pt idx="72">
                  <c:v>39813</c:v>
                </c:pt>
              </c:numCache>
            </c:numRef>
          </c:cat>
          <c:val>
            <c:numRef>
              <c:f>'Precios de Pasta de soya'!$B$6:$BV$6</c:f>
              <c:numCache>
                <c:formatCode>General</c:formatCode>
                <c:ptCount val="73"/>
                <c:pt idx="0">
                  <c:v>2800</c:v>
                </c:pt>
                <c:pt idx="1">
                  <c:v>3100</c:v>
                </c:pt>
                <c:pt idx="2">
                  <c:v>3500</c:v>
                </c:pt>
                <c:pt idx="3">
                  <c:v>3400</c:v>
                </c:pt>
                <c:pt idx="4">
                  <c:v>2850</c:v>
                </c:pt>
                <c:pt idx="5">
                  <c:v>3000</c:v>
                </c:pt>
                <c:pt idx="6">
                  <c:v>3500</c:v>
                </c:pt>
                <c:pt idx="7">
                  <c:v>3350</c:v>
                </c:pt>
                <c:pt idx="8">
                  <c:v>3500</c:v>
                </c:pt>
                <c:pt idx="9">
                  <c:v>4000</c:v>
                </c:pt>
                <c:pt idx="10">
                  <c:v>3600</c:v>
                </c:pt>
                <c:pt idx="11">
                  <c:v>4100</c:v>
                </c:pt>
                <c:pt idx="12">
                  <c:v>4550</c:v>
                </c:pt>
                <c:pt idx="13">
                  <c:v>4400</c:v>
                </c:pt>
                <c:pt idx="14">
                  <c:v>4800</c:v>
                </c:pt>
                <c:pt idx="15">
                  <c:v>4000</c:v>
                </c:pt>
                <c:pt idx="16">
                  <c:v>4500</c:v>
                </c:pt>
                <c:pt idx="17">
                  <c:v>4350</c:v>
                </c:pt>
                <c:pt idx="18">
                  <c:v>5400</c:v>
                </c:pt>
                <c:pt idx="19">
                  <c:v>4500</c:v>
                </c:pt>
                <c:pt idx="20">
                  <c:v>4600</c:v>
                </c:pt>
                <c:pt idx="21">
                  <c:v>3800</c:v>
                </c:pt>
                <c:pt idx="22">
                  <c:v>4550</c:v>
                </c:pt>
                <c:pt idx="23">
                  <c:v>4550</c:v>
                </c:pt>
                <c:pt idx="24">
                  <c:v>5000</c:v>
                </c:pt>
                <c:pt idx="25">
                  <c:v>5500</c:v>
                </c:pt>
                <c:pt idx="26">
                  <c:v>5000</c:v>
                </c:pt>
                <c:pt idx="27">
                  <c:v>5300</c:v>
                </c:pt>
                <c:pt idx="28">
                  <c:v>5650</c:v>
                </c:pt>
                <c:pt idx="29">
                  <c:v>6600</c:v>
                </c:pt>
                <c:pt idx="30">
                  <c:v>7200</c:v>
                </c:pt>
                <c:pt idx="31">
                  <c:v>6700</c:v>
                </c:pt>
                <c:pt idx="32">
                  <c:v>6550</c:v>
                </c:pt>
                <c:pt idx="33">
                  <c:v>6450</c:v>
                </c:pt>
                <c:pt idx="34">
                  <c:v>6000</c:v>
                </c:pt>
                <c:pt idx="35">
                  <c:v>6100</c:v>
                </c:pt>
                <c:pt idx="36">
                  <c:v>5550</c:v>
                </c:pt>
                <c:pt idx="37">
                  <c:v>5500</c:v>
                </c:pt>
                <c:pt idx="38">
                  <c:v>4800</c:v>
                </c:pt>
                <c:pt idx="39">
                  <c:v>5300</c:v>
                </c:pt>
                <c:pt idx="40">
                  <c:v>5500</c:v>
                </c:pt>
                <c:pt idx="41">
                  <c:v>5550</c:v>
                </c:pt>
                <c:pt idx="42">
                  <c:v>5800</c:v>
                </c:pt>
                <c:pt idx="43">
                  <c:v>5800</c:v>
                </c:pt>
                <c:pt idx="44">
                  <c:v>5900</c:v>
                </c:pt>
                <c:pt idx="45">
                  <c:v>5500</c:v>
                </c:pt>
                <c:pt idx="46">
                  <c:v>6300</c:v>
                </c:pt>
                <c:pt idx="47">
                  <c:v>6000</c:v>
                </c:pt>
                <c:pt idx="48">
                  <c:v>6400</c:v>
                </c:pt>
                <c:pt idx="49">
                  <c:v>6450</c:v>
                </c:pt>
                <c:pt idx="50">
                  <c:v>6350</c:v>
                </c:pt>
                <c:pt idx="51">
                  <c:v>6000</c:v>
                </c:pt>
                <c:pt idx="52">
                  <c:v>5900</c:v>
                </c:pt>
                <c:pt idx="53">
                  <c:v>6300</c:v>
                </c:pt>
                <c:pt idx="54">
                  <c:v>5900</c:v>
                </c:pt>
                <c:pt idx="55">
                  <c:v>6300</c:v>
                </c:pt>
                <c:pt idx="56">
                  <c:v>6450</c:v>
                </c:pt>
                <c:pt idx="57">
                  <c:v>6000</c:v>
                </c:pt>
                <c:pt idx="58">
                  <c:v>5800</c:v>
                </c:pt>
                <c:pt idx="59">
                  <c:v>5950</c:v>
                </c:pt>
                <c:pt idx="60">
                  <c:v>6200</c:v>
                </c:pt>
                <c:pt idx="61">
                  <c:v>5900</c:v>
                </c:pt>
                <c:pt idx="62">
                  <c:v>6350</c:v>
                </c:pt>
                <c:pt idx="63">
                  <c:v>6500</c:v>
                </c:pt>
                <c:pt idx="64">
                  <c:v>7400</c:v>
                </c:pt>
                <c:pt idx="65">
                  <c:v>7600</c:v>
                </c:pt>
                <c:pt idx="66">
                  <c:v>8200</c:v>
                </c:pt>
                <c:pt idx="67">
                  <c:v>8800</c:v>
                </c:pt>
                <c:pt idx="68">
                  <c:v>9000</c:v>
                </c:pt>
                <c:pt idx="69">
                  <c:v>8300</c:v>
                </c:pt>
                <c:pt idx="70">
                  <c:v>8000</c:v>
                </c:pt>
                <c:pt idx="71">
                  <c:v>7800</c:v>
                </c:pt>
                <c:pt idx="72">
                  <c:v>7500</c:v>
                </c:pt>
              </c:numCache>
            </c:numRef>
          </c:val>
          <c:smooth val="0"/>
        </c:ser>
        <c:dLbls>
          <c:showLegendKey val="0"/>
          <c:showVal val="0"/>
          <c:showCatName val="0"/>
          <c:showSerName val="0"/>
          <c:showPercent val="0"/>
          <c:showBubbleSize val="0"/>
        </c:dLbls>
        <c:marker val="1"/>
        <c:smooth val="0"/>
        <c:axId val="143441920"/>
        <c:axId val="143443840"/>
      </c:lineChart>
      <c:dateAx>
        <c:axId val="143441920"/>
        <c:scaling>
          <c:orientation val="minMax"/>
        </c:scaling>
        <c:delete val="0"/>
        <c:axPos val="b"/>
        <c:title>
          <c:tx>
            <c:rich>
              <a:bodyPr/>
              <a:lstStyle/>
              <a:p>
                <a:pPr>
                  <a:defRPr/>
                </a:pPr>
                <a:r>
                  <a:rPr lang="es-ES_tradnl"/>
                  <a:t>Meses</a:t>
                </a:r>
              </a:p>
            </c:rich>
          </c:tx>
          <c:layout/>
          <c:overlay val="0"/>
        </c:title>
        <c:numFmt formatCode="mmm\-yy" sourceLinked="1"/>
        <c:majorTickMark val="out"/>
        <c:minorTickMark val="none"/>
        <c:tickLblPos val="nextTo"/>
        <c:crossAx val="143443840"/>
        <c:crosses val="autoZero"/>
        <c:auto val="1"/>
        <c:lblOffset val="100"/>
        <c:baseTimeUnit val="months"/>
      </c:dateAx>
      <c:valAx>
        <c:axId val="143443840"/>
        <c:scaling>
          <c:orientation val="minMax"/>
          <c:max val="9500"/>
          <c:min val="2500"/>
        </c:scaling>
        <c:delete val="0"/>
        <c:axPos val="l"/>
        <c:majorGridlines/>
        <c:title>
          <c:tx>
            <c:rich>
              <a:bodyPr/>
              <a:lstStyle/>
              <a:p>
                <a:pPr>
                  <a:defRPr/>
                </a:pPr>
                <a:r>
                  <a:rPr lang="es-ES_tradnl"/>
                  <a:t>$ por tonelada</a:t>
                </a:r>
              </a:p>
            </c:rich>
          </c:tx>
          <c:layout/>
          <c:overlay val="0"/>
        </c:title>
        <c:numFmt formatCode="General" sourceLinked="1"/>
        <c:majorTickMark val="out"/>
        <c:minorTickMark val="none"/>
        <c:tickLblPos val="nextTo"/>
        <c:crossAx val="143441920"/>
        <c:crosses val="autoZero"/>
        <c:crossBetween val="between"/>
        <c:minorUnit val="500"/>
      </c:valAx>
      <c:spPr>
        <a:blipFill>
          <a:blip xmlns:r="http://schemas.openxmlformats.org/officeDocument/2006/relationships" r:embed="rId1"/>
          <a:stretch>
            <a:fillRect/>
          </a:stretch>
        </a:blipFill>
        <a:ln>
          <a:solidFill>
            <a:schemeClr val="tx1">
              <a:lumMod val="95000"/>
              <a:lumOff val="5000"/>
            </a:schemeClr>
          </a:solidFill>
        </a:ln>
        <a:effectLst>
          <a:outerShdw blurRad="50800" dist="38100" dir="8100000" algn="tr" rotWithShape="0">
            <a:prstClr val="black">
              <a:alpha val="40000"/>
            </a:prstClr>
          </a:outerShdw>
        </a:effectLst>
      </c:spPr>
    </c:plotArea>
    <c:plotVisOnly val="1"/>
    <c:dispBlanksAs val="zero"/>
    <c:showDLblsOverMax val="0"/>
  </c:chart>
  <c:spPr>
    <a:solidFill>
      <a:srgbClr val="000066"/>
    </a:solidFill>
  </c:spPr>
  <c:txPr>
    <a:bodyPr/>
    <a:lstStyle/>
    <a:p>
      <a:pPr>
        <a:defRPr b="1">
          <a:solidFill>
            <a:schemeClr val="tx1"/>
          </a:solidFill>
        </a:defRPr>
      </a:pPr>
      <a:endParaRPr lang="es-MX"/>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S" dirty="0"/>
              <a:t>POBLACION NAL. HABITANTES (MILES) Curva de regresión ajustada</a:t>
            </a:r>
          </a:p>
        </c:rich>
      </c:tx>
      <c:layout/>
      <c:overlay val="0"/>
    </c:title>
    <c:autoTitleDeleted val="0"/>
    <c:plotArea>
      <c:layout>
        <c:manualLayout>
          <c:layoutTarget val="inner"/>
          <c:xMode val="edge"/>
          <c:yMode val="edge"/>
          <c:x val="0.19296062992125984"/>
          <c:y val="0.35145415465042179"/>
          <c:w val="0.42815091863517063"/>
          <c:h val="0.39473683073566423"/>
        </c:manualLayout>
      </c:layout>
      <c:scatterChart>
        <c:scatterStyle val="lineMarker"/>
        <c:varyColors val="0"/>
        <c:ser>
          <c:idx val="0"/>
          <c:order val="0"/>
          <c:tx>
            <c:v>PRODUCCION NACIONAL        (TONS.)</c:v>
          </c:tx>
          <c:spPr>
            <a:ln w="28575">
              <a:noFill/>
            </a:ln>
          </c:spPr>
          <c:xVal>
            <c:numRef>
              <c:f>'C:\Users\JOSDT\Downloads\PUERTO VALLARTA\[Copia de Series de.. (1).xlsx]Hoja1'!$C$2:$C$39</c:f>
              <c:numCache>
                <c:formatCode>General</c:formatCode>
                <c:ptCount val="38"/>
                <c:pt idx="0">
                  <c:v>63.822000000000003</c:v>
                </c:pt>
                <c:pt idx="1">
                  <c:v>65.843999999999994</c:v>
                </c:pt>
                <c:pt idx="2">
                  <c:v>67.899000000000001</c:v>
                </c:pt>
                <c:pt idx="3">
                  <c:v>69.346999999999994</c:v>
                </c:pt>
                <c:pt idx="4">
                  <c:v>70.525999999999996</c:v>
                </c:pt>
                <c:pt idx="5">
                  <c:v>71.242999999999995</c:v>
                </c:pt>
                <c:pt idx="6">
                  <c:v>72.944000000000003</c:v>
                </c:pt>
                <c:pt idx="7">
                  <c:v>74.183999999999997</c:v>
                </c:pt>
                <c:pt idx="8">
                  <c:v>75.444999999999993</c:v>
                </c:pt>
                <c:pt idx="9">
                  <c:v>76.727999999999994</c:v>
                </c:pt>
                <c:pt idx="10">
                  <c:v>78.031999999999996</c:v>
                </c:pt>
                <c:pt idx="11">
                  <c:v>79.358999999999995</c:v>
                </c:pt>
                <c:pt idx="12">
                  <c:v>80.707999999999998</c:v>
                </c:pt>
                <c:pt idx="13">
                  <c:v>81.141000000000005</c:v>
                </c:pt>
                <c:pt idx="14">
                  <c:v>82.763000000000005</c:v>
                </c:pt>
                <c:pt idx="15">
                  <c:v>84.004000000000005</c:v>
                </c:pt>
                <c:pt idx="16">
                  <c:v>85.685000000000002</c:v>
                </c:pt>
                <c:pt idx="17">
                  <c:v>87.38</c:v>
                </c:pt>
                <c:pt idx="18">
                  <c:v>88.908000000000001</c:v>
                </c:pt>
                <c:pt idx="19">
                  <c:v>90.537999999999997</c:v>
                </c:pt>
                <c:pt idx="20">
                  <c:v>92.197999999999993</c:v>
                </c:pt>
                <c:pt idx="21">
                  <c:v>93.888000000000005</c:v>
                </c:pt>
                <c:pt idx="22">
                  <c:v>95.608999999999995</c:v>
                </c:pt>
                <c:pt idx="23">
                  <c:v>97.483000000000004</c:v>
                </c:pt>
                <c:pt idx="24">
                  <c:v>98.653000000000006</c:v>
                </c:pt>
                <c:pt idx="25">
                  <c:v>99.837000000000003</c:v>
                </c:pt>
                <c:pt idx="26">
                  <c:v>101.03400000000001</c:v>
                </c:pt>
                <c:pt idx="27">
                  <c:v>102.146</c:v>
                </c:pt>
                <c:pt idx="28">
                  <c:v>103.371</c:v>
                </c:pt>
                <c:pt idx="29">
                  <c:v>105.164</c:v>
                </c:pt>
                <c:pt idx="30">
                  <c:v>106.95699999999999</c:v>
                </c:pt>
                <c:pt idx="31">
                  <c:v>108.75</c:v>
                </c:pt>
                <c:pt idx="32">
                  <c:v>110.54300000000001</c:v>
                </c:pt>
                <c:pt idx="33">
                  <c:v>112.336</c:v>
                </c:pt>
                <c:pt idx="34">
                  <c:v>113.459</c:v>
                </c:pt>
                <c:pt idx="35">
                  <c:v>114.59399999999999</c:v>
                </c:pt>
                <c:pt idx="36">
                  <c:v>115.74</c:v>
                </c:pt>
                <c:pt idx="37">
                  <c:v>116.89700000000001</c:v>
                </c:pt>
              </c:numCache>
            </c:numRef>
          </c:xVal>
          <c:yVal>
            <c:numRef>
              <c:f>'C:\Users\JOSDT\Downloads\PUERTO VALLARTA\[Copia de Series de.. (1).xlsx]Hoja1'!$A$2:$A$39</c:f>
              <c:numCache>
                <c:formatCode>General</c:formatCode>
                <c:ptCount val="38"/>
                <c:pt idx="0">
                  <c:v>399.97</c:v>
                </c:pt>
                <c:pt idx="1">
                  <c:v>495.61500000000001</c:v>
                </c:pt>
                <c:pt idx="2">
                  <c:v>664.52</c:v>
                </c:pt>
                <c:pt idx="3">
                  <c:v>664.52</c:v>
                </c:pt>
                <c:pt idx="4">
                  <c:v>749.62</c:v>
                </c:pt>
                <c:pt idx="5">
                  <c:v>769.78499999999997</c:v>
                </c:pt>
                <c:pt idx="6">
                  <c:v>794.76</c:v>
                </c:pt>
                <c:pt idx="7">
                  <c:v>822.51</c:v>
                </c:pt>
                <c:pt idx="8">
                  <c:v>885.96500000000003</c:v>
                </c:pt>
                <c:pt idx="9">
                  <c:v>721.80499999999995</c:v>
                </c:pt>
                <c:pt idx="10">
                  <c:v>799.2</c:v>
                </c:pt>
                <c:pt idx="11">
                  <c:v>807.52499999999998</c:v>
                </c:pt>
                <c:pt idx="12">
                  <c:v>872.83</c:v>
                </c:pt>
                <c:pt idx="13">
                  <c:v>945.35</c:v>
                </c:pt>
                <c:pt idx="14">
                  <c:v>1178.45</c:v>
                </c:pt>
                <c:pt idx="15">
                  <c:v>1345.653</c:v>
                </c:pt>
                <c:pt idx="16">
                  <c:v>1364.375</c:v>
                </c:pt>
                <c:pt idx="17">
                  <c:v>1383.2159999999999</c:v>
                </c:pt>
                <c:pt idx="18">
                  <c:v>1512</c:v>
                </c:pt>
                <c:pt idx="19">
                  <c:v>1478.3489999999999</c:v>
                </c:pt>
                <c:pt idx="20">
                  <c:v>1492.9369999999999</c:v>
                </c:pt>
                <c:pt idx="21">
                  <c:v>1586.8409999999999</c:v>
                </c:pt>
                <c:pt idx="22">
                  <c:v>1784.32</c:v>
                </c:pt>
                <c:pt idx="23">
                  <c:v>1935.9659999999999</c:v>
                </c:pt>
                <c:pt idx="24">
                  <c:v>2066.5100000000002</c:v>
                </c:pt>
                <c:pt idx="25">
                  <c:v>2156.5140000000001</c:v>
                </c:pt>
                <c:pt idx="26">
                  <c:v>2289.8910000000001</c:v>
                </c:pt>
                <c:pt idx="27">
                  <c:v>2389.7150000000001</c:v>
                </c:pt>
                <c:pt idx="28">
                  <c:v>2498.3000000000002</c:v>
                </c:pt>
                <c:pt idx="29">
                  <c:v>2591.7640000000001</c:v>
                </c:pt>
                <c:pt idx="30">
                  <c:v>2682.7750000000001</c:v>
                </c:pt>
                <c:pt idx="31">
                  <c:v>2781.4760000000001</c:v>
                </c:pt>
                <c:pt idx="32">
                  <c:v>2781.4760000000001</c:v>
                </c:pt>
                <c:pt idx="33">
                  <c:v>2809.9450000000002</c:v>
                </c:pt>
                <c:pt idx="34">
                  <c:v>2906.2139999999999</c:v>
                </c:pt>
                <c:pt idx="35">
                  <c:v>2957.922</c:v>
                </c:pt>
                <c:pt idx="36">
                  <c:v>2907.3939999999998</c:v>
                </c:pt>
                <c:pt idx="37">
                  <c:v>2964.5549999999998</c:v>
                </c:pt>
              </c:numCache>
            </c:numRef>
          </c:yVal>
          <c:smooth val="0"/>
        </c:ser>
        <c:ser>
          <c:idx val="1"/>
          <c:order val="1"/>
          <c:tx>
            <c:v>Pronóstico PRODUCCION NACIONAL        (TONS.)</c:v>
          </c:tx>
          <c:spPr>
            <a:ln w="28575">
              <a:noFill/>
            </a:ln>
          </c:spPr>
          <c:xVal>
            <c:numRef>
              <c:f>'C:\Users\JOSDT\Downloads\PUERTO VALLARTA\[Copia de Series de.. (1).xlsx]Hoja1'!$C$2:$C$39</c:f>
              <c:numCache>
                <c:formatCode>General</c:formatCode>
                <c:ptCount val="38"/>
                <c:pt idx="0">
                  <c:v>63.822000000000003</c:v>
                </c:pt>
                <c:pt idx="1">
                  <c:v>65.843999999999994</c:v>
                </c:pt>
                <c:pt idx="2">
                  <c:v>67.899000000000001</c:v>
                </c:pt>
                <c:pt idx="3">
                  <c:v>69.346999999999994</c:v>
                </c:pt>
                <c:pt idx="4">
                  <c:v>70.525999999999996</c:v>
                </c:pt>
                <c:pt idx="5">
                  <c:v>71.242999999999995</c:v>
                </c:pt>
                <c:pt idx="6">
                  <c:v>72.944000000000003</c:v>
                </c:pt>
                <c:pt idx="7">
                  <c:v>74.183999999999997</c:v>
                </c:pt>
                <c:pt idx="8">
                  <c:v>75.444999999999993</c:v>
                </c:pt>
                <c:pt idx="9">
                  <c:v>76.727999999999994</c:v>
                </c:pt>
                <c:pt idx="10">
                  <c:v>78.031999999999996</c:v>
                </c:pt>
                <c:pt idx="11">
                  <c:v>79.358999999999995</c:v>
                </c:pt>
                <c:pt idx="12">
                  <c:v>80.707999999999998</c:v>
                </c:pt>
                <c:pt idx="13">
                  <c:v>81.141000000000005</c:v>
                </c:pt>
                <c:pt idx="14">
                  <c:v>82.763000000000005</c:v>
                </c:pt>
                <c:pt idx="15">
                  <c:v>84.004000000000005</c:v>
                </c:pt>
                <c:pt idx="16">
                  <c:v>85.685000000000002</c:v>
                </c:pt>
                <c:pt idx="17">
                  <c:v>87.38</c:v>
                </c:pt>
                <c:pt idx="18">
                  <c:v>88.908000000000001</c:v>
                </c:pt>
                <c:pt idx="19">
                  <c:v>90.537999999999997</c:v>
                </c:pt>
                <c:pt idx="20">
                  <c:v>92.197999999999993</c:v>
                </c:pt>
                <c:pt idx="21">
                  <c:v>93.888000000000005</c:v>
                </c:pt>
                <c:pt idx="22">
                  <c:v>95.608999999999995</c:v>
                </c:pt>
                <c:pt idx="23">
                  <c:v>97.483000000000004</c:v>
                </c:pt>
                <c:pt idx="24">
                  <c:v>98.653000000000006</c:v>
                </c:pt>
                <c:pt idx="25">
                  <c:v>99.837000000000003</c:v>
                </c:pt>
                <c:pt idx="26">
                  <c:v>101.03400000000001</c:v>
                </c:pt>
                <c:pt idx="27">
                  <c:v>102.146</c:v>
                </c:pt>
                <c:pt idx="28">
                  <c:v>103.371</c:v>
                </c:pt>
                <c:pt idx="29">
                  <c:v>105.164</c:v>
                </c:pt>
                <c:pt idx="30">
                  <c:v>106.95699999999999</c:v>
                </c:pt>
                <c:pt idx="31">
                  <c:v>108.75</c:v>
                </c:pt>
                <c:pt idx="32">
                  <c:v>110.54300000000001</c:v>
                </c:pt>
                <c:pt idx="33">
                  <c:v>112.336</c:v>
                </c:pt>
                <c:pt idx="34">
                  <c:v>113.459</c:v>
                </c:pt>
                <c:pt idx="35">
                  <c:v>114.59399999999999</c:v>
                </c:pt>
                <c:pt idx="36">
                  <c:v>115.74</c:v>
                </c:pt>
                <c:pt idx="37">
                  <c:v>116.89700000000001</c:v>
                </c:pt>
              </c:numCache>
            </c:numRef>
          </c:xVal>
          <c:yVal>
            <c:numRef>
              <c:f>'C:\Users\JOSDT\Downloads\PUERTO VALLARTA\[Copia de Series de.. (1).xlsx]Hoja1'!$H$29:$H$66</c:f>
              <c:numCache>
                <c:formatCode>General</c:formatCode>
                <c:ptCount val="38"/>
                <c:pt idx="0">
                  <c:v>214.27018326756956</c:v>
                </c:pt>
                <c:pt idx="1">
                  <c:v>403.21742228618564</c:v>
                </c:pt>
                <c:pt idx="2">
                  <c:v>583.45445540645926</c:v>
                </c:pt>
                <c:pt idx="3">
                  <c:v>691.3149747262562</c:v>
                </c:pt>
                <c:pt idx="4">
                  <c:v>783.56267565110795</c:v>
                </c:pt>
                <c:pt idx="5">
                  <c:v>759.05798584457659</c:v>
                </c:pt>
                <c:pt idx="6">
                  <c:v>819.06448208916925</c:v>
                </c:pt>
                <c:pt idx="7">
                  <c:v>844.6748866060542</c:v>
                </c:pt>
                <c:pt idx="8">
                  <c:v>911.50071204388325</c:v>
                </c:pt>
                <c:pt idx="9">
                  <c:v>727.16492038815556</c:v>
                </c:pt>
                <c:pt idx="10">
                  <c:v>813.1403676968223</c:v>
                </c:pt>
                <c:pt idx="11">
                  <c:v>825.00049275920514</c:v>
                </c:pt>
                <c:pt idx="12">
                  <c:v>898.62006846500515</c:v>
                </c:pt>
                <c:pt idx="13">
                  <c:v>903.49160861025371</c:v>
                </c:pt>
                <c:pt idx="14">
                  <c:v>1167.5399977186919</c:v>
                </c:pt>
                <c:pt idx="15">
                  <c:v>1327.6627015625563</c:v>
                </c:pt>
                <c:pt idx="16">
                  <c:v>1370.0451613667578</c:v>
                </c:pt>
                <c:pt idx="17">
                  <c:v>1413.9456710321151</c:v>
                </c:pt>
                <c:pt idx="18">
                  <c:v>1549.7417462468829</c:v>
                </c:pt>
                <c:pt idx="19">
                  <c:v>1538.1002972992442</c:v>
                </c:pt>
                <c:pt idx="20">
                  <c:v>1575.1389583489383</c:v>
                </c:pt>
                <c:pt idx="21">
                  <c:v>1686.4511545505354</c:v>
                </c:pt>
                <c:pt idx="22">
                  <c:v>1889.7430507601146</c:v>
                </c:pt>
                <c:pt idx="23">
                  <c:v>2059.530900098986</c:v>
                </c:pt>
                <c:pt idx="24">
                  <c:v>2154.4334306678738</c:v>
                </c:pt>
                <c:pt idx="25">
                  <c:v>2213.8527687858104</c:v>
                </c:pt>
                <c:pt idx="26">
                  <c:v>2309.2819212087325</c:v>
                </c:pt>
                <c:pt idx="27">
                  <c:v>2368.5419402488305</c:v>
                </c:pt>
                <c:pt idx="28">
                  <c:v>2441.9505583991076</c:v>
                </c:pt>
                <c:pt idx="29">
                  <c:v>2543.2301735501637</c:v>
                </c:pt>
                <c:pt idx="30">
                  <c:v>2641.2158678360661</c:v>
                </c:pt>
                <c:pt idx="31">
                  <c:v>2799.8098090532721</c:v>
                </c:pt>
                <c:pt idx="32">
                  <c:v>2769.784004367752</c:v>
                </c:pt>
                <c:pt idx="33">
                  <c:v>2818.1742312495658</c:v>
                </c:pt>
                <c:pt idx="34">
                  <c:v>2867.4886051762915</c:v>
                </c:pt>
                <c:pt idx="35">
                  <c:v>2883.7794636717181</c:v>
                </c:pt>
                <c:pt idx="36">
                  <c:v>2825.7938308253588</c:v>
                </c:pt>
                <c:pt idx="37">
                  <c:v>2847.761520133834</c:v>
                </c:pt>
              </c:numCache>
            </c:numRef>
          </c:yVal>
          <c:smooth val="0"/>
        </c:ser>
        <c:dLbls>
          <c:showLegendKey val="0"/>
          <c:showVal val="0"/>
          <c:showCatName val="0"/>
          <c:showSerName val="0"/>
          <c:showPercent val="0"/>
          <c:showBubbleSize val="0"/>
        </c:dLbls>
        <c:axId val="128357120"/>
        <c:axId val="128359040"/>
      </c:scatterChart>
      <c:valAx>
        <c:axId val="128357120"/>
        <c:scaling>
          <c:orientation val="minMax"/>
        </c:scaling>
        <c:delete val="0"/>
        <c:axPos val="b"/>
        <c:title>
          <c:tx>
            <c:rich>
              <a:bodyPr/>
              <a:lstStyle/>
              <a:p>
                <a:pPr>
                  <a:defRPr/>
                </a:pPr>
                <a:r>
                  <a:rPr lang="es-ES" dirty="0"/>
                  <a:t>POBLACION NAL. HABITANTES (MILES)</a:t>
                </a:r>
              </a:p>
            </c:rich>
          </c:tx>
          <c:layout/>
          <c:overlay val="0"/>
        </c:title>
        <c:numFmt formatCode="General" sourceLinked="1"/>
        <c:majorTickMark val="out"/>
        <c:minorTickMark val="none"/>
        <c:tickLblPos val="nextTo"/>
        <c:crossAx val="128359040"/>
        <c:crosses val="autoZero"/>
        <c:crossBetween val="midCat"/>
      </c:valAx>
      <c:valAx>
        <c:axId val="128359040"/>
        <c:scaling>
          <c:orientation val="minMax"/>
        </c:scaling>
        <c:delete val="0"/>
        <c:axPos val="l"/>
        <c:title>
          <c:tx>
            <c:rich>
              <a:bodyPr/>
              <a:lstStyle/>
              <a:p>
                <a:pPr>
                  <a:defRPr/>
                </a:pPr>
                <a:r>
                  <a:rPr lang="es-ES" dirty="0"/>
                  <a:t>PRODUCCION NACIONAL        (TONS.)</a:t>
                </a:r>
              </a:p>
            </c:rich>
          </c:tx>
          <c:layout/>
          <c:overlay val="0"/>
        </c:title>
        <c:numFmt formatCode="General" sourceLinked="1"/>
        <c:majorTickMark val="out"/>
        <c:minorTickMark val="none"/>
        <c:tickLblPos val="nextTo"/>
        <c:crossAx val="128357120"/>
        <c:crosses val="autoZero"/>
        <c:crossBetween val="midCat"/>
      </c:valAx>
      <c:spPr>
        <a:solidFill>
          <a:srgbClr val="002060"/>
        </a:solidFill>
      </c:spPr>
    </c:plotArea>
    <c:legend>
      <c:legendPos val="r"/>
      <c:layout/>
      <c:overlay val="0"/>
    </c:legend>
    <c:plotVisOnly val="1"/>
    <c:dispBlanksAs val="gap"/>
    <c:showDLblsOverMax val="0"/>
  </c:chart>
  <c:spPr>
    <a:solidFill>
      <a:srgbClr val="0070C0"/>
    </a:solidFill>
  </c:spPr>
  <c:txPr>
    <a:bodyPr/>
    <a:lstStyle/>
    <a:p>
      <a:pPr>
        <a:defRPr b="1"/>
      </a:pPr>
      <a:endParaRPr lang="es-MX"/>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S" dirty="0"/>
              <a:t>CONSUMO  PER-CAPITA ANUAL (KG) Curva de regresión ajustada</a:t>
            </a:r>
          </a:p>
        </c:rich>
      </c:tx>
      <c:layout>
        <c:manualLayout>
          <c:xMode val="edge"/>
          <c:yMode val="edge"/>
          <c:x val="6.4659667541557289E-2"/>
          <c:y val="3.3160625369358016E-2"/>
        </c:manualLayout>
      </c:layout>
      <c:overlay val="0"/>
    </c:title>
    <c:autoTitleDeleted val="0"/>
    <c:plotArea>
      <c:layout/>
      <c:scatterChart>
        <c:scatterStyle val="lineMarker"/>
        <c:varyColors val="0"/>
        <c:ser>
          <c:idx val="0"/>
          <c:order val="0"/>
          <c:tx>
            <c:v>PRODUCCION NACIONAL        (TONS.)</c:v>
          </c:tx>
          <c:spPr>
            <a:ln w="28575">
              <a:noFill/>
            </a:ln>
          </c:spPr>
          <c:xVal>
            <c:numRef>
              <c:f>'C:\Users\JOSDT\Downloads\PUERTO VALLARTA\[Copia de Series de.. (1).xlsx]Hoja1'!$D$2:$D$39</c:f>
              <c:numCache>
                <c:formatCode>General</c:formatCode>
                <c:ptCount val="38"/>
                <c:pt idx="0">
                  <c:v>6.2669612359374511</c:v>
                </c:pt>
                <c:pt idx="1">
                  <c:v>7.5271095316201935</c:v>
                </c:pt>
                <c:pt idx="2">
                  <c:v>8.6479918702779131</c:v>
                </c:pt>
                <c:pt idx="3">
                  <c:v>9.5825342120062871</c:v>
                </c:pt>
                <c:pt idx="4">
                  <c:v>10.628987890990556</c:v>
                </c:pt>
                <c:pt idx="5">
                  <c:v>10.805061549906657</c:v>
                </c:pt>
                <c:pt idx="6">
                  <c:v>10.895481465233605</c:v>
                </c:pt>
                <c:pt idx="7">
                  <c:v>11.087431252022</c:v>
                </c:pt>
                <c:pt idx="8">
                  <c:v>11.743190403605276</c:v>
                </c:pt>
                <c:pt idx="9">
                  <c:v>9.4073219685121465</c:v>
                </c:pt>
                <c:pt idx="10">
                  <c:v>10.241952019684232</c:v>
                </c:pt>
                <c:pt idx="11">
                  <c:v>10.175594450534911</c:v>
                </c:pt>
                <c:pt idx="12">
                  <c:v>10.814665212866135</c:v>
                </c:pt>
                <c:pt idx="13">
                  <c:v>11.650706794345645</c:v>
                </c:pt>
                <c:pt idx="14">
                  <c:v>14.238850694150768</c:v>
                </c:pt>
                <c:pt idx="15">
                  <c:v>16.01891576591591</c:v>
                </c:pt>
                <c:pt idx="16">
                  <c:v>15.923148742487017</c:v>
                </c:pt>
                <c:pt idx="17">
                  <c:v>15.829892423895629</c:v>
                </c:pt>
                <c:pt idx="18">
                  <c:v>17.006343636118235</c:v>
                </c:pt>
                <c:pt idx="19">
                  <c:v>16.328491903951932</c:v>
                </c:pt>
                <c:pt idx="20">
                  <c:v>16.192726523351915</c:v>
                </c:pt>
                <c:pt idx="21">
                  <c:v>16.90142510224949</c:v>
                </c:pt>
                <c:pt idx="22">
                  <c:v>18.66267819975107</c:v>
                </c:pt>
                <c:pt idx="23">
                  <c:v>19.859524224736621</c:v>
                </c:pt>
                <c:pt idx="24">
                  <c:v>20.947259586631933</c:v>
                </c:pt>
                <c:pt idx="25">
                  <c:v>21.600348568166112</c:v>
                </c:pt>
                <c:pt idx="26">
                  <c:v>22.664558465467071</c:v>
                </c:pt>
                <c:pt idx="27">
                  <c:v>23.395091339846886</c:v>
                </c:pt>
                <c:pt idx="28">
                  <c:v>24.168287043755019</c:v>
                </c:pt>
                <c:pt idx="29">
                  <c:v>24.644973565098322</c:v>
                </c:pt>
                <c:pt idx="30">
                  <c:v>25.082743532447619</c:v>
                </c:pt>
                <c:pt idx="31">
                  <c:v>26.236579310344826</c:v>
                </c:pt>
                <c:pt idx="32">
                  <c:v>25.16193698379816</c:v>
                </c:pt>
                <c:pt idx="33">
                  <c:v>25.013753382709016</c:v>
                </c:pt>
                <c:pt idx="34">
                  <c:v>25.614662565331969</c:v>
                </c:pt>
                <c:pt idx="35">
                  <c:v>25.812189119849208</c:v>
                </c:pt>
                <c:pt idx="36">
                  <c:v>25.120044928287541</c:v>
                </c:pt>
                <c:pt idx="37">
                  <c:v>25.360402747718076</c:v>
                </c:pt>
              </c:numCache>
            </c:numRef>
          </c:xVal>
          <c:yVal>
            <c:numRef>
              <c:f>'C:\Users\JOSDT\Downloads\PUERTO VALLARTA\[Copia de Series de.. (1).xlsx]Hoja1'!$A$2:$A$39</c:f>
              <c:numCache>
                <c:formatCode>General</c:formatCode>
                <c:ptCount val="38"/>
                <c:pt idx="0">
                  <c:v>399.97</c:v>
                </c:pt>
                <c:pt idx="1">
                  <c:v>495.61500000000001</c:v>
                </c:pt>
                <c:pt idx="2">
                  <c:v>664.52</c:v>
                </c:pt>
                <c:pt idx="3">
                  <c:v>664.52</c:v>
                </c:pt>
                <c:pt idx="4">
                  <c:v>749.62</c:v>
                </c:pt>
                <c:pt idx="5">
                  <c:v>769.78499999999997</c:v>
                </c:pt>
                <c:pt idx="6">
                  <c:v>794.76</c:v>
                </c:pt>
                <c:pt idx="7">
                  <c:v>822.51</c:v>
                </c:pt>
                <c:pt idx="8">
                  <c:v>885.96500000000003</c:v>
                </c:pt>
                <c:pt idx="9">
                  <c:v>721.80499999999995</c:v>
                </c:pt>
                <c:pt idx="10">
                  <c:v>799.2</c:v>
                </c:pt>
                <c:pt idx="11">
                  <c:v>807.52499999999998</c:v>
                </c:pt>
                <c:pt idx="12">
                  <c:v>872.83</c:v>
                </c:pt>
                <c:pt idx="13">
                  <c:v>945.35</c:v>
                </c:pt>
                <c:pt idx="14">
                  <c:v>1178.45</c:v>
                </c:pt>
                <c:pt idx="15">
                  <c:v>1345.653</c:v>
                </c:pt>
                <c:pt idx="16">
                  <c:v>1364.375</c:v>
                </c:pt>
                <c:pt idx="17">
                  <c:v>1383.2159999999999</c:v>
                </c:pt>
                <c:pt idx="18">
                  <c:v>1512</c:v>
                </c:pt>
                <c:pt idx="19">
                  <c:v>1478.3489999999999</c:v>
                </c:pt>
                <c:pt idx="20">
                  <c:v>1492.9369999999999</c:v>
                </c:pt>
                <c:pt idx="21">
                  <c:v>1586.8409999999999</c:v>
                </c:pt>
                <c:pt idx="22">
                  <c:v>1784.32</c:v>
                </c:pt>
                <c:pt idx="23">
                  <c:v>1935.9659999999999</c:v>
                </c:pt>
                <c:pt idx="24">
                  <c:v>2066.5100000000002</c:v>
                </c:pt>
                <c:pt idx="25">
                  <c:v>2156.5140000000001</c:v>
                </c:pt>
                <c:pt idx="26">
                  <c:v>2289.8910000000001</c:v>
                </c:pt>
                <c:pt idx="27">
                  <c:v>2389.7150000000001</c:v>
                </c:pt>
                <c:pt idx="28">
                  <c:v>2498.3000000000002</c:v>
                </c:pt>
                <c:pt idx="29">
                  <c:v>2591.7640000000001</c:v>
                </c:pt>
                <c:pt idx="30">
                  <c:v>2682.7750000000001</c:v>
                </c:pt>
                <c:pt idx="31">
                  <c:v>2781.4760000000001</c:v>
                </c:pt>
                <c:pt idx="32">
                  <c:v>2781.4760000000001</c:v>
                </c:pt>
                <c:pt idx="33">
                  <c:v>2809.9450000000002</c:v>
                </c:pt>
                <c:pt idx="34">
                  <c:v>2906.2139999999999</c:v>
                </c:pt>
                <c:pt idx="35">
                  <c:v>2957.922</c:v>
                </c:pt>
                <c:pt idx="36">
                  <c:v>2907.3939999999998</c:v>
                </c:pt>
                <c:pt idx="37">
                  <c:v>2964.5549999999998</c:v>
                </c:pt>
              </c:numCache>
            </c:numRef>
          </c:yVal>
          <c:smooth val="0"/>
        </c:ser>
        <c:ser>
          <c:idx val="1"/>
          <c:order val="1"/>
          <c:tx>
            <c:v>Pronóstico PRODUCCION NACIONAL        (TONS.)</c:v>
          </c:tx>
          <c:spPr>
            <a:ln w="28575">
              <a:noFill/>
            </a:ln>
          </c:spPr>
          <c:xVal>
            <c:numRef>
              <c:f>'C:\Users\JOSDT\Downloads\PUERTO VALLARTA\[Copia de Series de.. (1).xlsx]Hoja1'!$D$2:$D$39</c:f>
              <c:numCache>
                <c:formatCode>General</c:formatCode>
                <c:ptCount val="38"/>
                <c:pt idx="0">
                  <c:v>6.2669612359374511</c:v>
                </c:pt>
                <c:pt idx="1">
                  <c:v>7.5271095316201935</c:v>
                </c:pt>
                <c:pt idx="2">
                  <c:v>8.6479918702779131</c:v>
                </c:pt>
                <c:pt idx="3">
                  <c:v>9.5825342120062871</c:v>
                </c:pt>
                <c:pt idx="4">
                  <c:v>10.628987890990556</c:v>
                </c:pt>
                <c:pt idx="5">
                  <c:v>10.805061549906657</c:v>
                </c:pt>
                <c:pt idx="6">
                  <c:v>10.895481465233605</c:v>
                </c:pt>
                <c:pt idx="7">
                  <c:v>11.087431252022</c:v>
                </c:pt>
                <c:pt idx="8">
                  <c:v>11.743190403605276</c:v>
                </c:pt>
                <c:pt idx="9">
                  <c:v>9.4073219685121465</c:v>
                </c:pt>
                <c:pt idx="10">
                  <c:v>10.241952019684232</c:v>
                </c:pt>
                <c:pt idx="11">
                  <c:v>10.175594450534911</c:v>
                </c:pt>
                <c:pt idx="12">
                  <c:v>10.814665212866135</c:v>
                </c:pt>
                <c:pt idx="13">
                  <c:v>11.650706794345645</c:v>
                </c:pt>
                <c:pt idx="14">
                  <c:v>14.238850694150768</c:v>
                </c:pt>
                <c:pt idx="15">
                  <c:v>16.01891576591591</c:v>
                </c:pt>
                <c:pt idx="16">
                  <c:v>15.923148742487017</c:v>
                </c:pt>
                <c:pt idx="17">
                  <c:v>15.829892423895629</c:v>
                </c:pt>
                <c:pt idx="18">
                  <c:v>17.006343636118235</c:v>
                </c:pt>
                <c:pt idx="19">
                  <c:v>16.328491903951932</c:v>
                </c:pt>
                <c:pt idx="20">
                  <c:v>16.192726523351915</c:v>
                </c:pt>
                <c:pt idx="21">
                  <c:v>16.90142510224949</c:v>
                </c:pt>
                <c:pt idx="22">
                  <c:v>18.66267819975107</c:v>
                </c:pt>
                <c:pt idx="23">
                  <c:v>19.859524224736621</c:v>
                </c:pt>
                <c:pt idx="24">
                  <c:v>20.947259586631933</c:v>
                </c:pt>
                <c:pt idx="25">
                  <c:v>21.600348568166112</c:v>
                </c:pt>
                <c:pt idx="26">
                  <c:v>22.664558465467071</c:v>
                </c:pt>
                <c:pt idx="27">
                  <c:v>23.395091339846886</c:v>
                </c:pt>
                <c:pt idx="28">
                  <c:v>24.168287043755019</c:v>
                </c:pt>
                <c:pt idx="29">
                  <c:v>24.644973565098322</c:v>
                </c:pt>
                <c:pt idx="30">
                  <c:v>25.082743532447619</c:v>
                </c:pt>
                <c:pt idx="31">
                  <c:v>26.236579310344826</c:v>
                </c:pt>
                <c:pt idx="32">
                  <c:v>25.16193698379816</c:v>
                </c:pt>
                <c:pt idx="33">
                  <c:v>25.013753382709016</c:v>
                </c:pt>
                <c:pt idx="34">
                  <c:v>25.614662565331969</c:v>
                </c:pt>
                <c:pt idx="35">
                  <c:v>25.812189119849208</c:v>
                </c:pt>
                <c:pt idx="36">
                  <c:v>25.120044928287541</c:v>
                </c:pt>
                <c:pt idx="37">
                  <c:v>25.360402747718076</c:v>
                </c:pt>
              </c:numCache>
            </c:numRef>
          </c:xVal>
          <c:yVal>
            <c:numRef>
              <c:f>'C:\Users\JOSDT\Downloads\PUERTO VALLARTA\[Copia de Series de.. (1).xlsx]Hoja1'!$H$29:$H$66</c:f>
              <c:numCache>
                <c:formatCode>General</c:formatCode>
                <c:ptCount val="38"/>
                <c:pt idx="0">
                  <c:v>214.27018326756956</c:v>
                </c:pt>
                <c:pt idx="1">
                  <c:v>403.21742228618564</c:v>
                </c:pt>
                <c:pt idx="2">
                  <c:v>583.45445540645926</c:v>
                </c:pt>
                <c:pt idx="3">
                  <c:v>691.3149747262562</c:v>
                </c:pt>
                <c:pt idx="4">
                  <c:v>783.56267565110795</c:v>
                </c:pt>
                <c:pt idx="5">
                  <c:v>759.05798584457659</c:v>
                </c:pt>
                <c:pt idx="6">
                  <c:v>819.06448208916925</c:v>
                </c:pt>
                <c:pt idx="7">
                  <c:v>844.6748866060542</c:v>
                </c:pt>
                <c:pt idx="8">
                  <c:v>911.50071204388325</c:v>
                </c:pt>
                <c:pt idx="9">
                  <c:v>727.16492038815556</c:v>
                </c:pt>
                <c:pt idx="10">
                  <c:v>813.1403676968223</c:v>
                </c:pt>
                <c:pt idx="11">
                  <c:v>825.00049275920514</c:v>
                </c:pt>
                <c:pt idx="12">
                  <c:v>898.62006846500515</c:v>
                </c:pt>
                <c:pt idx="13">
                  <c:v>903.49160861025371</c:v>
                </c:pt>
                <c:pt idx="14">
                  <c:v>1167.5399977186919</c:v>
                </c:pt>
                <c:pt idx="15">
                  <c:v>1327.6627015625563</c:v>
                </c:pt>
                <c:pt idx="16">
                  <c:v>1370.0451613667578</c:v>
                </c:pt>
                <c:pt idx="17">
                  <c:v>1413.9456710321151</c:v>
                </c:pt>
                <c:pt idx="18">
                  <c:v>1549.7417462468829</c:v>
                </c:pt>
                <c:pt idx="19">
                  <c:v>1538.1002972992442</c:v>
                </c:pt>
                <c:pt idx="20">
                  <c:v>1575.1389583489383</c:v>
                </c:pt>
                <c:pt idx="21">
                  <c:v>1686.4511545505354</c:v>
                </c:pt>
                <c:pt idx="22">
                  <c:v>1889.7430507601146</c:v>
                </c:pt>
                <c:pt idx="23">
                  <c:v>2059.530900098986</c:v>
                </c:pt>
                <c:pt idx="24">
                  <c:v>2154.4334306678738</c:v>
                </c:pt>
                <c:pt idx="25">
                  <c:v>2213.8527687858104</c:v>
                </c:pt>
                <c:pt idx="26">
                  <c:v>2309.2819212087325</c:v>
                </c:pt>
                <c:pt idx="27">
                  <c:v>2368.5419402488305</c:v>
                </c:pt>
                <c:pt idx="28">
                  <c:v>2441.9505583991076</c:v>
                </c:pt>
                <c:pt idx="29">
                  <c:v>2543.2301735501637</c:v>
                </c:pt>
                <c:pt idx="30">
                  <c:v>2641.2158678360661</c:v>
                </c:pt>
                <c:pt idx="31">
                  <c:v>2799.8098090532721</c:v>
                </c:pt>
                <c:pt idx="32">
                  <c:v>2769.784004367752</c:v>
                </c:pt>
                <c:pt idx="33">
                  <c:v>2818.1742312495658</c:v>
                </c:pt>
                <c:pt idx="34">
                  <c:v>2867.4886051762915</c:v>
                </c:pt>
                <c:pt idx="35">
                  <c:v>2883.7794636717181</c:v>
                </c:pt>
                <c:pt idx="36">
                  <c:v>2825.7938308253588</c:v>
                </c:pt>
                <c:pt idx="37">
                  <c:v>2847.761520133834</c:v>
                </c:pt>
              </c:numCache>
            </c:numRef>
          </c:yVal>
          <c:smooth val="0"/>
        </c:ser>
        <c:dLbls>
          <c:showLegendKey val="0"/>
          <c:showVal val="0"/>
          <c:showCatName val="0"/>
          <c:showSerName val="0"/>
          <c:showPercent val="0"/>
          <c:showBubbleSize val="0"/>
        </c:dLbls>
        <c:axId val="212762624"/>
        <c:axId val="212764544"/>
      </c:scatterChart>
      <c:valAx>
        <c:axId val="212762624"/>
        <c:scaling>
          <c:orientation val="minMax"/>
        </c:scaling>
        <c:delete val="0"/>
        <c:axPos val="b"/>
        <c:title>
          <c:tx>
            <c:rich>
              <a:bodyPr/>
              <a:lstStyle/>
              <a:p>
                <a:pPr>
                  <a:defRPr/>
                </a:pPr>
                <a:r>
                  <a:rPr lang="es-ES" dirty="0"/>
                  <a:t>CONSUMO  PER-CAPITA ANUAL (KG)</a:t>
                </a:r>
              </a:p>
            </c:rich>
          </c:tx>
          <c:layout/>
          <c:overlay val="0"/>
        </c:title>
        <c:numFmt formatCode="General" sourceLinked="1"/>
        <c:majorTickMark val="out"/>
        <c:minorTickMark val="none"/>
        <c:tickLblPos val="nextTo"/>
        <c:crossAx val="212764544"/>
        <c:crosses val="autoZero"/>
        <c:crossBetween val="midCat"/>
      </c:valAx>
      <c:valAx>
        <c:axId val="212764544"/>
        <c:scaling>
          <c:orientation val="minMax"/>
        </c:scaling>
        <c:delete val="0"/>
        <c:axPos val="l"/>
        <c:title>
          <c:tx>
            <c:rich>
              <a:bodyPr/>
              <a:lstStyle/>
              <a:p>
                <a:pPr>
                  <a:defRPr/>
                </a:pPr>
                <a:r>
                  <a:rPr lang="es-ES" dirty="0"/>
                  <a:t>PRODUCCION NACIONAL        (TONS.)</a:t>
                </a:r>
              </a:p>
            </c:rich>
          </c:tx>
          <c:layout/>
          <c:overlay val="0"/>
        </c:title>
        <c:numFmt formatCode="General" sourceLinked="1"/>
        <c:majorTickMark val="out"/>
        <c:minorTickMark val="none"/>
        <c:tickLblPos val="nextTo"/>
        <c:crossAx val="212762624"/>
        <c:crosses val="autoZero"/>
        <c:crossBetween val="midCat"/>
      </c:valAx>
      <c:spPr>
        <a:solidFill>
          <a:srgbClr val="00FFFF"/>
        </a:solidFill>
      </c:spPr>
    </c:plotArea>
    <c:legend>
      <c:legendPos val="r"/>
      <c:layout/>
      <c:overlay val="0"/>
    </c:legend>
    <c:plotVisOnly val="1"/>
    <c:dispBlanksAs val="gap"/>
    <c:showDLblsOverMax val="0"/>
  </c:chart>
  <c:spPr>
    <a:solidFill>
      <a:srgbClr val="92D050"/>
    </a:solidFill>
  </c:spPr>
  <c:txPr>
    <a:bodyPr/>
    <a:lstStyle/>
    <a:p>
      <a:pPr>
        <a:defRPr b="1"/>
      </a:pPr>
      <a:endParaRPr lang="es-MX"/>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S"/>
              <a:t>POBLACION NAL. HABITANTES (MILES) Gráfico de los residuales</a:t>
            </a:r>
          </a:p>
        </c:rich>
      </c:tx>
      <c:layout/>
      <c:overlay val="0"/>
    </c:title>
    <c:autoTitleDeleted val="0"/>
    <c:plotArea>
      <c:layout>
        <c:manualLayout>
          <c:layoutTarget val="inner"/>
          <c:xMode val="edge"/>
          <c:yMode val="edge"/>
          <c:x val="0.13545784305051756"/>
          <c:y val="0.35290644454567144"/>
          <c:w val="0.8305722177986179"/>
          <c:h val="0.50271317325003795"/>
        </c:manualLayout>
      </c:layout>
      <c:scatterChart>
        <c:scatterStyle val="lineMarker"/>
        <c:varyColors val="0"/>
        <c:ser>
          <c:idx val="0"/>
          <c:order val="0"/>
          <c:spPr>
            <a:ln w="28575">
              <a:noFill/>
            </a:ln>
          </c:spPr>
          <c:xVal>
            <c:numRef>
              <c:f>'[Copia de Series de.. (1).xlsx]Hoja1'!$C$2:$C$39</c:f>
              <c:numCache>
                <c:formatCode>General</c:formatCode>
                <c:ptCount val="38"/>
                <c:pt idx="0">
                  <c:v>63.822000000000003</c:v>
                </c:pt>
                <c:pt idx="1">
                  <c:v>65.843999999999994</c:v>
                </c:pt>
                <c:pt idx="2">
                  <c:v>67.899000000000001</c:v>
                </c:pt>
                <c:pt idx="3">
                  <c:v>69.346999999999994</c:v>
                </c:pt>
                <c:pt idx="4">
                  <c:v>70.525999999999996</c:v>
                </c:pt>
                <c:pt idx="5">
                  <c:v>71.242999999999995</c:v>
                </c:pt>
                <c:pt idx="6">
                  <c:v>72.944000000000003</c:v>
                </c:pt>
                <c:pt idx="7">
                  <c:v>74.183999999999997</c:v>
                </c:pt>
                <c:pt idx="8">
                  <c:v>75.444999999999993</c:v>
                </c:pt>
                <c:pt idx="9">
                  <c:v>76.727999999999994</c:v>
                </c:pt>
                <c:pt idx="10">
                  <c:v>78.031999999999996</c:v>
                </c:pt>
                <c:pt idx="11">
                  <c:v>79.358999999999995</c:v>
                </c:pt>
                <c:pt idx="12">
                  <c:v>80.707999999999998</c:v>
                </c:pt>
                <c:pt idx="13">
                  <c:v>81.141000000000005</c:v>
                </c:pt>
                <c:pt idx="14">
                  <c:v>82.763000000000005</c:v>
                </c:pt>
                <c:pt idx="15">
                  <c:v>84.004000000000005</c:v>
                </c:pt>
                <c:pt idx="16">
                  <c:v>85.685000000000002</c:v>
                </c:pt>
                <c:pt idx="17">
                  <c:v>87.38</c:v>
                </c:pt>
                <c:pt idx="18">
                  <c:v>88.908000000000001</c:v>
                </c:pt>
                <c:pt idx="19">
                  <c:v>90.537999999999997</c:v>
                </c:pt>
                <c:pt idx="20">
                  <c:v>92.197999999999993</c:v>
                </c:pt>
                <c:pt idx="21">
                  <c:v>93.888000000000005</c:v>
                </c:pt>
                <c:pt idx="22">
                  <c:v>95.608999999999995</c:v>
                </c:pt>
                <c:pt idx="23">
                  <c:v>97.483000000000004</c:v>
                </c:pt>
                <c:pt idx="24">
                  <c:v>98.653000000000006</c:v>
                </c:pt>
                <c:pt idx="25">
                  <c:v>99.837000000000003</c:v>
                </c:pt>
                <c:pt idx="26">
                  <c:v>101.03400000000001</c:v>
                </c:pt>
                <c:pt idx="27">
                  <c:v>102.146</c:v>
                </c:pt>
                <c:pt idx="28">
                  <c:v>103.371</c:v>
                </c:pt>
                <c:pt idx="29">
                  <c:v>105.164</c:v>
                </c:pt>
                <c:pt idx="30">
                  <c:v>106.95699999999999</c:v>
                </c:pt>
                <c:pt idx="31">
                  <c:v>108.75</c:v>
                </c:pt>
                <c:pt idx="32">
                  <c:v>110.54300000000001</c:v>
                </c:pt>
                <c:pt idx="33">
                  <c:v>112.336</c:v>
                </c:pt>
                <c:pt idx="34">
                  <c:v>113.459</c:v>
                </c:pt>
                <c:pt idx="35">
                  <c:v>114.59399999999999</c:v>
                </c:pt>
                <c:pt idx="36">
                  <c:v>115.74</c:v>
                </c:pt>
                <c:pt idx="37">
                  <c:v>116.89700000000001</c:v>
                </c:pt>
              </c:numCache>
            </c:numRef>
          </c:xVal>
          <c:yVal>
            <c:numRef>
              <c:f>'[Copia de Series de.. (1).xlsx]Hoja1'!$I$29:$I$66</c:f>
              <c:numCache>
                <c:formatCode>General</c:formatCode>
                <c:ptCount val="38"/>
                <c:pt idx="0">
                  <c:v>185.69981673243046</c:v>
                </c:pt>
                <c:pt idx="1">
                  <c:v>92.397577713814371</c:v>
                </c:pt>
                <c:pt idx="2">
                  <c:v>81.065544593540722</c:v>
                </c:pt>
                <c:pt idx="3">
                  <c:v>-26.794974726256214</c:v>
                </c:pt>
                <c:pt idx="4">
                  <c:v>-33.942675651107947</c:v>
                </c:pt>
                <c:pt idx="5">
                  <c:v>10.727014155423376</c:v>
                </c:pt>
                <c:pt idx="6">
                  <c:v>-24.304482089169255</c:v>
                </c:pt>
                <c:pt idx="7">
                  <c:v>-22.16488660605421</c:v>
                </c:pt>
                <c:pt idx="8">
                  <c:v>-25.535712043883223</c:v>
                </c:pt>
                <c:pt idx="9">
                  <c:v>-5.359920388155615</c:v>
                </c:pt>
                <c:pt idx="10">
                  <c:v>-13.94036769682225</c:v>
                </c:pt>
                <c:pt idx="11">
                  <c:v>-17.475492759205167</c:v>
                </c:pt>
                <c:pt idx="12">
                  <c:v>-25.790068465005106</c:v>
                </c:pt>
                <c:pt idx="13">
                  <c:v>41.858391389746316</c:v>
                </c:pt>
                <c:pt idx="14">
                  <c:v>10.910002281308152</c:v>
                </c:pt>
                <c:pt idx="15">
                  <c:v>17.990298437443698</c:v>
                </c:pt>
                <c:pt idx="16">
                  <c:v>-5.6701613667578386</c:v>
                </c:pt>
                <c:pt idx="17">
                  <c:v>-30.72967103211522</c:v>
                </c:pt>
                <c:pt idx="18">
                  <c:v>-37.74174624688294</c:v>
                </c:pt>
                <c:pt idx="19">
                  <c:v>-59.751297299244243</c:v>
                </c:pt>
                <c:pt idx="20">
                  <c:v>-82.201958348938433</c:v>
                </c:pt>
                <c:pt idx="21">
                  <c:v>-99.610154550535526</c:v>
                </c:pt>
                <c:pt idx="22">
                  <c:v>-105.42305076011462</c:v>
                </c:pt>
                <c:pt idx="23">
                  <c:v>-123.56490009898607</c:v>
                </c:pt>
                <c:pt idx="24">
                  <c:v>-87.923430667873617</c:v>
                </c:pt>
                <c:pt idx="25">
                  <c:v>-57.338768785810316</c:v>
                </c:pt>
                <c:pt idx="26">
                  <c:v>-19.390921208732379</c:v>
                </c:pt>
                <c:pt idx="27">
                  <c:v>21.173059751169603</c:v>
                </c:pt>
                <c:pt idx="28">
                  <c:v>56.349441600892533</c:v>
                </c:pt>
                <c:pt idx="29">
                  <c:v>48.533826449836397</c:v>
                </c:pt>
                <c:pt idx="30">
                  <c:v>41.559132163934009</c:v>
                </c:pt>
                <c:pt idx="31">
                  <c:v>-18.333809053272034</c:v>
                </c:pt>
                <c:pt idx="32">
                  <c:v>11.691995632248108</c:v>
                </c:pt>
                <c:pt idx="33">
                  <c:v>-8.2292312495656006</c:v>
                </c:pt>
                <c:pt idx="34">
                  <c:v>38.725394823708484</c:v>
                </c:pt>
                <c:pt idx="35">
                  <c:v>74.142536328281949</c:v>
                </c:pt>
                <c:pt idx="36">
                  <c:v>81.600169174640996</c:v>
                </c:pt>
                <c:pt idx="37">
                  <c:v>116.79347986616585</c:v>
                </c:pt>
              </c:numCache>
            </c:numRef>
          </c:yVal>
          <c:smooth val="0"/>
        </c:ser>
        <c:dLbls>
          <c:showLegendKey val="0"/>
          <c:showVal val="0"/>
          <c:showCatName val="0"/>
          <c:showSerName val="0"/>
          <c:showPercent val="0"/>
          <c:showBubbleSize val="0"/>
        </c:dLbls>
        <c:axId val="81298176"/>
        <c:axId val="81300096"/>
      </c:scatterChart>
      <c:valAx>
        <c:axId val="81298176"/>
        <c:scaling>
          <c:orientation val="minMax"/>
        </c:scaling>
        <c:delete val="0"/>
        <c:axPos val="b"/>
        <c:title>
          <c:tx>
            <c:rich>
              <a:bodyPr/>
              <a:lstStyle/>
              <a:p>
                <a:pPr>
                  <a:defRPr/>
                </a:pPr>
                <a:r>
                  <a:rPr lang="es-ES"/>
                  <a:t>POBLACION NAL. HABITANTES (MILES)</a:t>
                </a:r>
              </a:p>
            </c:rich>
          </c:tx>
          <c:layout/>
          <c:overlay val="0"/>
        </c:title>
        <c:numFmt formatCode="General" sourceLinked="1"/>
        <c:majorTickMark val="out"/>
        <c:minorTickMark val="none"/>
        <c:tickLblPos val="nextTo"/>
        <c:crossAx val="81300096"/>
        <c:crosses val="autoZero"/>
        <c:crossBetween val="midCat"/>
      </c:valAx>
      <c:valAx>
        <c:axId val="81300096"/>
        <c:scaling>
          <c:orientation val="minMax"/>
        </c:scaling>
        <c:delete val="0"/>
        <c:axPos val="l"/>
        <c:title>
          <c:tx>
            <c:rich>
              <a:bodyPr/>
              <a:lstStyle/>
              <a:p>
                <a:pPr>
                  <a:defRPr/>
                </a:pPr>
                <a:r>
                  <a:rPr lang="es-ES"/>
                  <a:t>Residuos</a:t>
                </a:r>
              </a:p>
            </c:rich>
          </c:tx>
          <c:layout/>
          <c:overlay val="0"/>
        </c:title>
        <c:numFmt formatCode="General" sourceLinked="1"/>
        <c:majorTickMark val="out"/>
        <c:minorTickMark val="none"/>
        <c:tickLblPos val="nextTo"/>
        <c:crossAx val="81298176"/>
        <c:crosses val="autoZero"/>
        <c:crossBetween val="midCat"/>
      </c:valAx>
      <c:spPr>
        <a:solidFill>
          <a:srgbClr val="000000"/>
        </a:solidFill>
      </c:spPr>
    </c:plotArea>
    <c:plotVisOnly val="1"/>
    <c:dispBlanksAs val="gap"/>
    <c:showDLblsOverMax val="0"/>
  </c:chart>
  <c:spPr>
    <a:solidFill>
      <a:srgbClr val="0070C0"/>
    </a:solidFill>
  </c:spPr>
  <c:txPr>
    <a:bodyPr/>
    <a:lstStyle/>
    <a:p>
      <a:pPr>
        <a:defRPr>
          <a:solidFill>
            <a:schemeClr val="tx1"/>
          </a:solidFill>
        </a:defRPr>
      </a:pPr>
      <a:endParaRPr lang="es-MX"/>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S" dirty="0"/>
              <a:t>CONSUMO  PER-CAPITA ANUAL (KG) </a:t>
            </a:r>
            <a:endParaRPr lang="es-ES" dirty="0" smtClean="0"/>
          </a:p>
          <a:p>
            <a:pPr>
              <a:defRPr/>
            </a:pPr>
            <a:r>
              <a:rPr lang="es-ES" dirty="0" smtClean="0"/>
              <a:t>Gráfico </a:t>
            </a:r>
            <a:r>
              <a:rPr lang="es-ES" dirty="0"/>
              <a:t>de los residuales</a:t>
            </a:r>
          </a:p>
        </c:rich>
      </c:tx>
      <c:layout/>
      <c:overlay val="0"/>
    </c:title>
    <c:autoTitleDeleted val="0"/>
    <c:plotArea>
      <c:layout/>
      <c:scatterChart>
        <c:scatterStyle val="lineMarker"/>
        <c:varyColors val="0"/>
        <c:ser>
          <c:idx val="0"/>
          <c:order val="0"/>
          <c:spPr>
            <a:ln w="28575">
              <a:noFill/>
            </a:ln>
          </c:spPr>
          <c:xVal>
            <c:numRef>
              <c:f>'[Copia de Series de.. (1).xlsx]Hoja1'!$D$2:$D$39</c:f>
              <c:numCache>
                <c:formatCode>General</c:formatCode>
                <c:ptCount val="38"/>
                <c:pt idx="0">
                  <c:v>6.2669612359374511</c:v>
                </c:pt>
                <c:pt idx="1">
                  <c:v>7.5271095316201935</c:v>
                </c:pt>
                <c:pt idx="2">
                  <c:v>8.6479918702779131</c:v>
                </c:pt>
                <c:pt idx="3">
                  <c:v>9.5825342120062871</c:v>
                </c:pt>
                <c:pt idx="4">
                  <c:v>10.628987890990556</c:v>
                </c:pt>
                <c:pt idx="5">
                  <c:v>10.805061549906657</c:v>
                </c:pt>
                <c:pt idx="6">
                  <c:v>10.895481465233605</c:v>
                </c:pt>
                <c:pt idx="7">
                  <c:v>11.087431252022</c:v>
                </c:pt>
                <c:pt idx="8">
                  <c:v>11.743190403605276</c:v>
                </c:pt>
                <c:pt idx="9">
                  <c:v>9.4073219685121465</c:v>
                </c:pt>
                <c:pt idx="10">
                  <c:v>10.241952019684232</c:v>
                </c:pt>
                <c:pt idx="11">
                  <c:v>10.175594450534911</c:v>
                </c:pt>
                <c:pt idx="12">
                  <c:v>10.814665212866135</c:v>
                </c:pt>
                <c:pt idx="13">
                  <c:v>11.650706794345645</c:v>
                </c:pt>
                <c:pt idx="14">
                  <c:v>14.238850694150768</c:v>
                </c:pt>
                <c:pt idx="15">
                  <c:v>16.01891576591591</c:v>
                </c:pt>
                <c:pt idx="16">
                  <c:v>15.923148742487017</c:v>
                </c:pt>
                <c:pt idx="17">
                  <c:v>15.829892423895629</c:v>
                </c:pt>
                <c:pt idx="18">
                  <c:v>17.006343636118235</c:v>
                </c:pt>
                <c:pt idx="19">
                  <c:v>16.328491903951932</c:v>
                </c:pt>
                <c:pt idx="20">
                  <c:v>16.192726523351915</c:v>
                </c:pt>
                <c:pt idx="21">
                  <c:v>16.90142510224949</c:v>
                </c:pt>
                <c:pt idx="22">
                  <c:v>18.66267819975107</c:v>
                </c:pt>
                <c:pt idx="23">
                  <c:v>19.859524224736621</c:v>
                </c:pt>
                <c:pt idx="24">
                  <c:v>20.947259586631933</c:v>
                </c:pt>
                <c:pt idx="25">
                  <c:v>21.600348568166112</c:v>
                </c:pt>
                <c:pt idx="26">
                  <c:v>22.664558465467071</c:v>
                </c:pt>
                <c:pt idx="27">
                  <c:v>23.395091339846886</c:v>
                </c:pt>
                <c:pt idx="28">
                  <c:v>24.168287043755019</c:v>
                </c:pt>
                <c:pt idx="29">
                  <c:v>24.644973565098322</c:v>
                </c:pt>
                <c:pt idx="30">
                  <c:v>25.082743532447619</c:v>
                </c:pt>
                <c:pt idx="31">
                  <c:v>26.236579310344826</c:v>
                </c:pt>
                <c:pt idx="32">
                  <c:v>25.16193698379816</c:v>
                </c:pt>
                <c:pt idx="33">
                  <c:v>25.013753382709016</c:v>
                </c:pt>
                <c:pt idx="34">
                  <c:v>25.614662565331969</c:v>
                </c:pt>
                <c:pt idx="35">
                  <c:v>25.812189119849208</c:v>
                </c:pt>
                <c:pt idx="36">
                  <c:v>25.120044928287541</c:v>
                </c:pt>
                <c:pt idx="37">
                  <c:v>25.360402747718076</c:v>
                </c:pt>
              </c:numCache>
            </c:numRef>
          </c:xVal>
          <c:yVal>
            <c:numRef>
              <c:f>'[Copia de Series de.. (1).xlsx]Hoja1'!$I$29:$I$66</c:f>
              <c:numCache>
                <c:formatCode>General</c:formatCode>
                <c:ptCount val="38"/>
                <c:pt idx="0">
                  <c:v>185.69981673243046</c:v>
                </c:pt>
                <c:pt idx="1">
                  <c:v>92.397577713814371</c:v>
                </c:pt>
                <c:pt idx="2">
                  <c:v>81.065544593540722</c:v>
                </c:pt>
                <c:pt idx="3">
                  <c:v>-26.794974726256214</c:v>
                </c:pt>
                <c:pt idx="4">
                  <c:v>-33.942675651107947</c:v>
                </c:pt>
                <c:pt idx="5">
                  <c:v>10.727014155423376</c:v>
                </c:pt>
                <c:pt idx="6">
                  <c:v>-24.304482089169255</c:v>
                </c:pt>
                <c:pt idx="7">
                  <c:v>-22.16488660605421</c:v>
                </c:pt>
                <c:pt idx="8">
                  <c:v>-25.535712043883223</c:v>
                </c:pt>
                <c:pt idx="9">
                  <c:v>-5.359920388155615</c:v>
                </c:pt>
                <c:pt idx="10">
                  <c:v>-13.94036769682225</c:v>
                </c:pt>
                <c:pt idx="11">
                  <c:v>-17.475492759205167</c:v>
                </c:pt>
                <c:pt idx="12">
                  <c:v>-25.790068465005106</c:v>
                </c:pt>
                <c:pt idx="13">
                  <c:v>41.858391389746316</c:v>
                </c:pt>
                <c:pt idx="14">
                  <c:v>10.910002281308152</c:v>
                </c:pt>
                <c:pt idx="15">
                  <c:v>17.990298437443698</c:v>
                </c:pt>
                <c:pt idx="16">
                  <c:v>-5.6701613667578386</c:v>
                </c:pt>
                <c:pt idx="17">
                  <c:v>-30.72967103211522</c:v>
                </c:pt>
                <c:pt idx="18">
                  <c:v>-37.74174624688294</c:v>
                </c:pt>
                <c:pt idx="19">
                  <c:v>-59.751297299244243</c:v>
                </c:pt>
                <c:pt idx="20">
                  <c:v>-82.201958348938433</c:v>
                </c:pt>
                <c:pt idx="21">
                  <c:v>-99.610154550535526</c:v>
                </c:pt>
                <c:pt idx="22">
                  <c:v>-105.42305076011462</c:v>
                </c:pt>
                <c:pt idx="23">
                  <c:v>-123.56490009898607</c:v>
                </c:pt>
                <c:pt idx="24">
                  <c:v>-87.923430667873617</c:v>
                </c:pt>
                <c:pt idx="25">
                  <c:v>-57.338768785810316</c:v>
                </c:pt>
                <c:pt idx="26">
                  <c:v>-19.390921208732379</c:v>
                </c:pt>
                <c:pt idx="27">
                  <c:v>21.173059751169603</c:v>
                </c:pt>
                <c:pt idx="28">
                  <c:v>56.349441600892533</c:v>
                </c:pt>
                <c:pt idx="29">
                  <c:v>48.533826449836397</c:v>
                </c:pt>
                <c:pt idx="30">
                  <c:v>41.559132163934009</c:v>
                </c:pt>
                <c:pt idx="31">
                  <c:v>-18.333809053272034</c:v>
                </c:pt>
                <c:pt idx="32">
                  <c:v>11.691995632248108</c:v>
                </c:pt>
                <c:pt idx="33">
                  <c:v>-8.2292312495656006</c:v>
                </c:pt>
                <c:pt idx="34">
                  <c:v>38.725394823708484</c:v>
                </c:pt>
                <c:pt idx="35">
                  <c:v>74.142536328281949</c:v>
                </c:pt>
                <c:pt idx="36">
                  <c:v>81.600169174640996</c:v>
                </c:pt>
                <c:pt idx="37">
                  <c:v>116.79347986616585</c:v>
                </c:pt>
              </c:numCache>
            </c:numRef>
          </c:yVal>
          <c:smooth val="0"/>
        </c:ser>
        <c:dLbls>
          <c:showLegendKey val="0"/>
          <c:showVal val="0"/>
          <c:showCatName val="0"/>
          <c:showSerName val="0"/>
          <c:showPercent val="0"/>
          <c:showBubbleSize val="0"/>
        </c:dLbls>
        <c:axId val="81148544"/>
        <c:axId val="81154816"/>
      </c:scatterChart>
      <c:valAx>
        <c:axId val="81148544"/>
        <c:scaling>
          <c:orientation val="minMax"/>
        </c:scaling>
        <c:delete val="0"/>
        <c:axPos val="b"/>
        <c:title>
          <c:tx>
            <c:rich>
              <a:bodyPr/>
              <a:lstStyle/>
              <a:p>
                <a:pPr>
                  <a:defRPr/>
                </a:pPr>
                <a:r>
                  <a:rPr lang="es-ES"/>
                  <a:t>CONSUMO  PER-CAPITA ANUAL (KG)</a:t>
                </a:r>
              </a:p>
            </c:rich>
          </c:tx>
          <c:layout/>
          <c:overlay val="0"/>
        </c:title>
        <c:numFmt formatCode="General" sourceLinked="1"/>
        <c:majorTickMark val="out"/>
        <c:minorTickMark val="none"/>
        <c:tickLblPos val="nextTo"/>
        <c:crossAx val="81154816"/>
        <c:crosses val="autoZero"/>
        <c:crossBetween val="midCat"/>
      </c:valAx>
      <c:valAx>
        <c:axId val="81154816"/>
        <c:scaling>
          <c:orientation val="minMax"/>
        </c:scaling>
        <c:delete val="0"/>
        <c:axPos val="l"/>
        <c:title>
          <c:tx>
            <c:rich>
              <a:bodyPr/>
              <a:lstStyle/>
              <a:p>
                <a:pPr>
                  <a:defRPr/>
                </a:pPr>
                <a:r>
                  <a:rPr lang="es-ES"/>
                  <a:t>Residuos</a:t>
                </a:r>
              </a:p>
            </c:rich>
          </c:tx>
          <c:layout/>
          <c:overlay val="0"/>
        </c:title>
        <c:numFmt formatCode="General" sourceLinked="1"/>
        <c:majorTickMark val="out"/>
        <c:minorTickMark val="none"/>
        <c:tickLblPos val="nextTo"/>
        <c:crossAx val="81148544"/>
        <c:crosses val="autoZero"/>
        <c:crossBetween val="midCat"/>
      </c:valAx>
      <c:spPr>
        <a:solidFill>
          <a:srgbClr val="000000"/>
        </a:solidFill>
      </c:spPr>
    </c:plotArea>
    <c:plotVisOnly val="1"/>
    <c:dispBlanksAs val="gap"/>
    <c:showDLblsOverMax val="0"/>
  </c:chart>
  <c:spPr>
    <a:solidFill>
      <a:srgbClr val="002060"/>
    </a:solidFill>
  </c:spPr>
  <c:txPr>
    <a:bodyPr/>
    <a:lstStyle/>
    <a:p>
      <a:pPr>
        <a:defRPr b="1">
          <a:solidFill>
            <a:schemeClr val="tx1"/>
          </a:solidFill>
        </a:defRPr>
      </a:pPr>
      <a:endParaRPr lang="es-MX"/>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v>maíz</c:v>
          </c:tx>
          <c:spPr>
            <a:ln w="57150">
              <a:solidFill>
                <a:srgbClr val="66FF33"/>
              </a:solidFill>
            </a:ln>
          </c:spPr>
          <c:marker>
            <c:spPr>
              <a:ln w="57150">
                <a:solidFill>
                  <a:srgbClr val="66FF33"/>
                </a:solidFill>
              </a:ln>
            </c:spPr>
          </c:marker>
          <c:xVal>
            <c:numRef>
              <c:f>'C:\Users\JOSDT\Downloads\PUERTO VALLARTA\[tendencia de precios maíz y soyab.xlsx]Hoja1'!$E$46:$E$62</c:f>
              <c:numCache>
                <c:formatCode>General</c:formatCode>
                <c:ptCount val="17"/>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pt idx="16">
                  <c:v>2020</c:v>
                </c:pt>
              </c:numCache>
            </c:numRef>
          </c:xVal>
          <c:yVal>
            <c:numRef>
              <c:f>'C:\Users\JOSDT\Downloads\PUERTO VALLARTA\[tendencia de precios maíz y soyab.xlsx]Hoja1'!$F$46:$F$62</c:f>
              <c:numCache>
                <c:formatCode>General</c:formatCode>
                <c:ptCount val="17"/>
                <c:pt idx="0">
                  <c:v>1373.8377838346642</c:v>
                </c:pt>
                <c:pt idx="1">
                  <c:v>1764.2558327253209</c:v>
                </c:pt>
                <c:pt idx="2">
                  <c:v>2154.6738816158613</c:v>
                </c:pt>
                <c:pt idx="3">
                  <c:v>2545.0919305065181</c:v>
                </c:pt>
                <c:pt idx="4">
                  <c:v>2935.5099793970585</c:v>
                </c:pt>
                <c:pt idx="5">
                  <c:v>3325.9280282877153</c:v>
                </c:pt>
                <c:pt idx="6">
                  <c:v>3716.3460771782557</c:v>
                </c:pt>
                <c:pt idx="7">
                  <c:v>4106.7641260689124</c:v>
                </c:pt>
                <c:pt idx="8">
                  <c:v>4497.1821749595692</c:v>
                </c:pt>
                <c:pt idx="9">
                  <c:v>4887.6002238501096</c:v>
                </c:pt>
                <c:pt idx="10">
                  <c:v>5278.0182727407664</c:v>
                </c:pt>
                <c:pt idx="11">
                  <c:v>5668.4363216313068</c:v>
                </c:pt>
                <c:pt idx="12">
                  <c:v>6058.8543705219636</c:v>
                </c:pt>
                <c:pt idx="13">
                  <c:v>6449.272419412504</c:v>
                </c:pt>
                <c:pt idx="14">
                  <c:v>6839.6904683031607</c:v>
                </c:pt>
                <c:pt idx="15">
                  <c:v>7230.1085171937011</c:v>
                </c:pt>
                <c:pt idx="16">
                  <c:v>7620.5265660843579</c:v>
                </c:pt>
              </c:numCache>
            </c:numRef>
          </c:yVal>
          <c:smooth val="0"/>
        </c:ser>
        <c:ser>
          <c:idx val="2"/>
          <c:order val="1"/>
          <c:tx>
            <c:v>soya</c:v>
          </c:tx>
          <c:spPr>
            <a:ln w="57150">
              <a:solidFill>
                <a:schemeClr val="tx1"/>
              </a:solidFill>
            </a:ln>
          </c:spPr>
          <c:marker>
            <c:spPr>
              <a:ln w="57150">
                <a:solidFill>
                  <a:schemeClr val="tx1"/>
                </a:solidFill>
              </a:ln>
            </c:spPr>
          </c:marker>
          <c:xVal>
            <c:numRef>
              <c:f>'C:\Users\JOSDT\Downloads\PUERTO VALLARTA\[tendencia de precios maíz y soyab.xlsx]Hoja1'!$E$46:$E$62</c:f>
              <c:numCache>
                <c:formatCode>General</c:formatCode>
                <c:ptCount val="17"/>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pt idx="16">
                  <c:v>2020</c:v>
                </c:pt>
              </c:numCache>
            </c:numRef>
          </c:xVal>
          <c:yVal>
            <c:numRef>
              <c:f>'C:\Users\JOSDT\Downloads\PUERTO VALLARTA\[tendencia de precios maíz y soyab.xlsx]Hoja1'!$H$46:$H$62</c:f>
              <c:numCache>
                <c:formatCode>General</c:formatCode>
                <c:ptCount val="17"/>
                <c:pt idx="0">
                  <c:v>2470.6459284711163</c:v>
                </c:pt>
                <c:pt idx="1">
                  <c:v>2998.2722030018922</c:v>
                </c:pt>
                <c:pt idx="2">
                  <c:v>3525.8984775329009</c:v>
                </c:pt>
                <c:pt idx="3">
                  <c:v>4053.5247520636767</c:v>
                </c:pt>
                <c:pt idx="4">
                  <c:v>4581.1510265944526</c:v>
                </c:pt>
                <c:pt idx="5">
                  <c:v>5108.7773011252284</c:v>
                </c:pt>
                <c:pt idx="6">
                  <c:v>5636.4035756560043</c:v>
                </c:pt>
                <c:pt idx="7">
                  <c:v>6164.0298501870129</c:v>
                </c:pt>
                <c:pt idx="8">
                  <c:v>6691.6561247177888</c:v>
                </c:pt>
                <c:pt idx="9">
                  <c:v>7219.2823992485646</c:v>
                </c:pt>
                <c:pt idx="10">
                  <c:v>7746.9086737793405</c:v>
                </c:pt>
                <c:pt idx="11">
                  <c:v>8274.5349483103491</c:v>
                </c:pt>
                <c:pt idx="12">
                  <c:v>8802.161222841125</c:v>
                </c:pt>
                <c:pt idx="13">
                  <c:v>9329.7874973719008</c:v>
                </c:pt>
                <c:pt idx="14">
                  <c:v>9857.4137719026767</c:v>
                </c:pt>
                <c:pt idx="15">
                  <c:v>10385.040046433453</c:v>
                </c:pt>
                <c:pt idx="16">
                  <c:v>10912.666320964461</c:v>
                </c:pt>
              </c:numCache>
            </c:numRef>
          </c:yVal>
          <c:smooth val="0"/>
        </c:ser>
        <c:dLbls>
          <c:showLegendKey val="0"/>
          <c:showVal val="0"/>
          <c:showCatName val="0"/>
          <c:showSerName val="0"/>
          <c:showPercent val="0"/>
          <c:showBubbleSize val="0"/>
        </c:dLbls>
        <c:axId val="111583616"/>
        <c:axId val="111585536"/>
      </c:scatterChart>
      <c:valAx>
        <c:axId val="111583616"/>
        <c:scaling>
          <c:orientation val="minMax"/>
        </c:scaling>
        <c:delete val="0"/>
        <c:axPos val="b"/>
        <c:numFmt formatCode="General" sourceLinked="1"/>
        <c:majorTickMark val="out"/>
        <c:minorTickMark val="none"/>
        <c:tickLblPos val="nextTo"/>
        <c:crossAx val="111585536"/>
        <c:crosses val="autoZero"/>
        <c:crossBetween val="midCat"/>
      </c:valAx>
      <c:valAx>
        <c:axId val="111585536"/>
        <c:scaling>
          <c:orientation val="minMax"/>
        </c:scaling>
        <c:delete val="0"/>
        <c:axPos val="l"/>
        <c:majorGridlines/>
        <c:numFmt formatCode="General" sourceLinked="1"/>
        <c:majorTickMark val="out"/>
        <c:minorTickMark val="none"/>
        <c:tickLblPos val="nextTo"/>
        <c:crossAx val="111583616"/>
        <c:crosses val="autoZero"/>
        <c:crossBetween val="midCat"/>
      </c:valAx>
    </c:plotArea>
    <c:legend>
      <c:legendPos val="r"/>
      <c:layout/>
      <c:overlay val="0"/>
    </c:legend>
    <c:plotVisOnly val="1"/>
    <c:dispBlanksAs val="gap"/>
    <c:showDLblsOverMax val="0"/>
  </c:chart>
  <c:spPr>
    <a:blipFill>
      <a:blip xmlns:r="http://schemas.openxmlformats.org/officeDocument/2006/relationships" r:embed="rId1"/>
      <a:stretch>
        <a:fillRect/>
      </a:stretch>
    </a:blipFill>
  </c:spPr>
  <c:txPr>
    <a:bodyPr/>
    <a:lstStyle/>
    <a:p>
      <a:pPr>
        <a:defRPr sz="1600" b="1">
          <a:solidFill>
            <a:schemeClr val="tx1"/>
          </a:solidFill>
        </a:defRPr>
      </a:pPr>
      <a:endParaRPr lang="es-MX"/>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703018372703476"/>
          <c:y val="5.1400554097404488E-2"/>
          <c:w val="0.69716557305336846"/>
          <c:h val="0.85576771653543571"/>
        </c:manualLayout>
      </c:layout>
      <c:bar3DChart>
        <c:barDir val="col"/>
        <c:grouping val="clustered"/>
        <c:varyColors val="0"/>
        <c:ser>
          <c:idx val="1"/>
          <c:order val="0"/>
          <c:spPr>
            <a:solidFill>
              <a:srgbClr val="C00000"/>
            </a:solidFill>
          </c:spPr>
          <c:invertIfNegative val="0"/>
          <c:dPt>
            <c:idx val="7"/>
            <c:invertIfNegative val="0"/>
            <c:bubble3D val="0"/>
            <c:spPr>
              <a:solidFill>
                <a:schemeClr val="bg1">
                  <a:lumMod val="60000"/>
                  <a:lumOff val="40000"/>
                </a:schemeClr>
              </a:solidFill>
            </c:spPr>
          </c:dPt>
          <c:dPt>
            <c:idx val="9"/>
            <c:invertIfNegative val="0"/>
            <c:bubble3D val="0"/>
            <c:spPr>
              <a:solidFill>
                <a:srgbClr val="FFFF00"/>
              </a:solidFill>
            </c:spPr>
          </c:dPt>
          <c:dPt>
            <c:idx val="10"/>
            <c:invertIfNegative val="0"/>
            <c:bubble3D val="0"/>
            <c:spPr>
              <a:solidFill>
                <a:schemeClr val="tx1"/>
              </a:solidFill>
            </c:spPr>
          </c:dPt>
          <c:dLbls>
            <c:dLbl>
              <c:idx val="2"/>
              <c:layout>
                <c:manualLayout>
                  <c:x val="1.151865795844032E-2"/>
                  <c:y val="-2.5560767000124005E-3"/>
                </c:manualLayout>
              </c:layout>
              <c:showLegendKey val="0"/>
              <c:showVal val="1"/>
              <c:showCatName val="0"/>
              <c:showSerName val="0"/>
              <c:showPercent val="0"/>
              <c:showBubbleSize val="0"/>
            </c:dLbl>
            <c:dLbl>
              <c:idx val="3"/>
              <c:layout>
                <c:manualLayout>
                  <c:x val="4.3194967344151241E-3"/>
                  <c:y val="-1.5336460200074387E-2"/>
                </c:manualLayout>
              </c:layout>
              <c:showLegendKey val="0"/>
              <c:showVal val="1"/>
              <c:showCatName val="0"/>
              <c:showSerName val="0"/>
              <c:showPercent val="0"/>
              <c:showBubbleSize val="0"/>
            </c:dLbl>
            <c:dLbl>
              <c:idx val="4"/>
              <c:layout>
                <c:manualLayout>
                  <c:x val="4.319496734415177E-3"/>
                  <c:y val="-1.789253690008679E-2"/>
                </c:manualLayout>
              </c:layout>
              <c:showLegendKey val="0"/>
              <c:showVal val="1"/>
              <c:showCatName val="0"/>
              <c:showSerName val="0"/>
              <c:showPercent val="0"/>
              <c:showBubbleSize val="0"/>
            </c:dLbl>
            <c:dLbl>
              <c:idx val="5"/>
              <c:layout>
                <c:manualLayout>
                  <c:x val="5.7593289792202164E-3"/>
                  <c:y val="-1.5336460200074481E-2"/>
                </c:manualLayout>
              </c:layout>
              <c:showLegendKey val="0"/>
              <c:showVal val="1"/>
              <c:showCatName val="0"/>
              <c:showSerName val="0"/>
              <c:showPercent val="0"/>
              <c:showBubbleSize val="0"/>
            </c:dLbl>
            <c:dLbl>
              <c:idx val="6"/>
              <c:layout>
                <c:manualLayout>
                  <c:x val="1.0078825713635293E-2"/>
                  <c:y val="-2.3004690300111586E-2"/>
                </c:manualLayout>
              </c:layout>
              <c:showLegendKey val="0"/>
              <c:showVal val="1"/>
              <c:showCatName val="0"/>
              <c:showSerName val="0"/>
              <c:showPercent val="0"/>
              <c:showBubbleSize val="0"/>
            </c:dLbl>
            <c:dLbl>
              <c:idx val="7"/>
              <c:layout>
                <c:manualLayout>
                  <c:x val="1.4398322448050402E-3"/>
                  <c:y val="-1.2780383500061989E-2"/>
                </c:manualLayout>
              </c:layout>
              <c:showLegendKey val="0"/>
              <c:showVal val="1"/>
              <c:showCatName val="0"/>
              <c:showSerName val="0"/>
              <c:showPercent val="0"/>
              <c:showBubbleSize val="0"/>
            </c:dLbl>
            <c:dLbl>
              <c:idx val="10"/>
              <c:layout>
                <c:manualLayout>
                  <c:x val="0"/>
                  <c:y val="-1.2780383500061989E-2"/>
                </c:manualLayout>
              </c:layout>
              <c:showLegendKey val="0"/>
              <c:showVal val="1"/>
              <c:showCatName val="0"/>
              <c:showSerName val="0"/>
              <c:showPercent val="0"/>
              <c:showBubbleSize val="0"/>
            </c:dLbl>
            <c:spPr>
              <a:effectLst>
                <a:outerShdw blurRad="50800" dist="50800" dir="5400000" algn="ctr" rotWithShape="0">
                  <a:schemeClr val="bg1">
                    <a:lumMod val="20000"/>
                    <a:lumOff val="80000"/>
                  </a:schemeClr>
                </a:outerShdw>
              </a:effectLst>
            </c:spPr>
            <c:txPr>
              <a:bodyPr/>
              <a:lstStyle/>
              <a:p>
                <a:pPr>
                  <a:defRPr b="1">
                    <a:solidFill>
                      <a:schemeClr val="tx1"/>
                    </a:solidFill>
                  </a:defRPr>
                </a:pPr>
                <a:endParaRPr lang="es-MX"/>
              </a:p>
            </c:txPr>
            <c:showLegendKey val="0"/>
            <c:showVal val="1"/>
            <c:showCatName val="0"/>
            <c:showSerName val="0"/>
            <c:showPercent val="0"/>
            <c:showBubbleSize val="0"/>
            <c:showLeaderLines val="0"/>
          </c:dLbls>
          <c:val>
            <c:numRef>
              <c:f>GRÁFICAS!$B$1:$B$11</c:f>
              <c:numCache>
                <c:formatCode>0.0%</c:formatCode>
                <c:ptCount val="11"/>
                <c:pt idx="0">
                  <c:v>1.4359999999999968</c:v>
                </c:pt>
                <c:pt idx="1">
                  <c:v>4.6679999999999922</c:v>
                </c:pt>
                <c:pt idx="2">
                  <c:v>3.2210000000000001</c:v>
                </c:pt>
                <c:pt idx="3">
                  <c:v>0.501</c:v>
                </c:pt>
                <c:pt idx="4">
                  <c:v>1.9920000000000013</c:v>
                </c:pt>
                <c:pt idx="5">
                  <c:v>0.49600000000000039</c:v>
                </c:pt>
                <c:pt idx="6">
                  <c:v>0.97600000000000053</c:v>
                </c:pt>
                <c:pt idx="7">
                  <c:v>2.4630000000000001</c:v>
                </c:pt>
                <c:pt idx="8">
                  <c:v>1.9179999999999982</c:v>
                </c:pt>
                <c:pt idx="9">
                  <c:v>3.081</c:v>
                </c:pt>
                <c:pt idx="10">
                  <c:v>1.05</c:v>
                </c:pt>
              </c:numCache>
            </c:numRef>
          </c:val>
        </c:ser>
        <c:dLbls>
          <c:showLegendKey val="0"/>
          <c:showVal val="0"/>
          <c:showCatName val="0"/>
          <c:showSerName val="0"/>
          <c:showPercent val="0"/>
          <c:showBubbleSize val="0"/>
        </c:dLbls>
        <c:gapWidth val="150"/>
        <c:shape val="box"/>
        <c:axId val="82423808"/>
        <c:axId val="82425344"/>
        <c:axId val="0"/>
      </c:bar3DChart>
      <c:catAx>
        <c:axId val="82423808"/>
        <c:scaling>
          <c:orientation val="minMax"/>
        </c:scaling>
        <c:delete val="0"/>
        <c:axPos val="b"/>
        <c:majorTickMark val="out"/>
        <c:minorTickMark val="none"/>
        <c:tickLblPos val="nextTo"/>
        <c:txPr>
          <a:bodyPr/>
          <a:lstStyle/>
          <a:p>
            <a:pPr>
              <a:defRPr>
                <a:solidFill>
                  <a:srgbClr val="000000"/>
                </a:solidFill>
              </a:defRPr>
            </a:pPr>
            <a:endParaRPr lang="es-MX"/>
          </a:p>
        </c:txPr>
        <c:crossAx val="82425344"/>
        <c:crosses val="autoZero"/>
        <c:auto val="1"/>
        <c:lblAlgn val="ctr"/>
        <c:lblOffset val="100"/>
        <c:noMultiLvlLbl val="0"/>
      </c:catAx>
      <c:valAx>
        <c:axId val="82425344"/>
        <c:scaling>
          <c:orientation val="minMax"/>
        </c:scaling>
        <c:delete val="0"/>
        <c:axPos val="l"/>
        <c:majorGridlines/>
        <c:numFmt formatCode="0.0%" sourceLinked="1"/>
        <c:majorTickMark val="out"/>
        <c:minorTickMark val="none"/>
        <c:tickLblPos val="nextTo"/>
        <c:txPr>
          <a:bodyPr/>
          <a:lstStyle/>
          <a:p>
            <a:pPr>
              <a:defRPr b="1">
                <a:solidFill>
                  <a:schemeClr val="tx1"/>
                </a:solidFill>
              </a:defRPr>
            </a:pPr>
            <a:endParaRPr lang="es-MX"/>
          </a:p>
        </c:txPr>
        <c:crossAx val="82423808"/>
        <c:crosses val="autoZero"/>
        <c:crossBetween val="between"/>
      </c:valAx>
    </c:plotArea>
    <c:plotVisOnly val="1"/>
    <c:dispBlanksAs val="gap"/>
    <c:showDLblsOverMax val="0"/>
  </c:chart>
  <c:spPr>
    <a:solidFill>
      <a:srgbClr val="000000"/>
    </a:solidFill>
    <a:ln>
      <a:solidFill>
        <a:schemeClr val="accent1"/>
      </a:solidFill>
    </a:ln>
  </c:spPr>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view3D>
      <c:rotX val="15"/>
      <c:rotY val="20"/>
      <c:rAngAx val="1"/>
    </c:view3D>
    <c:floor>
      <c:thickness val="0"/>
    </c:floor>
    <c:sideWall>
      <c:thickness val="0"/>
    </c:sideWall>
    <c:backWall>
      <c:thickness val="0"/>
    </c:backWall>
    <c:plotArea>
      <c:layout/>
      <c:bar3DChart>
        <c:barDir val="col"/>
        <c:grouping val="stacked"/>
        <c:varyColors val="0"/>
        <c:ser>
          <c:idx val="0"/>
          <c:order val="0"/>
          <c:tx>
            <c:strRef>
              <c:f>'[Gráfico en Microsoft PowerPoint]Hoja1'!$A$2</c:f>
              <c:strCache>
                <c:ptCount val="1"/>
                <c:pt idx="0">
                  <c:v>KG/PER/AÑO</c:v>
                </c:pt>
              </c:strCache>
            </c:strRef>
          </c:tx>
          <c: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c:spPr>
          <c:invertIfNegative val="0"/>
          <c:dPt>
            <c:idx val="8"/>
            <c:invertIfNegative val="0"/>
            <c:bubble3D val="0"/>
            <c:spPr>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0800000" scaled="1"/>
                <a:tileRect/>
              </a:gradFill>
            </c:spPr>
          </c:dPt>
          <c:cat>
            <c:numRef>
              <c:f>'[Gráfico en Microsoft PowerPoint]Hoja1'!$B$1:$J$1</c:f>
              <c:numCache>
                <c:formatCode>General</c:formatCode>
                <c:ptCount val="9"/>
                <c:pt idx="0">
                  <c:v>1980</c:v>
                </c:pt>
                <c:pt idx="1">
                  <c:v>1985</c:v>
                </c:pt>
                <c:pt idx="2">
                  <c:v>1990</c:v>
                </c:pt>
                <c:pt idx="3">
                  <c:v>1995</c:v>
                </c:pt>
                <c:pt idx="4">
                  <c:v>2000</c:v>
                </c:pt>
                <c:pt idx="5">
                  <c:v>2005</c:v>
                </c:pt>
                <c:pt idx="6">
                  <c:v>2010</c:v>
                </c:pt>
                <c:pt idx="7">
                  <c:v>2013</c:v>
                </c:pt>
                <c:pt idx="8">
                  <c:v>2035</c:v>
                </c:pt>
              </c:numCache>
            </c:numRef>
          </c:cat>
          <c:val>
            <c:numRef>
              <c:f>'[Gráfico en Microsoft PowerPoint]Hoja1'!$B$2:$J$2</c:f>
              <c:numCache>
                <c:formatCode>General</c:formatCode>
                <c:ptCount val="9"/>
                <c:pt idx="0">
                  <c:v>4.3</c:v>
                </c:pt>
                <c:pt idx="1">
                  <c:v>4.9000000000000004</c:v>
                </c:pt>
                <c:pt idx="2">
                  <c:v>5.2</c:v>
                </c:pt>
                <c:pt idx="3">
                  <c:v>6.4</c:v>
                </c:pt>
                <c:pt idx="4">
                  <c:v>7.2</c:v>
                </c:pt>
                <c:pt idx="5">
                  <c:v>7.6</c:v>
                </c:pt>
                <c:pt idx="6">
                  <c:v>8.1</c:v>
                </c:pt>
                <c:pt idx="7">
                  <c:v>10.4</c:v>
                </c:pt>
                <c:pt idx="8">
                  <c:v>18.3</c:v>
                </c:pt>
              </c:numCache>
            </c:numRef>
          </c:val>
        </c:ser>
        <c:dLbls>
          <c:showLegendKey val="0"/>
          <c:showVal val="0"/>
          <c:showCatName val="0"/>
          <c:showSerName val="0"/>
          <c:showPercent val="0"/>
          <c:showBubbleSize val="0"/>
        </c:dLbls>
        <c:gapWidth val="150"/>
        <c:shape val="box"/>
        <c:axId val="88935808"/>
        <c:axId val="88941696"/>
        <c:axId val="0"/>
      </c:bar3DChart>
      <c:catAx>
        <c:axId val="88935808"/>
        <c:scaling>
          <c:orientation val="minMax"/>
        </c:scaling>
        <c:delete val="0"/>
        <c:axPos val="b"/>
        <c:numFmt formatCode="General" sourceLinked="1"/>
        <c:majorTickMark val="out"/>
        <c:minorTickMark val="none"/>
        <c:tickLblPos val="nextTo"/>
        <c:txPr>
          <a:bodyPr/>
          <a:lstStyle/>
          <a:p>
            <a:pPr>
              <a:defRPr sz="1140" b="1" i="0" baseline="0">
                <a:solidFill>
                  <a:schemeClr val="tx1"/>
                </a:solidFill>
                <a:effectLst>
                  <a:outerShdw blurRad="38100" dist="38100" dir="2700000" algn="tl">
                    <a:srgbClr val="000000">
                      <a:alpha val="43137"/>
                    </a:srgbClr>
                  </a:outerShdw>
                </a:effectLst>
              </a:defRPr>
            </a:pPr>
            <a:endParaRPr lang="es-MX"/>
          </a:p>
        </c:txPr>
        <c:crossAx val="88941696"/>
        <c:crosses val="autoZero"/>
        <c:auto val="1"/>
        <c:lblAlgn val="ctr"/>
        <c:lblOffset val="100"/>
        <c:noMultiLvlLbl val="0"/>
      </c:catAx>
      <c:valAx>
        <c:axId val="88941696"/>
        <c:scaling>
          <c:orientation val="minMax"/>
        </c:scaling>
        <c:delete val="0"/>
        <c:axPos val="l"/>
        <c:majorGridlines/>
        <c:numFmt formatCode="General" sourceLinked="1"/>
        <c:majorTickMark val="out"/>
        <c:minorTickMark val="none"/>
        <c:tickLblPos val="nextTo"/>
        <c:crossAx val="88935808"/>
        <c:crosses val="autoZero"/>
        <c:crossBetween val="between"/>
      </c:valAx>
    </c:plotArea>
    <c:plotVisOnly val="1"/>
    <c:dispBlanksAs val="gap"/>
    <c:showDLblsOverMax val="0"/>
  </c:chart>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Hoja1!$C$81</c:f>
              <c:strCache>
                <c:ptCount val="1"/>
                <c:pt idx="0">
                  <c:v>2000</c:v>
                </c:pt>
              </c:strCache>
            </c:strRef>
          </c:tx>
          <c:invertIfNegative val="0"/>
          <c:cat>
            <c:strRef>
              <c:f>Hoja1!$B$82:$B$87</c:f>
              <c:strCache>
                <c:ptCount val="6"/>
                <c:pt idx="0">
                  <c:v>África</c:v>
                </c:pt>
                <c:pt idx="1">
                  <c:v>América</c:v>
                </c:pt>
                <c:pt idx="2">
                  <c:v>Asia</c:v>
                </c:pt>
                <c:pt idx="3">
                  <c:v>Europa</c:v>
                </c:pt>
                <c:pt idx="4">
                  <c:v>Oceania</c:v>
                </c:pt>
                <c:pt idx="5">
                  <c:v>Mundo</c:v>
                </c:pt>
              </c:strCache>
            </c:strRef>
          </c:cat>
          <c:val>
            <c:numRef>
              <c:f>Hoja1!$C$82:$C$87</c:f>
              <c:numCache>
                <c:formatCode>General</c:formatCode>
                <c:ptCount val="6"/>
                <c:pt idx="0">
                  <c:v>2</c:v>
                </c:pt>
                <c:pt idx="1">
                  <c:v>10</c:v>
                </c:pt>
                <c:pt idx="2">
                  <c:v>28</c:v>
                </c:pt>
                <c:pt idx="3">
                  <c:v>9</c:v>
                </c:pt>
                <c:pt idx="5">
                  <c:v>50.2</c:v>
                </c:pt>
              </c:numCache>
            </c:numRef>
          </c:val>
        </c:ser>
        <c:ser>
          <c:idx val="1"/>
          <c:order val="1"/>
          <c:tx>
            <c:strRef>
              <c:f>Hoja1!$D$81</c:f>
              <c:strCache>
                <c:ptCount val="1"/>
                <c:pt idx="0">
                  <c:v>2005</c:v>
                </c:pt>
              </c:strCache>
            </c:strRef>
          </c:tx>
          <c:invertIfNegative val="0"/>
          <c:cat>
            <c:strRef>
              <c:f>Hoja1!$B$82:$B$87</c:f>
              <c:strCache>
                <c:ptCount val="6"/>
                <c:pt idx="0">
                  <c:v>África</c:v>
                </c:pt>
                <c:pt idx="1">
                  <c:v>América</c:v>
                </c:pt>
                <c:pt idx="2">
                  <c:v>Asia</c:v>
                </c:pt>
                <c:pt idx="3">
                  <c:v>Europa</c:v>
                </c:pt>
                <c:pt idx="4">
                  <c:v>Oceania</c:v>
                </c:pt>
                <c:pt idx="5">
                  <c:v>Mundo</c:v>
                </c:pt>
              </c:strCache>
            </c:strRef>
          </c:cat>
          <c:val>
            <c:numRef>
              <c:f>Hoja1!$D$82:$D$87</c:f>
              <c:numCache>
                <c:formatCode>General</c:formatCode>
                <c:ptCount val="6"/>
                <c:pt idx="0">
                  <c:v>2.5</c:v>
                </c:pt>
                <c:pt idx="1">
                  <c:v>11.5</c:v>
                </c:pt>
                <c:pt idx="2">
                  <c:v>32</c:v>
                </c:pt>
                <c:pt idx="3">
                  <c:v>10</c:v>
                </c:pt>
                <c:pt idx="5">
                  <c:v>56</c:v>
                </c:pt>
              </c:numCache>
            </c:numRef>
          </c:val>
        </c:ser>
        <c:ser>
          <c:idx val="2"/>
          <c:order val="2"/>
          <c:tx>
            <c:strRef>
              <c:f>Hoja1!$E$81</c:f>
              <c:strCache>
                <c:ptCount val="1"/>
                <c:pt idx="0">
                  <c:v>2006</c:v>
                </c:pt>
              </c:strCache>
            </c:strRef>
          </c:tx>
          <c:invertIfNegative val="0"/>
          <c:cat>
            <c:strRef>
              <c:f>Hoja1!$B$82:$B$87</c:f>
              <c:strCache>
                <c:ptCount val="6"/>
                <c:pt idx="0">
                  <c:v>África</c:v>
                </c:pt>
                <c:pt idx="1">
                  <c:v>América</c:v>
                </c:pt>
                <c:pt idx="2">
                  <c:v>Asia</c:v>
                </c:pt>
                <c:pt idx="3">
                  <c:v>Europa</c:v>
                </c:pt>
                <c:pt idx="4">
                  <c:v>Oceania</c:v>
                </c:pt>
                <c:pt idx="5">
                  <c:v>Mundo</c:v>
                </c:pt>
              </c:strCache>
            </c:strRef>
          </c:cat>
          <c:val>
            <c:numRef>
              <c:f>Hoja1!$E$82:$E$87</c:f>
              <c:numCache>
                <c:formatCode>General</c:formatCode>
                <c:ptCount val="6"/>
                <c:pt idx="0">
                  <c:v>3</c:v>
                </c:pt>
                <c:pt idx="1">
                  <c:v>12</c:v>
                </c:pt>
                <c:pt idx="2">
                  <c:v>32.4</c:v>
                </c:pt>
                <c:pt idx="3">
                  <c:v>10</c:v>
                </c:pt>
                <c:pt idx="5">
                  <c:v>57</c:v>
                </c:pt>
              </c:numCache>
            </c:numRef>
          </c:val>
        </c:ser>
        <c:ser>
          <c:idx val="3"/>
          <c:order val="3"/>
          <c:tx>
            <c:strRef>
              <c:f>Hoja1!$F$81</c:f>
              <c:strCache>
                <c:ptCount val="1"/>
                <c:pt idx="0">
                  <c:v>2007</c:v>
                </c:pt>
              </c:strCache>
            </c:strRef>
          </c:tx>
          <c:invertIfNegative val="0"/>
          <c:cat>
            <c:strRef>
              <c:f>Hoja1!$B$82:$B$87</c:f>
              <c:strCache>
                <c:ptCount val="6"/>
                <c:pt idx="0">
                  <c:v>África</c:v>
                </c:pt>
                <c:pt idx="1">
                  <c:v>América</c:v>
                </c:pt>
                <c:pt idx="2">
                  <c:v>Asia</c:v>
                </c:pt>
                <c:pt idx="3">
                  <c:v>Europa</c:v>
                </c:pt>
                <c:pt idx="4">
                  <c:v>Oceania</c:v>
                </c:pt>
                <c:pt idx="5">
                  <c:v>Mundo</c:v>
                </c:pt>
              </c:strCache>
            </c:strRef>
          </c:cat>
          <c:val>
            <c:numRef>
              <c:f>Hoja1!$F$82:$F$87</c:f>
              <c:numCache>
                <c:formatCode>General</c:formatCode>
                <c:ptCount val="6"/>
                <c:pt idx="0">
                  <c:v>3</c:v>
                </c:pt>
                <c:pt idx="1">
                  <c:v>12</c:v>
                </c:pt>
                <c:pt idx="2">
                  <c:v>33</c:v>
                </c:pt>
                <c:pt idx="3">
                  <c:v>10</c:v>
                </c:pt>
                <c:pt idx="5">
                  <c:v>59</c:v>
                </c:pt>
              </c:numCache>
            </c:numRef>
          </c:val>
        </c:ser>
        <c:ser>
          <c:idx val="4"/>
          <c:order val="4"/>
          <c:tx>
            <c:strRef>
              <c:f>Hoja1!$G$81</c:f>
              <c:strCache>
                <c:ptCount val="1"/>
                <c:pt idx="0">
                  <c:v>2008</c:v>
                </c:pt>
              </c:strCache>
            </c:strRef>
          </c:tx>
          <c:invertIfNegative val="0"/>
          <c:cat>
            <c:strRef>
              <c:f>Hoja1!$B$82:$B$87</c:f>
              <c:strCache>
                <c:ptCount val="6"/>
                <c:pt idx="0">
                  <c:v>África</c:v>
                </c:pt>
                <c:pt idx="1">
                  <c:v>América</c:v>
                </c:pt>
                <c:pt idx="2">
                  <c:v>Asia</c:v>
                </c:pt>
                <c:pt idx="3">
                  <c:v>Europa</c:v>
                </c:pt>
                <c:pt idx="4">
                  <c:v>Oceania</c:v>
                </c:pt>
                <c:pt idx="5">
                  <c:v>Mundo</c:v>
                </c:pt>
              </c:strCache>
            </c:strRef>
          </c:cat>
          <c:val>
            <c:numRef>
              <c:f>Hoja1!$G$82:$G$87</c:f>
              <c:numCache>
                <c:formatCode>General</c:formatCode>
                <c:ptCount val="6"/>
                <c:pt idx="0">
                  <c:v>3</c:v>
                </c:pt>
                <c:pt idx="1">
                  <c:v>12.5</c:v>
                </c:pt>
                <c:pt idx="2">
                  <c:v>35</c:v>
                </c:pt>
                <c:pt idx="3">
                  <c:v>10</c:v>
                </c:pt>
                <c:pt idx="5">
                  <c:v>62</c:v>
                </c:pt>
              </c:numCache>
            </c:numRef>
          </c:val>
        </c:ser>
        <c:ser>
          <c:idx val="5"/>
          <c:order val="5"/>
          <c:tx>
            <c:strRef>
              <c:f>Hoja1!$H$81</c:f>
              <c:strCache>
                <c:ptCount val="1"/>
                <c:pt idx="0">
                  <c:v>2009</c:v>
                </c:pt>
              </c:strCache>
            </c:strRef>
          </c:tx>
          <c:invertIfNegative val="0"/>
          <c:cat>
            <c:strRef>
              <c:f>Hoja1!$B$82:$B$87</c:f>
              <c:strCache>
                <c:ptCount val="6"/>
                <c:pt idx="0">
                  <c:v>África</c:v>
                </c:pt>
                <c:pt idx="1">
                  <c:v>América</c:v>
                </c:pt>
                <c:pt idx="2">
                  <c:v>Asia</c:v>
                </c:pt>
                <c:pt idx="3">
                  <c:v>Europa</c:v>
                </c:pt>
                <c:pt idx="4">
                  <c:v>Oceania</c:v>
                </c:pt>
                <c:pt idx="5">
                  <c:v>Mundo</c:v>
                </c:pt>
              </c:strCache>
            </c:strRef>
          </c:cat>
          <c:val>
            <c:numRef>
              <c:f>Hoja1!$H$82:$H$87</c:f>
              <c:numCache>
                <c:formatCode>General</c:formatCode>
                <c:ptCount val="6"/>
                <c:pt idx="0">
                  <c:v>3.1</c:v>
                </c:pt>
                <c:pt idx="1">
                  <c:v>12.5</c:v>
                </c:pt>
                <c:pt idx="2">
                  <c:v>36</c:v>
                </c:pt>
                <c:pt idx="3">
                  <c:v>10</c:v>
                </c:pt>
                <c:pt idx="5">
                  <c:v>63</c:v>
                </c:pt>
              </c:numCache>
            </c:numRef>
          </c:val>
        </c:ser>
        <c:ser>
          <c:idx val="6"/>
          <c:order val="6"/>
          <c:tx>
            <c:strRef>
              <c:f>Hoja1!$I$81</c:f>
              <c:strCache>
                <c:ptCount val="1"/>
                <c:pt idx="0">
                  <c:v>2010</c:v>
                </c:pt>
              </c:strCache>
            </c:strRef>
          </c:tx>
          <c:invertIfNegative val="0"/>
          <c:cat>
            <c:strRef>
              <c:f>Hoja1!$B$82:$B$87</c:f>
              <c:strCache>
                <c:ptCount val="6"/>
                <c:pt idx="0">
                  <c:v>África</c:v>
                </c:pt>
                <c:pt idx="1">
                  <c:v>América</c:v>
                </c:pt>
                <c:pt idx="2">
                  <c:v>Asia</c:v>
                </c:pt>
                <c:pt idx="3">
                  <c:v>Europa</c:v>
                </c:pt>
                <c:pt idx="4">
                  <c:v>Oceania</c:v>
                </c:pt>
                <c:pt idx="5">
                  <c:v>Mundo</c:v>
                </c:pt>
              </c:strCache>
            </c:strRef>
          </c:cat>
          <c:val>
            <c:numRef>
              <c:f>Hoja1!$I$82:$I$87</c:f>
              <c:numCache>
                <c:formatCode>General</c:formatCode>
                <c:ptCount val="6"/>
                <c:pt idx="0">
                  <c:v>3.3</c:v>
                </c:pt>
                <c:pt idx="1">
                  <c:v>13</c:v>
                </c:pt>
                <c:pt idx="2">
                  <c:v>36</c:v>
                </c:pt>
                <c:pt idx="3">
                  <c:v>10.8</c:v>
                </c:pt>
                <c:pt idx="5">
                  <c:v>64</c:v>
                </c:pt>
              </c:numCache>
            </c:numRef>
          </c:val>
        </c:ser>
        <c:ser>
          <c:idx val="7"/>
          <c:order val="7"/>
          <c:tx>
            <c:strRef>
              <c:f>Hoja1!$J$81</c:f>
              <c:strCache>
                <c:ptCount val="1"/>
                <c:pt idx="0">
                  <c:v>2012P</c:v>
                </c:pt>
              </c:strCache>
            </c:strRef>
          </c:tx>
          <c:invertIfNegative val="0"/>
          <c:cat>
            <c:strRef>
              <c:f>Hoja1!$B$82:$B$87</c:f>
              <c:strCache>
                <c:ptCount val="6"/>
                <c:pt idx="0">
                  <c:v>África</c:v>
                </c:pt>
                <c:pt idx="1">
                  <c:v>América</c:v>
                </c:pt>
                <c:pt idx="2">
                  <c:v>Asia</c:v>
                </c:pt>
                <c:pt idx="3">
                  <c:v>Europa</c:v>
                </c:pt>
                <c:pt idx="4">
                  <c:v>Oceania</c:v>
                </c:pt>
                <c:pt idx="5">
                  <c:v>Mundo</c:v>
                </c:pt>
              </c:strCache>
            </c:strRef>
          </c:cat>
          <c:val>
            <c:numRef>
              <c:f>Hoja1!$J$82:$J$87</c:f>
              <c:numCache>
                <c:formatCode>General</c:formatCode>
                <c:ptCount val="6"/>
                <c:pt idx="0">
                  <c:v>3.8</c:v>
                </c:pt>
                <c:pt idx="1">
                  <c:v>14</c:v>
                </c:pt>
                <c:pt idx="2">
                  <c:v>37</c:v>
                </c:pt>
                <c:pt idx="3">
                  <c:v>10.8</c:v>
                </c:pt>
                <c:pt idx="5">
                  <c:v>65</c:v>
                </c:pt>
              </c:numCache>
            </c:numRef>
          </c:val>
        </c:ser>
        <c:ser>
          <c:idx val="8"/>
          <c:order val="8"/>
          <c:tx>
            <c:strRef>
              <c:f>Hoja1!$K$81</c:f>
              <c:strCache>
                <c:ptCount val="1"/>
                <c:pt idx="0">
                  <c:v>2025</c:v>
                </c:pt>
              </c:strCache>
            </c:strRef>
          </c:tx>
          <c:spPr>
            <a:solidFill>
              <a:srgbClr val="FF0000"/>
            </a:solidFill>
          </c:spPr>
          <c:invertIfNegative val="0"/>
          <c:cat>
            <c:strRef>
              <c:f>Hoja1!$B$82:$B$87</c:f>
              <c:strCache>
                <c:ptCount val="6"/>
                <c:pt idx="0">
                  <c:v>África</c:v>
                </c:pt>
                <c:pt idx="1">
                  <c:v>América</c:v>
                </c:pt>
                <c:pt idx="2">
                  <c:v>Asia</c:v>
                </c:pt>
                <c:pt idx="3">
                  <c:v>Europa</c:v>
                </c:pt>
                <c:pt idx="4">
                  <c:v>Oceania</c:v>
                </c:pt>
                <c:pt idx="5">
                  <c:v>Mundo</c:v>
                </c:pt>
              </c:strCache>
            </c:strRef>
          </c:cat>
          <c:val>
            <c:numRef>
              <c:f>Hoja1!$K$82:$K$87</c:f>
              <c:numCache>
                <c:formatCode>General</c:formatCode>
                <c:ptCount val="6"/>
                <c:pt idx="0">
                  <c:v>4.3</c:v>
                </c:pt>
                <c:pt idx="1">
                  <c:v>17</c:v>
                </c:pt>
                <c:pt idx="2">
                  <c:v>41</c:v>
                </c:pt>
                <c:pt idx="3">
                  <c:v>11</c:v>
                </c:pt>
                <c:pt idx="5">
                  <c:v>73.3</c:v>
                </c:pt>
              </c:numCache>
            </c:numRef>
          </c:val>
        </c:ser>
        <c:dLbls>
          <c:showLegendKey val="0"/>
          <c:showVal val="0"/>
          <c:showCatName val="0"/>
          <c:showSerName val="0"/>
          <c:showPercent val="0"/>
          <c:showBubbleSize val="0"/>
        </c:dLbls>
        <c:gapWidth val="150"/>
        <c:axId val="91005312"/>
        <c:axId val="91006848"/>
      </c:barChart>
      <c:catAx>
        <c:axId val="91005312"/>
        <c:scaling>
          <c:orientation val="minMax"/>
        </c:scaling>
        <c:delete val="0"/>
        <c:axPos val="b"/>
        <c:majorTickMark val="out"/>
        <c:minorTickMark val="none"/>
        <c:tickLblPos val="nextTo"/>
        <c:crossAx val="91006848"/>
        <c:crosses val="autoZero"/>
        <c:auto val="1"/>
        <c:lblAlgn val="ctr"/>
        <c:lblOffset val="100"/>
        <c:noMultiLvlLbl val="0"/>
      </c:catAx>
      <c:valAx>
        <c:axId val="91006848"/>
        <c:scaling>
          <c:orientation val="minMax"/>
        </c:scaling>
        <c:delete val="0"/>
        <c:axPos val="l"/>
        <c:majorGridlines/>
        <c:title>
          <c:tx>
            <c:rich>
              <a:bodyPr/>
              <a:lstStyle/>
              <a:p>
                <a:pPr>
                  <a:defRPr/>
                </a:pPr>
                <a:r>
                  <a:rPr lang="es-ES_tradnl"/>
                  <a:t>millones de toneladas</a:t>
                </a:r>
              </a:p>
            </c:rich>
          </c:tx>
          <c:layout/>
          <c:overlay val="0"/>
        </c:title>
        <c:numFmt formatCode="General" sourceLinked="1"/>
        <c:majorTickMark val="out"/>
        <c:minorTickMark val="none"/>
        <c:tickLblPos val="nextTo"/>
        <c:crossAx val="91005312"/>
        <c:crosses val="autoZero"/>
        <c:crossBetween val="between"/>
      </c:valAx>
    </c:plotArea>
    <c:legend>
      <c:legendPos val="r"/>
      <c:layout/>
      <c:overlay val="0"/>
    </c:legend>
    <c:plotVisOnly val="1"/>
    <c:dispBlanksAs val="gap"/>
    <c:showDLblsOverMax val="0"/>
  </c:chart>
  <c:spPr>
    <a:solidFill>
      <a:srgbClr val="000000"/>
    </a:solidFill>
    <a:effectLst>
      <a:glow rad="139700">
        <a:schemeClr val="accent3">
          <a:alpha val="75000"/>
        </a:schemeClr>
      </a:glow>
    </a:effectLst>
  </c:spPr>
  <c:externalData r:id="rId1">
    <c:autoUpdate val="0"/>
  </c:externalData>
  <c:userShapes r:id="rId2"/>
</c:chartSpace>
</file>

<file path=ppt/diagrams/_rels/data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image" Target="../media/image42.jpeg"/><Relationship Id="rId4" Type="http://schemas.openxmlformats.org/officeDocument/2006/relationships/image" Target="../media/image45.png"/></Relationships>
</file>

<file path=ppt/diagrams/_rels/drawing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5.png"/><Relationship Id="rId1" Type="http://schemas.openxmlformats.org/officeDocument/2006/relationships/image" Target="../media/image42.jpeg"/><Relationship Id="rId4" Type="http://schemas.openxmlformats.org/officeDocument/2006/relationships/image" Target="../media/image43.jpeg"/></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4E16095-943D-453F-A6FB-3C947FEC5043}" type="doc">
      <dgm:prSet loTypeId="urn:microsoft.com/office/officeart/2005/8/layout/lProcess2" loCatId="list" qsTypeId="urn:microsoft.com/office/officeart/2005/8/quickstyle/3d1" qsCatId="3D" csTypeId="urn:microsoft.com/office/officeart/2005/8/colors/accent2_3" csCatId="accent2" phldr="1"/>
      <dgm:spPr/>
      <dgm:t>
        <a:bodyPr/>
        <a:lstStyle/>
        <a:p>
          <a:endParaRPr lang="es-MX"/>
        </a:p>
      </dgm:t>
    </dgm:pt>
    <dgm:pt modelId="{C7022F02-0F5B-4979-9218-32AD4F4E4FE8}">
      <dgm:prSet phldrT="[Texto]" custT="1"/>
      <dgm:spPr>
        <a:gradFill rotWithShape="0">
          <a:gsLst>
            <a:gs pos="0">
              <a:srgbClr val="FFFFFF"/>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16200000" scaled="0"/>
        </a:gradFill>
      </dgm:spPr>
      <dgm:t>
        <a:bodyPr/>
        <a:lstStyle/>
        <a:p>
          <a:r>
            <a:rPr lang="es-MX" sz="1800" b="1" dirty="0" smtClean="0">
              <a:solidFill>
                <a:schemeClr val="bg2">
                  <a:lumMod val="60000"/>
                  <a:lumOff val="40000"/>
                </a:schemeClr>
              </a:solidFill>
              <a:effectLst>
                <a:outerShdw blurRad="50800" dist="38100" dir="2700000" algn="tl" rotWithShape="0">
                  <a:prstClr val="black">
                    <a:alpha val="40000"/>
                  </a:prstClr>
                </a:outerShdw>
              </a:effectLst>
            </a:rPr>
            <a:t>SISTEMA</a:t>
          </a:r>
          <a:endParaRPr lang="es-MX" sz="1800" b="1" dirty="0">
            <a:solidFill>
              <a:schemeClr val="bg2">
                <a:lumMod val="60000"/>
                <a:lumOff val="40000"/>
              </a:schemeClr>
            </a:solidFill>
            <a:effectLst>
              <a:outerShdw blurRad="50800" dist="38100" dir="2700000" algn="tl" rotWithShape="0">
                <a:prstClr val="black">
                  <a:alpha val="40000"/>
                </a:prstClr>
              </a:outerShdw>
            </a:effectLst>
          </a:endParaRPr>
        </a:p>
      </dgm:t>
    </dgm:pt>
    <dgm:pt modelId="{3F994379-AE59-4E6C-B4D1-BACCEF7167EC}" type="parTrans" cxnId="{EA0F0D42-A536-435E-8290-D81D5154779A}">
      <dgm:prSet/>
      <dgm:spPr/>
      <dgm:t>
        <a:bodyPr/>
        <a:lstStyle/>
        <a:p>
          <a:endParaRPr lang="es-MX"/>
        </a:p>
      </dgm:t>
    </dgm:pt>
    <dgm:pt modelId="{E97DF5FA-83A4-48C1-92EA-FEF0623AA576}" type="sibTrans" cxnId="{EA0F0D42-A536-435E-8290-D81D5154779A}">
      <dgm:prSet/>
      <dgm:spPr/>
      <dgm:t>
        <a:bodyPr/>
        <a:lstStyle/>
        <a:p>
          <a:endParaRPr lang="es-MX"/>
        </a:p>
      </dgm:t>
    </dgm:pt>
    <dgm:pt modelId="{67900D72-9F4F-4178-9F76-9634E3C0F1C6}">
      <dgm:prSet phldrT="[Texto]"/>
      <dgm:spPr>
        <a:blipFill rotWithShape="0">
          <a:blip xmlns:r="http://schemas.openxmlformats.org/officeDocument/2006/relationships" r:embed="rId1"/>
          <a:stretch>
            <a:fillRect/>
          </a:stretch>
        </a:blipFill>
      </dgm:spPr>
      <dgm:t>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s-MX" b="1" cap="none" spc="0" dirty="0">
              <a:ln w="11430"/>
              <a:solidFill>
                <a:srgbClr val="FFC000"/>
              </a:solidFill>
              <a:effectLst>
                <a:outerShdw blurRad="50800" dist="38100" dir="5400000" algn="t" rotWithShape="0">
                  <a:prstClr val="black">
                    <a:alpha val="40000"/>
                  </a:prstClr>
                </a:outerShdw>
              </a:effectLst>
            </a:rPr>
            <a:t>Huevo</a:t>
          </a:r>
        </a:p>
      </dgm:t>
    </dgm:pt>
    <dgm:pt modelId="{67F3BE0E-57AF-4585-B1C6-E7A5CCC16C49}" type="parTrans" cxnId="{ADE0D1C4-919E-4A34-9A82-DD6691CFB4CE}">
      <dgm:prSet/>
      <dgm:spPr/>
      <dgm:t>
        <a:bodyPr/>
        <a:lstStyle/>
        <a:p>
          <a:endParaRPr lang="es-MX"/>
        </a:p>
      </dgm:t>
    </dgm:pt>
    <dgm:pt modelId="{E712EDDB-06CE-459F-8C8E-EEBD6CBC7221}" type="sibTrans" cxnId="{ADE0D1C4-919E-4A34-9A82-DD6691CFB4CE}">
      <dgm:prSet/>
      <dgm:spPr/>
      <dgm:t>
        <a:bodyPr/>
        <a:lstStyle/>
        <a:p>
          <a:endParaRPr lang="es-MX"/>
        </a:p>
      </dgm:t>
    </dgm:pt>
    <dgm:pt modelId="{0FC3DC27-BB48-4E5A-9734-C60E1058F588}">
      <dgm:prSet phldrT="[Texto]" custT="1"/>
      <dgm:spPr>
        <a:gradFill rotWithShape="0">
          <a:gsLst>
            <a:gs pos="0">
              <a:srgbClr val="FFFFFF"/>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16200000" scaled="0"/>
        </a:gradFill>
      </dgm:spPr>
      <dgm:t>
        <a:bodyPr/>
        <a:lstStyle/>
        <a:p>
          <a:r>
            <a:rPr lang="es-MX" sz="1800" b="1" dirty="0" smtClean="0">
              <a:solidFill>
                <a:schemeClr val="bg2">
                  <a:lumMod val="60000"/>
                  <a:lumOff val="40000"/>
                </a:schemeClr>
              </a:solidFill>
              <a:effectLst>
                <a:outerShdw blurRad="50800" dist="38100" dir="2700000" algn="tl" rotWithShape="0">
                  <a:prstClr val="black">
                    <a:alpha val="40000"/>
                  </a:prstClr>
                </a:outerShdw>
              </a:effectLst>
            </a:rPr>
            <a:t>VOLUME N</a:t>
          </a:r>
        </a:p>
        <a:p>
          <a:r>
            <a:rPr lang="es-MX" sz="1800" b="1" dirty="0" smtClean="0">
              <a:solidFill>
                <a:schemeClr val="bg2">
                  <a:lumMod val="60000"/>
                  <a:lumOff val="40000"/>
                </a:schemeClr>
              </a:solidFill>
              <a:effectLst>
                <a:outerShdw blurRad="50800" dist="38100" dir="2700000" algn="tl" rotWithShape="0">
                  <a:prstClr val="black">
                    <a:alpha val="40000"/>
                  </a:prstClr>
                </a:outerShdw>
              </a:effectLst>
            </a:rPr>
            <a:t>TONELADAS METRICAS</a:t>
          </a:r>
          <a:endParaRPr lang="es-MX" sz="1800" b="1" dirty="0">
            <a:solidFill>
              <a:schemeClr val="bg2">
                <a:lumMod val="60000"/>
                <a:lumOff val="40000"/>
              </a:schemeClr>
            </a:solidFill>
            <a:effectLst>
              <a:outerShdw blurRad="50800" dist="38100" dir="2700000" algn="tl" rotWithShape="0">
                <a:prstClr val="black">
                  <a:alpha val="40000"/>
                </a:prstClr>
              </a:outerShdw>
            </a:effectLst>
          </a:endParaRPr>
        </a:p>
      </dgm:t>
    </dgm:pt>
    <dgm:pt modelId="{4FAB1173-82EE-4C68-AC45-D08BE766CC83}" type="parTrans" cxnId="{A8DA75DB-8B14-4A91-9999-5FACF9938E24}">
      <dgm:prSet/>
      <dgm:spPr/>
      <dgm:t>
        <a:bodyPr/>
        <a:lstStyle/>
        <a:p>
          <a:endParaRPr lang="es-MX"/>
        </a:p>
      </dgm:t>
    </dgm:pt>
    <dgm:pt modelId="{A29D5D15-2858-46FC-B369-D2441C4076EC}" type="sibTrans" cxnId="{A8DA75DB-8B14-4A91-9999-5FACF9938E24}">
      <dgm:prSet/>
      <dgm:spPr/>
      <dgm:t>
        <a:bodyPr/>
        <a:lstStyle/>
        <a:p>
          <a:endParaRPr lang="es-MX"/>
        </a:p>
      </dgm:t>
    </dgm:pt>
    <dgm:pt modelId="{AE69BA75-4F62-4F22-9328-1D7EEF5A61C4}">
      <dgm:prSet phldrT="[Texto]"/>
      <dgm:spPr>
        <a:solidFill>
          <a:srgbClr val="FFC000"/>
        </a:solidFill>
      </dgm:spPr>
      <dgm:t>
        <a:bodyPr>
          <a:sp3d extrusionH="57150">
            <a:bevelT w="38100" h="38100"/>
          </a:sp3d>
        </a:bodyPr>
        <a:lstStyle/>
        <a:p>
          <a:r>
            <a:rPr lang="es-MX" b="0" cap="none" spc="0" dirty="0">
              <a:ln w="18415" cmpd="sng">
                <a:solidFill>
                  <a:srgbClr val="FFFFFF"/>
                </a:solidFill>
                <a:prstDash val="solid"/>
              </a:ln>
              <a:solidFill>
                <a:srgbClr val="FFC000"/>
              </a:solidFill>
              <a:effectLst>
                <a:outerShdw blurRad="50800" dist="38100" dir="5400000" algn="t" rotWithShape="0">
                  <a:prstClr val="black">
                    <a:alpha val="40000"/>
                  </a:prstClr>
                </a:outerShdw>
              </a:effectLst>
            </a:rPr>
            <a:t>2,306,744</a:t>
          </a:r>
        </a:p>
      </dgm:t>
    </dgm:pt>
    <dgm:pt modelId="{D602754B-CC6E-471D-8BA7-6BB3D3022588}" type="parTrans" cxnId="{F95A98B0-6038-4C5A-93BE-53FD67D92A24}">
      <dgm:prSet/>
      <dgm:spPr/>
      <dgm:t>
        <a:bodyPr/>
        <a:lstStyle/>
        <a:p>
          <a:endParaRPr lang="es-MX"/>
        </a:p>
      </dgm:t>
    </dgm:pt>
    <dgm:pt modelId="{A90DC53B-E0C0-49CB-B64D-CB2CA70BD2F5}" type="sibTrans" cxnId="{F95A98B0-6038-4C5A-93BE-53FD67D92A24}">
      <dgm:prSet/>
      <dgm:spPr/>
      <dgm:t>
        <a:bodyPr/>
        <a:lstStyle/>
        <a:p>
          <a:endParaRPr lang="es-MX"/>
        </a:p>
      </dgm:t>
    </dgm:pt>
    <dgm:pt modelId="{B6AEA9B8-15D6-4087-9B47-0CCB2387FB53}">
      <dgm:prSet phldrT="[Texto]"/>
      <dgm:spPr>
        <a:solidFill>
          <a:srgbClr val="FFFF00"/>
        </a:solidFill>
      </dgm:spPr>
      <dgm:t>
        <a:bodyPr>
          <a:sp3d extrusionH="57150">
            <a:bevelT w="38100" h="38100"/>
          </a:sp3d>
        </a:bodyPr>
        <a:lstStyle/>
        <a:p>
          <a:r>
            <a:rPr lang="es-MX" b="0" cap="none" spc="0">
              <a:ln w="18415" cmpd="sng">
                <a:solidFill>
                  <a:srgbClr val="FFFFFF"/>
                </a:solidFill>
                <a:prstDash val="solid"/>
              </a:ln>
              <a:solidFill>
                <a:srgbClr val="FFFFFF"/>
              </a:solidFill>
              <a:effectLst>
                <a:outerShdw blurRad="50800" dist="38100" dir="5400000" algn="t" rotWithShape="0">
                  <a:prstClr val="black">
                    <a:alpha val="40000"/>
                  </a:prstClr>
                </a:outerShdw>
              </a:effectLst>
            </a:rPr>
            <a:t>2,853,228</a:t>
          </a:r>
        </a:p>
      </dgm:t>
    </dgm:pt>
    <dgm:pt modelId="{33D13EB0-7CD6-4A9F-80C4-ABA5803817F6}" type="parTrans" cxnId="{AE41E7FD-0483-437F-9854-2A7A34C40B91}">
      <dgm:prSet/>
      <dgm:spPr/>
      <dgm:t>
        <a:bodyPr/>
        <a:lstStyle/>
        <a:p>
          <a:endParaRPr lang="es-MX"/>
        </a:p>
      </dgm:t>
    </dgm:pt>
    <dgm:pt modelId="{8ACD8E6C-9F2B-4B24-BD74-8B5284657FDD}" type="sibTrans" cxnId="{AE41E7FD-0483-437F-9854-2A7A34C40B91}">
      <dgm:prSet/>
      <dgm:spPr/>
      <dgm:t>
        <a:bodyPr/>
        <a:lstStyle/>
        <a:p>
          <a:endParaRPr lang="es-MX"/>
        </a:p>
      </dgm:t>
    </dgm:pt>
    <dgm:pt modelId="{1ACAE5F4-6C65-4069-B5CD-81763CE392C7}">
      <dgm:prSet phldrT="[Texto]" custT="1"/>
      <dgm:spPr>
        <a:gradFill rotWithShape="0">
          <a:gsLst>
            <a:gs pos="0">
              <a:srgbClr val="FFFFFF"/>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16200000" scaled="0"/>
        </a:gradFill>
      </dgm:spPr>
      <dgm:t>
        <a:bodyPr/>
        <a:lstStyle/>
        <a:p>
          <a:r>
            <a:rPr lang="es-MX" sz="1800" b="1" dirty="0" smtClean="0">
              <a:solidFill>
                <a:schemeClr val="bg2">
                  <a:lumMod val="60000"/>
                  <a:lumOff val="40000"/>
                </a:schemeClr>
              </a:solidFill>
              <a:effectLst>
                <a:outerShdw blurRad="50800" dist="38100" dir="2700000" algn="tl" rotWithShape="0">
                  <a:prstClr val="black">
                    <a:alpha val="40000"/>
                  </a:prstClr>
                </a:outerShdw>
              </a:effectLst>
            </a:rPr>
            <a:t>VALOR DE PRODUCCION </a:t>
          </a:r>
        </a:p>
        <a:p>
          <a:r>
            <a:rPr lang="es-MX" sz="1800" b="1" dirty="0" smtClean="0">
              <a:solidFill>
                <a:schemeClr val="bg2">
                  <a:lumMod val="60000"/>
                  <a:lumOff val="40000"/>
                </a:schemeClr>
              </a:solidFill>
              <a:effectLst>
                <a:outerShdw blurRad="50800" dist="38100" dir="2700000" algn="tl" rotWithShape="0">
                  <a:prstClr val="black">
                    <a:alpha val="40000"/>
                  </a:prstClr>
                </a:outerShdw>
              </a:effectLst>
            </a:rPr>
            <a:t>(</a:t>
          </a:r>
          <a:r>
            <a:rPr lang="es-MX" sz="1800" b="1" dirty="0">
              <a:solidFill>
                <a:schemeClr val="bg2">
                  <a:lumMod val="60000"/>
                  <a:lumOff val="40000"/>
                </a:schemeClr>
              </a:solidFill>
              <a:effectLst>
                <a:outerShdw blurRad="50800" dist="38100" dir="2700000" algn="tl" rotWithShape="0">
                  <a:prstClr val="black">
                    <a:alpha val="40000"/>
                  </a:prstClr>
                </a:outerShdw>
              </a:effectLst>
            </a:rPr>
            <a:t>Millones </a:t>
          </a:r>
          <a:r>
            <a:rPr lang="es-MX" sz="1800" b="1" dirty="0" smtClean="0">
              <a:solidFill>
                <a:schemeClr val="bg2">
                  <a:lumMod val="60000"/>
                  <a:lumOff val="40000"/>
                </a:schemeClr>
              </a:solidFill>
              <a:effectLst>
                <a:outerShdw blurRad="50800" dist="38100" dir="2700000" algn="tl" rotWithShape="0">
                  <a:prstClr val="black">
                    <a:alpha val="40000"/>
                  </a:prstClr>
                </a:outerShdw>
              </a:effectLst>
            </a:rPr>
            <a:t> </a:t>
          </a:r>
          <a:r>
            <a:rPr lang="es-MX" sz="1800" b="1" dirty="0">
              <a:solidFill>
                <a:schemeClr val="bg2">
                  <a:lumMod val="60000"/>
                  <a:lumOff val="40000"/>
                </a:schemeClr>
              </a:solidFill>
              <a:effectLst>
                <a:outerShdw blurRad="50800" dist="38100" dir="2700000" algn="tl" rotWithShape="0">
                  <a:prstClr val="black">
                    <a:alpha val="40000"/>
                  </a:prstClr>
                </a:outerShdw>
              </a:effectLst>
            </a:rPr>
            <a:t>Pesos)</a:t>
          </a:r>
        </a:p>
      </dgm:t>
    </dgm:pt>
    <dgm:pt modelId="{1E41258B-D061-475D-BBEB-C3DD0D013483}" type="parTrans" cxnId="{3CA66A52-B5CB-4F3E-816F-DBABC320B856}">
      <dgm:prSet/>
      <dgm:spPr/>
      <dgm:t>
        <a:bodyPr/>
        <a:lstStyle/>
        <a:p>
          <a:endParaRPr lang="es-MX"/>
        </a:p>
      </dgm:t>
    </dgm:pt>
    <dgm:pt modelId="{5EFBFB5F-57CD-403D-A685-506F1F559B68}" type="sibTrans" cxnId="{3CA66A52-B5CB-4F3E-816F-DBABC320B856}">
      <dgm:prSet/>
      <dgm:spPr/>
      <dgm:t>
        <a:bodyPr/>
        <a:lstStyle/>
        <a:p>
          <a:endParaRPr lang="es-MX"/>
        </a:p>
      </dgm:t>
    </dgm:pt>
    <dgm:pt modelId="{A267B38A-1C70-431C-AEA7-49FD8187CD18}">
      <dgm:prSet phldrT="[Texto]"/>
      <dgm:spPr>
        <a:solidFill>
          <a:srgbClr val="FFC000"/>
        </a:solidFill>
      </dgm:spPr>
      <dgm:t>
        <a:bodyPr>
          <a:sp3d extrusionH="57150">
            <a:bevelT w="38100" h="38100"/>
          </a:sp3d>
        </a:bodyPr>
        <a:lstStyle/>
        <a:p>
          <a:r>
            <a:rPr lang="es-MX" b="0" cap="none" spc="0" dirty="0" smtClean="0">
              <a:ln w="18415" cmpd="sng">
                <a:solidFill>
                  <a:srgbClr val="FFFFFF"/>
                </a:solidFill>
                <a:prstDash val="solid"/>
              </a:ln>
              <a:solidFill>
                <a:srgbClr val="0070C0"/>
              </a:solidFill>
              <a:effectLst>
                <a:outerShdw blurRad="63500" dir="3600000" algn="tl" rotWithShape="0">
                  <a:srgbClr val="000000">
                    <a:alpha val="70000"/>
                  </a:srgbClr>
                </a:outerShdw>
              </a:effectLst>
            </a:rPr>
            <a:t>$ 3</a:t>
          </a:r>
          <a:r>
            <a:rPr lang="es-MX" b="0" cap="none" spc="0" dirty="0" smtClean="0">
              <a:ln w="18415" cmpd="sng">
                <a:solidFill>
                  <a:srgbClr val="FFFFFF"/>
                </a:solidFill>
                <a:prstDash val="solid"/>
              </a:ln>
              <a:solidFill>
                <a:srgbClr val="0070C0"/>
              </a:solidFill>
              <a:effectLst>
                <a:outerShdw blurRad="50800" dist="38100" dir="5400000" algn="t" rotWithShape="0">
                  <a:prstClr val="black">
                    <a:alpha val="40000"/>
                  </a:prstClr>
                </a:outerShdw>
              </a:effectLst>
            </a:rPr>
            <a:t>0,310.616</a:t>
          </a:r>
          <a:endParaRPr lang="es-MX" b="0" cap="none" spc="0" dirty="0">
            <a:ln w="18415" cmpd="sng">
              <a:solidFill>
                <a:srgbClr val="FFFFFF"/>
              </a:solidFill>
              <a:prstDash val="solid"/>
            </a:ln>
            <a:solidFill>
              <a:srgbClr val="0070C0"/>
            </a:solidFill>
            <a:effectLst>
              <a:outerShdw blurRad="50800" dist="38100" dir="5400000" algn="t" rotWithShape="0">
                <a:prstClr val="black">
                  <a:alpha val="40000"/>
                </a:prstClr>
              </a:outerShdw>
            </a:effectLst>
          </a:endParaRPr>
        </a:p>
      </dgm:t>
    </dgm:pt>
    <dgm:pt modelId="{5D7A97D3-4EB0-43C2-8012-A242DCF33E47}" type="parTrans" cxnId="{10137DFA-25F4-4123-BBA6-3B43DFC97621}">
      <dgm:prSet/>
      <dgm:spPr/>
      <dgm:t>
        <a:bodyPr/>
        <a:lstStyle/>
        <a:p>
          <a:endParaRPr lang="es-MX"/>
        </a:p>
      </dgm:t>
    </dgm:pt>
    <dgm:pt modelId="{1FACC3CD-3A3C-4F73-8469-A73702BC4037}" type="sibTrans" cxnId="{10137DFA-25F4-4123-BBA6-3B43DFC97621}">
      <dgm:prSet/>
      <dgm:spPr/>
      <dgm:t>
        <a:bodyPr/>
        <a:lstStyle/>
        <a:p>
          <a:endParaRPr lang="es-MX"/>
        </a:p>
      </dgm:t>
    </dgm:pt>
    <dgm:pt modelId="{1FC87330-CDE6-4A06-958D-B864735EF500}">
      <dgm:prSet phldrT="[Texto]"/>
      <dgm:spPr>
        <a:solidFill>
          <a:srgbClr val="FFFF00"/>
        </a:solidFill>
      </dgm:spPr>
      <dgm:t>
        <a:bodyPr>
          <a:sp3d extrusionH="57150">
            <a:bevelT w="38100" h="38100"/>
          </a:sp3d>
        </a:bodyPr>
        <a:lstStyle/>
        <a:p>
          <a:r>
            <a:rPr lang="es-MX" b="0" cap="none" spc="0" dirty="0" smtClean="0">
              <a:ln w="18415" cmpd="sng">
                <a:solidFill>
                  <a:srgbClr val="FFFFFF"/>
                </a:solidFill>
                <a:prstDash val="solid"/>
              </a:ln>
              <a:solidFill>
                <a:srgbClr val="FFFFFF"/>
              </a:solidFill>
              <a:effectLst>
                <a:outerShdw blurRad="50800" dist="38100" dir="5400000" algn="t" rotWithShape="0">
                  <a:prstClr val="black">
                    <a:alpha val="40000"/>
                  </a:prstClr>
                </a:outerShdw>
              </a:effectLst>
            </a:rPr>
            <a:t>$ 47,420.649</a:t>
          </a:r>
          <a:endParaRPr lang="es-MX" b="0" cap="none" spc="0" dirty="0">
            <a:ln w="18415" cmpd="sng">
              <a:solidFill>
                <a:srgbClr val="FFFFFF"/>
              </a:solidFill>
              <a:prstDash val="solid"/>
            </a:ln>
            <a:solidFill>
              <a:srgbClr val="FFFFFF"/>
            </a:solidFill>
            <a:effectLst>
              <a:outerShdw blurRad="50800" dist="38100" dir="5400000" algn="t" rotWithShape="0">
                <a:prstClr val="black">
                  <a:alpha val="40000"/>
                </a:prstClr>
              </a:outerShdw>
            </a:effectLst>
          </a:endParaRPr>
        </a:p>
      </dgm:t>
    </dgm:pt>
    <dgm:pt modelId="{84D825BA-5E21-4B8D-A162-E409A06DE616}" type="parTrans" cxnId="{E4958BFB-5ABE-4C6D-809A-1CFEDF861A13}">
      <dgm:prSet/>
      <dgm:spPr/>
      <dgm:t>
        <a:bodyPr/>
        <a:lstStyle/>
        <a:p>
          <a:endParaRPr lang="es-MX"/>
        </a:p>
      </dgm:t>
    </dgm:pt>
    <dgm:pt modelId="{1D5916BA-7A14-4BE8-944D-616DC89A2ECF}" type="sibTrans" cxnId="{E4958BFB-5ABE-4C6D-809A-1CFEDF861A13}">
      <dgm:prSet/>
      <dgm:spPr/>
      <dgm:t>
        <a:bodyPr/>
        <a:lstStyle/>
        <a:p>
          <a:endParaRPr lang="es-MX"/>
        </a:p>
      </dgm:t>
    </dgm:pt>
    <dgm:pt modelId="{936D9C84-89A6-41BE-BF82-F6173B07B303}">
      <dgm:prSet phldrT="[Texto]"/>
      <dgm:spPr>
        <a:solidFill>
          <a:schemeClr val="bg2">
            <a:lumMod val="60000"/>
            <a:lumOff val="40000"/>
          </a:schemeClr>
        </a:solidFill>
      </dgm:spPr>
      <dgm:t>
        <a:bodyPr>
          <a:sp3d extrusionH="57150">
            <a:bevelT w="38100" h="38100"/>
          </a:sp3d>
        </a:bodyPr>
        <a:lstStyle/>
        <a:p>
          <a:r>
            <a:rPr lang="es-MX" b="0" cap="none" spc="0">
              <a:ln w="18415" cmpd="sng">
                <a:solidFill>
                  <a:srgbClr val="FFFFFF"/>
                </a:solidFill>
                <a:prstDash val="solid"/>
              </a:ln>
              <a:solidFill>
                <a:srgbClr val="FFFFFF"/>
              </a:solidFill>
              <a:effectLst>
                <a:outerShdw blurRad="50800" dist="38100" dir="5400000" algn="t" rotWithShape="0">
                  <a:prstClr val="black">
                    <a:alpha val="40000"/>
                  </a:prstClr>
                </a:outerShdw>
              </a:effectLst>
            </a:rPr>
            <a:t>15,059</a:t>
          </a:r>
        </a:p>
      </dgm:t>
    </dgm:pt>
    <dgm:pt modelId="{0F428D27-552C-4532-8A70-890986B8F453}" type="parTrans" cxnId="{77EA8064-FA34-4429-B452-936DE78A28F2}">
      <dgm:prSet/>
      <dgm:spPr/>
      <dgm:t>
        <a:bodyPr/>
        <a:lstStyle/>
        <a:p>
          <a:endParaRPr lang="es-MX"/>
        </a:p>
      </dgm:t>
    </dgm:pt>
    <dgm:pt modelId="{BEA47385-C9C4-4621-A33D-06540C5EFB99}" type="sibTrans" cxnId="{77EA8064-FA34-4429-B452-936DE78A28F2}">
      <dgm:prSet/>
      <dgm:spPr/>
      <dgm:t>
        <a:bodyPr/>
        <a:lstStyle/>
        <a:p>
          <a:endParaRPr lang="es-MX"/>
        </a:p>
      </dgm:t>
    </dgm:pt>
    <dgm:pt modelId="{52A76CDA-EB88-46B1-9E22-421F08708C32}">
      <dgm:prSet phldrT="[Texto]"/>
      <dgm:spPr>
        <a:blipFill rotWithShape="0">
          <a:blip xmlns:r="http://schemas.openxmlformats.org/officeDocument/2006/relationships" r:embed="rId2"/>
          <a:stretch>
            <a:fillRect/>
          </a:stretch>
        </a:blipFill>
      </dgm:spPr>
      <dgm:t>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s-MX" b="1" cap="none" spc="0" dirty="0">
              <a:ln w="11430"/>
              <a:solidFill>
                <a:srgbClr val="FF0000"/>
              </a:solidFill>
              <a:effectLst>
                <a:outerShdw blurRad="50800" dist="38100" dir="5400000" algn="t" rotWithShape="0">
                  <a:prstClr val="black">
                    <a:alpha val="40000"/>
                  </a:prstClr>
                </a:outerShdw>
              </a:effectLst>
            </a:rPr>
            <a:t>Total</a:t>
          </a:r>
        </a:p>
      </dgm:t>
    </dgm:pt>
    <dgm:pt modelId="{80FC4998-0173-48CE-9123-BCC07A14DBD0}" type="parTrans" cxnId="{6ADFD443-3E29-4294-8B79-DECFA54DE7F2}">
      <dgm:prSet/>
      <dgm:spPr/>
      <dgm:t>
        <a:bodyPr/>
        <a:lstStyle/>
        <a:p>
          <a:endParaRPr lang="es-MX"/>
        </a:p>
      </dgm:t>
    </dgm:pt>
    <dgm:pt modelId="{9C0AFA97-9A77-455C-A790-0D40E727788B}" type="sibTrans" cxnId="{6ADFD443-3E29-4294-8B79-DECFA54DE7F2}">
      <dgm:prSet/>
      <dgm:spPr/>
      <dgm:t>
        <a:bodyPr/>
        <a:lstStyle/>
        <a:p>
          <a:endParaRPr lang="es-MX"/>
        </a:p>
      </dgm:t>
    </dgm:pt>
    <dgm:pt modelId="{3C95D25E-E4F7-499A-BB49-3E1CFA95CDE6}">
      <dgm:prSet phldrT="[Texto]"/>
      <dgm:spPr>
        <a:solidFill>
          <a:srgbClr val="FF0000"/>
        </a:solidFill>
      </dgm:spPr>
      <dgm:t>
        <a:bodyPr>
          <a:sp3d extrusionH="57150">
            <a:bevelT w="38100" h="38100"/>
          </a:sp3d>
        </a:bodyPr>
        <a:lstStyle/>
        <a:p>
          <a:r>
            <a:rPr lang="es-MX" b="0" cap="none" spc="0">
              <a:ln w="18415" cmpd="sng">
                <a:solidFill>
                  <a:srgbClr val="FFFFFF"/>
                </a:solidFill>
                <a:prstDash val="solid"/>
              </a:ln>
              <a:solidFill>
                <a:srgbClr val="FFFFFF"/>
              </a:solidFill>
              <a:effectLst>
                <a:outerShdw blurRad="50800" dist="38100" dir="5400000" algn="t" rotWithShape="0">
                  <a:prstClr val="black">
                    <a:alpha val="40000"/>
                  </a:prstClr>
                </a:outerShdw>
              </a:effectLst>
            </a:rPr>
            <a:t>5,175,031</a:t>
          </a:r>
        </a:p>
      </dgm:t>
    </dgm:pt>
    <dgm:pt modelId="{3B8ADA76-D76F-47B6-A73D-F08377CE8D9C}" type="parTrans" cxnId="{306F18FB-380B-49C2-A479-A8B25AADD92E}">
      <dgm:prSet/>
      <dgm:spPr/>
      <dgm:t>
        <a:bodyPr/>
        <a:lstStyle/>
        <a:p>
          <a:endParaRPr lang="es-MX"/>
        </a:p>
      </dgm:t>
    </dgm:pt>
    <dgm:pt modelId="{7D453B1F-311E-40DD-AA37-06F1A23D9C75}" type="sibTrans" cxnId="{306F18FB-380B-49C2-A479-A8B25AADD92E}">
      <dgm:prSet/>
      <dgm:spPr/>
      <dgm:t>
        <a:bodyPr/>
        <a:lstStyle/>
        <a:p>
          <a:endParaRPr lang="es-MX"/>
        </a:p>
      </dgm:t>
    </dgm:pt>
    <dgm:pt modelId="{8E117AB4-A3AE-49A3-8B2B-CABDB37AB02F}">
      <dgm:prSet phldrT="[Texto]"/>
      <dgm:spPr>
        <a:solidFill>
          <a:schemeClr val="bg2">
            <a:lumMod val="60000"/>
            <a:lumOff val="40000"/>
          </a:schemeClr>
        </a:solidFill>
      </dgm:spPr>
      <dgm:t>
        <a:bodyPr>
          <a:sp3d extrusionH="57150">
            <a:bevelT w="38100" h="38100"/>
          </a:sp3d>
        </a:bodyPr>
        <a:lstStyle/>
        <a:p>
          <a:r>
            <a:rPr lang="es-MX" b="0" cap="none" spc="0" dirty="0" smtClean="0">
              <a:ln w="18415" cmpd="sng">
                <a:solidFill>
                  <a:srgbClr val="FFFFFF"/>
                </a:solidFill>
                <a:prstDash val="solid"/>
              </a:ln>
              <a:solidFill>
                <a:srgbClr val="FFFFFF"/>
              </a:solidFill>
              <a:effectLst>
                <a:outerShdw blurRad="50800" dist="38100" dir="5400000" algn="t" rotWithShape="0">
                  <a:prstClr val="black">
                    <a:alpha val="40000"/>
                  </a:prstClr>
                </a:outerShdw>
              </a:effectLst>
            </a:rPr>
            <a:t>$ 527.065</a:t>
          </a:r>
          <a:endParaRPr lang="es-MX" b="0" cap="none" spc="0" dirty="0">
            <a:ln w="18415" cmpd="sng">
              <a:solidFill>
                <a:srgbClr val="FFFFFF"/>
              </a:solidFill>
              <a:prstDash val="solid"/>
            </a:ln>
            <a:solidFill>
              <a:srgbClr val="FFFFFF"/>
            </a:solidFill>
            <a:effectLst>
              <a:outerShdw blurRad="50800" dist="38100" dir="5400000" algn="t" rotWithShape="0">
                <a:prstClr val="black">
                  <a:alpha val="40000"/>
                </a:prstClr>
              </a:outerShdw>
            </a:effectLst>
          </a:endParaRPr>
        </a:p>
      </dgm:t>
    </dgm:pt>
    <dgm:pt modelId="{3D9229D8-CB85-45A8-83DD-148888D4FDD0}" type="parTrans" cxnId="{A694936A-2EC3-4F33-82D8-752413258F8B}">
      <dgm:prSet/>
      <dgm:spPr/>
      <dgm:t>
        <a:bodyPr/>
        <a:lstStyle/>
        <a:p>
          <a:endParaRPr lang="es-MX"/>
        </a:p>
      </dgm:t>
    </dgm:pt>
    <dgm:pt modelId="{2044398D-11E7-4CCE-9FE5-A71772525239}" type="sibTrans" cxnId="{A694936A-2EC3-4F33-82D8-752413258F8B}">
      <dgm:prSet/>
      <dgm:spPr/>
      <dgm:t>
        <a:bodyPr/>
        <a:lstStyle/>
        <a:p>
          <a:endParaRPr lang="es-MX"/>
        </a:p>
      </dgm:t>
    </dgm:pt>
    <dgm:pt modelId="{1CE0E1DE-A792-4C83-A7C5-9A4F3A6DE141}">
      <dgm:prSet phldrT="[Texto]"/>
      <dgm:spPr>
        <a:solidFill>
          <a:srgbClr val="FF0000"/>
        </a:solidFill>
      </dgm:spPr>
      <dgm:t>
        <a:bodyPr>
          <a:sp3d extrusionH="57150">
            <a:bevelT w="38100" h="38100"/>
          </a:sp3d>
        </a:bodyPr>
        <a:lstStyle/>
        <a:p>
          <a:r>
            <a:rPr lang="es-MX" b="0" cap="none" spc="0" dirty="0" smtClean="0">
              <a:ln w="18415" cmpd="sng">
                <a:solidFill>
                  <a:srgbClr val="FFFFFF"/>
                </a:solidFill>
                <a:prstDash val="solid"/>
              </a:ln>
              <a:solidFill>
                <a:srgbClr val="FFFFFF"/>
              </a:solidFill>
              <a:effectLst>
                <a:outerShdw blurRad="50800" dist="38100" dir="5400000" algn="t" rotWithShape="0">
                  <a:prstClr val="black">
                    <a:alpha val="40000"/>
                  </a:prstClr>
                </a:outerShdw>
              </a:effectLst>
            </a:rPr>
            <a:t>$ 78,258.330</a:t>
          </a:r>
          <a:endParaRPr lang="es-MX" b="0" cap="none" spc="0" dirty="0">
            <a:ln w="18415" cmpd="sng">
              <a:solidFill>
                <a:srgbClr val="FFFFFF"/>
              </a:solidFill>
              <a:prstDash val="solid"/>
            </a:ln>
            <a:solidFill>
              <a:srgbClr val="FFFFFF"/>
            </a:solidFill>
            <a:effectLst>
              <a:outerShdw blurRad="50800" dist="38100" dir="5400000" algn="t" rotWithShape="0">
                <a:prstClr val="black">
                  <a:alpha val="40000"/>
                </a:prstClr>
              </a:outerShdw>
            </a:effectLst>
          </a:endParaRPr>
        </a:p>
      </dgm:t>
    </dgm:pt>
    <dgm:pt modelId="{009A96B3-D35C-4F82-AC37-6290E4A9070E}" type="parTrans" cxnId="{C987C562-728D-434F-9107-365D2B822099}">
      <dgm:prSet/>
      <dgm:spPr/>
      <dgm:t>
        <a:bodyPr/>
        <a:lstStyle/>
        <a:p>
          <a:endParaRPr lang="es-MX"/>
        </a:p>
      </dgm:t>
    </dgm:pt>
    <dgm:pt modelId="{EE48EBB9-264E-4DDD-B41C-4CD1FA6A3593}" type="sibTrans" cxnId="{C987C562-728D-434F-9107-365D2B822099}">
      <dgm:prSet/>
      <dgm:spPr/>
      <dgm:t>
        <a:bodyPr/>
        <a:lstStyle/>
        <a:p>
          <a:endParaRPr lang="es-MX"/>
        </a:p>
      </dgm:t>
    </dgm:pt>
    <dgm:pt modelId="{C34D1848-D21D-4B3C-84BD-0E7AFD8CAE22}">
      <dgm:prSet phldrT="[Texto]"/>
      <dgm:spPr>
        <a:blipFill rotWithShape="0">
          <a:blip xmlns:r="http://schemas.openxmlformats.org/officeDocument/2006/relationships" r:embed="rId3"/>
          <a:stretch>
            <a:fillRect/>
          </a:stretch>
        </a:blipFill>
      </dgm:spPr>
      <dgm:t>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s-MX" b="1" cap="none" spc="0" dirty="0">
              <a:ln w="11430"/>
              <a:solidFill>
                <a:srgbClr val="00B0F0"/>
              </a:solidFill>
              <a:effectLst>
                <a:outerShdw blurRad="50800" dist="38100" dir="5400000" algn="t" rotWithShape="0">
                  <a:prstClr val="black">
                    <a:alpha val="40000"/>
                  </a:prstClr>
                </a:outerShdw>
              </a:effectLst>
            </a:rPr>
            <a:t>Pavo</a:t>
          </a:r>
        </a:p>
      </dgm:t>
    </dgm:pt>
    <dgm:pt modelId="{0A2984D4-E452-4329-8E1E-A71C6E0D3B34}" type="sibTrans" cxnId="{795CC44E-AEE2-416C-8315-979A2BD2BF0E}">
      <dgm:prSet/>
      <dgm:spPr/>
      <dgm:t>
        <a:bodyPr/>
        <a:lstStyle/>
        <a:p>
          <a:endParaRPr lang="es-MX"/>
        </a:p>
      </dgm:t>
    </dgm:pt>
    <dgm:pt modelId="{0A88CE30-AA43-42FD-97D9-28FADACD84F8}" type="parTrans" cxnId="{795CC44E-AEE2-416C-8315-979A2BD2BF0E}">
      <dgm:prSet/>
      <dgm:spPr/>
      <dgm:t>
        <a:bodyPr/>
        <a:lstStyle/>
        <a:p>
          <a:endParaRPr lang="es-MX"/>
        </a:p>
      </dgm:t>
    </dgm:pt>
    <dgm:pt modelId="{1E4D6A70-1E7D-432E-981D-C5121A381CC0}">
      <dgm:prSet phldrT="[Texto]"/>
      <dgm:spPr>
        <a:blipFill rotWithShape="0">
          <a:blip xmlns:r="http://schemas.openxmlformats.org/officeDocument/2006/relationships" r:embed="rId4"/>
          <a:stretch>
            <a:fillRect/>
          </a:stretch>
        </a:blipFill>
      </dgm:spPr>
      <dgm:t>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s-MX" b="1" cap="none" spc="0" dirty="0">
              <a:ln w="11430"/>
              <a:solidFill>
                <a:srgbClr val="FFFF00"/>
              </a:solidFill>
              <a:effectLst>
                <a:outerShdw blurRad="50800" dist="38100" dir="5400000" algn="t" rotWithShape="0">
                  <a:prstClr val="black">
                    <a:alpha val="40000"/>
                  </a:prstClr>
                </a:outerShdw>
              </a:effectLst>
            </a:rPr>
            <a:t>Pollo</a:t>
          </a:r>
        </a:p>
      </dgm:t>
    </dgm:pt>
    <dgm:pt modelId="{B23A343D-51AA-43F3-936F-2BB84CE97721}" type="sibTrans" cxnId="{7FA70B12-C537-472A-BD29-F0E41407B014}">
      <dgm:prSet/>
      <dgm:spPr/>
      <dgm:t>
        <a:bodyPr/>
        <a:lstStyle/>
        <a:p>
          <a:endParaRPr lang="es-MX"/>
        </a:p>
      </dgm:t>
    </dgm:pt>
    <dgm:pt modelId="{655A8015-FC85-4025-93FA-26C08C8D4844}" type="parTrans" cxnId="{7FA70B12-C537-472A-BD29-F0E41407B014}">
      <dgm:prSet/>
      <dgm:spPr/>
      <dgm:t>
        <a:bodyPr/>
        <a:lstStyle/>
        <a:p>
          <a:endParaRPr lang="es-MX"/>
        </a:p>
      </dgm:t>
    </dgm:pt>
    <dgm:pt modelId="{D88AFC5B-64AF-4DE1-949D-466F974B21EF}" type="pres">
      <dgm:prSet presAssocID="{04E16095-943D-453F-A6FB-3C947FEC5043}" presName="theList" presStyleCnt="0">
        <dgm:presLayoutVars>
          <dgm:dir/>
          <dgm:animLvl val="lvl"/>
          <dgm:resizeHandles val="exact"/>
        </dgm:presLayoutVars>
      </dgm:prSet>
      <dgm:spPr/>
      <dgm:t>
        <a:bodyPr/>
        <a:lstStyle/>
        <a:p>
          <a:endParaRPr lang="es-MX"/>
        </a:p>
      </dgm:t>
    </dgm:pt>
    <dgm:pt modelId="{733B1501-FAA5-451B-8788-434F1C8DC5E0}" type="pres">
      <dgm:prSet presAssocID="{C7022F02-0F5B-4979-9218-32AD4F4E4FE8}" presName="compNode" presStyleCnt="0"/>
      <dgm:spPr/>
    </dgm:pt>
    <dgm:pt modelId="{97CD708F-FBA0-4DB4-88EE-EA09A15287BC}" type="pres">
      <dgm:prSet presAssocID="{C7022F02-0F5B-4979-9218-32AD4F4E4FE8}" presName="aNode" presStyleLbl="bgShp" presStyleIdx="0" presStyleCnt="3" custLinFactNeighborX="-38" custLinFactNeighborY="7353"/>
      <dgm:spPr/>
      <dgm:t>
        <a:bodyPr/>
        <a:lstStyle/>
        <a:p>
          <a:endParaRPr lang="es-MX"/>
        </a:p>
      </dgm:t>
    </dgm:pt>
    <dgm:pt modelId="{F5E0B2B1-C160-440A-8A27-CC7F7C645551}" type="pres">
      <dgm:prSet presAssocID="{C7022F02-0F5B-4979-9218-32AD4F4E4FE8}" presName="textNode" presStyleLbl="bgShp" presStyleIdx="0" presStyleCnt="3"/>
      <dgm:spPr/>
      <dgm:t>
        <a:bodyPr/>
        <a:lstStyle/>
        <a:p>
          <a:endParaRPr lang="es-MX"/>
        </a:p>
      </dgm:t>
    </dgm:pt>
    <dgm:pt modelId="{39F4E332-09F9-45A0-AB9D-76B766C87237}" type="pres">
      <dgm:prSet presAssocID="{C7022F02-0F5B-4979-9218-32AD4F4E4FE8}" presName="compChildNode" presStyleCnt="0"/>
      <dgm:spPr/>
    </dgm:pt>
    <dgm:pt modelId="{99D44581-788D-4067-8E6F-0E0E2BB80D8A}" type="pres">
      <dgm:prSet presAssocID="{C7022F02-0F5B-4979-9218-32AD4F4E4FE8}" presName="theInnerList" presStyleCnt="0"/>
      <dgm:spPr/>
    </dgm:pt>
    <dgm:pt modelId="{976C8B4C-A1A2-4BFA-B07D-63B2A8550AE5}" type="pres">
      <dgm:prSet presAssocID="{67900D72-9F4F-4178-9F76-9634E3C0F1C6}" presName="childNode" presStyleLbl="node1" presStyleIdx="0" presStyleCnt="12">
        <dgm:presLayoutVars>
          <dgm:bulletEnabled val="1"/>
        </dgm:presLayoutVars>
      </dgm:prSet>
      <dgm:spPr/>
      <dgm:t>
        <a:bodyPr/>
        <a:lstStyle/>
        <a:p>
          <a:endParaRPr lang="es-MX"/>
        </a:p>
      </dgm:t>
    </dgm:pt>
    <dgm:pt modelId="{7F169D9B-6967-4ACD-BF27-52D8CA9D4BEE}" type="pres">
      <dgm:prSet presAssocID="{67900D72-9F4F-4178-9F76-9634E3C0F1C6}" presName="aSpace2" presStyleCnt="0"/>
      <dgm:spPr/>
    </dgm:pt>
    <dgm:pt modelId="{6A277A1A-1E1C-4F0B-8D0B-BF6C8CDD8C2D}" type="pres">
      <dgm:prSet presAssocID="{1E4D6A70-1E7D-432E-981D-C5121A381CC0}" presName="childNode" presStyleLbl="node1" presStyleIdx="1" presStyleCnt="12">
        <dgm:presLayoutVars>
          <dgm:bulletEnabled val="1"/>
        </dgm:presLayoutVars>
      </dgm:prSet>
      <dgm:spPr/>
      <dgm:t>
        <a:bodyPr/>
        <a:lstStyle/>
        <a:p>
          <a:endParaRPr lang="es-MX"/>
        </a:p>
      </dgm:t>
    </dgm:pt>
    <dgm:pt modelId="{A970121B-B947-46F5-84E0-2497C5725AD4}" type="pres">
      <dgm:prSet presAssocID="{1E4D6A70-1E7D-432E-981D-C5121A381CC0}" presName="aSpace2" presStyleCnt="0"/>
      <dgm:spPr/>
    </dgm:pt>
    <dgm:pt modelId="{2D468907-C5BD-48DC-B865-EF5A34F79A08}" type="pres">
      <dgm:prSet presAssocID="{C34D1848-D21D-4B3C-84BD-0E7AFD8CAE22}" presName="childNode" presStyleLbl="node1" presStyleIdx="2" presStyleCnt="12">
        <dgm:presLayoutVars>
          <dgm:bulletEnabled val="1"/>
        </dgm:presLayoutVars>
      </dgm:prSet>
      <dgm:spPr/>
      <dgm:t>
        <a:bodyPr/>
        <a:lstStyle/>
        <a:p>
          <a:endParaRPr lang="es-MX"/>
        </a:p>
      </dgm:t>
    </dgm:pt>
    <dgm:pt modelId="{C41CCD2E-A563-45BE-8491-3EAF260C8842}" type="pres">
      <dgm:prSet presAssocID="{C34D1848-D21D-4B3C-84BD-0E7AFD8CAE22}" presName="aSpace2" presStyleCnt="0"/>
      <dgm:spPr/>
    </dgm:pt>
    <dgm:pt modelId="{F511B496-01D1-4A63-95F5-4A1D1E313919}" type="pres">
      <dgm:prSet presAssocID="{52A76CDA-EB88-46B1-9E22-421F08708C32}" presName="childNode" presStyleLbl="node1" presStyleIdx="3" presStyleCnt="12">
        <dgm:presLayoutVars>
          <dgm:bulletEnabled val="1"/>
        </dgm:presLayoutVars>
      </dgm:prSet>
      <dgm:spPr/>
      <dgm:t>
        <a:bodyPr/>
        <a:lstStyle/>
        <a:p>
          <a:endParaRPr lang="es-MX"/>
        </a:p>
      </dgm:t>
    </dgm:pt>
    <dgm:pt modelId="{488E3A2C-BAE3-4C96-8934-E173CA6641FF}" type="pres">
      <dgm:prSet presAssocID="{C7022F02-0F5B-4979-9218-32AD4F4E4FE8}" presName="aSpace" presStyleCnt="0"/>
      <dgm:spPr/>
    </dgm:pt>
    <dgm:pt modelId="{20CC2EB8-2CA8-4F68-87AF-AC42CD512E57}" type="pres">
      <dgm:prSet presAssocID="{0FC3DC27-BB48-4E5A-9734-C60E1058F588}" presName="compNode" presStyleCnt="0"/>
      <dgm:spPr/>
    </dgm:pt>
    <dgm:pt modelId="{00D32559-16B4-4797-A34E-E0E8D13A469E}" type="pres">
      <dgm:prSet presAssocID="{0FC3DC27-BB48-4E5A-9734-C60E1058F588}" presName="aNode" presStyleLbl="bgShp" presStyleIdx="1" presStyleCnt="3"/>
      <dgm:spPr/>
      <dgm:t>
        <a:bodyPr/>
        <a:lstStyle/>
        <a:p>
          <a:endParaRPr lang="es-MX"/>
        </a:p>
      </dgm:t>
    </dgm:pt>
    <dgm:pt modelId="{FB311048-DD25-42E6-938F-E7777849669A}" type="pres">
      <dgm:prSet presAssocID="{0FC3DC27-BB48-4E5A-9734-C60E1058F588}" presName="textNode" presStyleLbl="bgShp" presStyleIdx="1" presStyleCnt="3"/>
      <dgm:spPr/>
      <dgm:t>
        <a:bodyPr/>
        <a:lstStyle/>
        <a:p>
          <a:endParaRPr lang="es-MX"/>
        </a:p>
      </dgm:t>
    </dgm:pt>
    <dgm:pt modelId="{079DFD7B-509A-47F0-A801-2C8747AFF5BD}" type="pres">
      <dgm:prSet presAssocID="{0FC3DC27-BB48-4E5A-9734-C60E1058F588}" presName="compChildNode" presStyleCnt="0"/>
      <dgm:spPr/>
    </dgm:pt>
    <dgm:pt modelId="{6549977E-E637-4D3E-A86F-BBBA2A632CEB}" type="pres">
      <dgm:prSet presAssocID="{0FC3DC27-BB48-4E5A-9734-C60E1058F588}" presName="theInnerList" presStyleCnt="0"/>
      <dgm:spPr/>
    </dgm:pt>
    <dgm:pt modelId="{B3885F6E-B51A-4EB1-B9CB-7916934CBC8C}" type="pres">
      <dgm:prSet presAssocID="{AE69BA75-4F62-4F22-9328-1D7EEF5A61C4}" presName="childNode" presStyleLbl="node1" presStyleIdx="4" presStyleCnt="12">
        <dgm:presLayoutVars>
          <dgm:bulletEnabled val="1"/>
        </dgm:presLayoutVars>
      </dgm:prSet>
      <dgm:spPr/>
      <dgm:t>
        <a:bodyPr/>
        <a:lstStyle/>
        <a:p>
          <a:endParaRPr lang="es-MX"/>
        </a:p>
      </dgm:t>
    </dgm:pt>
    <dgm:pt modelId="{35F90050-C588-4AF3-81E8-6D2ACCBE4CF5}" type="pres">
      <dgm:prSet presAssocID="{AE69BA75-4F62-4F22-9328-1D7EEF5A61C4}" presName="aSpace2" presStyleCnt="0"/>
      <dgm:spPr/>
    </dgm:pt>
    <dgm:pt modelId="{27F715D6-5530-454B-9494-55F588B87FB6}" type="pres">
      <dgm:prSet presAssocID="{B6AEA9B8-15D6-4087-9B47-0CCB2387FB53}" presName="childNode" presStyleLbl="node1" presStyleIdx="5" presStyleCnt="12">
        <dgm:presLayoutVars>
          <dgm:bulletEnabled val="1"/>
        </dgm:presLayoutVars>
      </dgm:prSet>
      <dgm:spPr/>
      <dgm:t>
        <a:bodyPr/>
        <a:lstStyle/>
        <a:p>
          <a:endParaRPr lang="es-MX"/>
        </a:p>
      </dgm:t>
    </dgm:pt>
    <dgm:pt modelId="{AEAB46EE-87F6-4F81-8F75-12825CA1F036}" type="pres">
      <dgm:prSet presAssocID="{B6AEA9B8-15D6-4087-9B47-0CCB2387FB53}" presName="aSpace2" presStyleCnt="0"/>
      <dgm:spPr/>
    </dgm:pt>
    <dgm:pt modelId="{CEB03528-8667-4D01-A2B6-5793E620BE18}" type="pres">
      <dgm:prSet presAssocID="{936D9C84-89A6-41BE-BF82-F6173B07B303}" presName="childNode" presStyleLbl="node1" presStyleIdx="6" presStyleCnt="12">
        <dgm:presLayoutVars>
          <dgm:bulletEnabled val="1"/>
        </dgm:presLayoutVars>
      </dgm:prSet>
      <dgm:spPr/>
      <dgm:t>
        <a:bodyPr/>
        <a:lstStyle/>
        <a:p>
          <a:endParaRPr lang="es-MX"/>
        </a:p>
      </dgm:t>
    </dgm:pt>
    <dgm:pt modelId="{51AF46CD-3AF7-46EC-9F47-EC042FEEFCEF}" type="pres">
      <dgm:prSet presAssocID="{936D9C84-89A6-41BE-BF82-F6173B07B303}" presName="aSpace2" presStyleCnt="0"/>
      <dgm:spPr/>
    </dgm:pt>
    <dgm:pt modelId="{30846D7B-AF44-4451-AC6E-21F8B72387BB}" type="pres">
      <dgm:prSet presAssocID="{3C95D25E-E4F7-499A-BB49-3E1CFA95CDE6}" presName="childNode" presStyleLbl="node1" presStyleIdx="7" presStyleCnt="12">
        <dgm:presLayoutVars>
          <dgm:bulletEnabled val="1"/>
        </dgm:presLayoutVars>
      </dgm:prSet>
      <dgm:spPr/>
      <dgm:t>
        <a:bodyPr/>
        <a:lstStyle/>
        <a:p>
          <a:endParaRPr lang="es-MX"/>
        </a:p>
      </dgm:t>
    </dgm:pt>
    <dgm:pt modelId="{48596610-E676-4023-A6BE-B5F9EC47C51A}" type="pres">
      <dgm:prSet presAssocID="{0FC3DC27-BB48-4E5A-9734-C60E1058F588}" presName="aSpace" presStyleCnt="0"/>
      <dgm:spPr/>
    </dgm:pt>
    <dgm:pt modelId="{27087D9E-0059-452F-BD88-07378F3E32C8}" type="pres">
      <dgm:prSet presAssocID="{1ACAE5F4-6C65-4069-B5CD-81763CE392C7}" presName="compNode" presStyleCnt="0"/>
      <dgm:spPr/>
    </dgm:pt>
    <dgm:pt modelId="{FB1A9F8B-B8FF-4F89-9870-CE128CF8AE59}" type="pres">
      <dgm:prSet presAssocID="{1ACAE5F4-6C65-4069-B5CD-81763CE392C7}" presName="aNode" presStyleLbl="bgShp" presStyleIdx="2" presStyleCnt="3" custLinFactNeighborX="38" custLinFactNeighborY="2382"/>
      <dgm:spPr/>
      <dgm:t>
        <a:bodyPr/>
        <a:lstStyle/>
        <a:p>
          <a:endParaRPr lang="es-MX"/>
        </a:p>
      </dgm:t>
    </dgm:pt>
    <dgm:pt modelId="{172DF615-519C-4F12-9834-CEE68D08729C}" type="pres">
      <dgm:prSet presAssocID="{1ACAE5F4-6C65-4069-B5CD-81763CE392C7}" presName="textNode" presStyleLbl="bgShp" presStyleIdx="2" presStyleCnt="3"/>
      <dgm:spPr/>
      <dgm:t>
        <a:bodyPr/>
        <a:lstStyle/>
        <a:p>
          <a:endParaRPr lang="es-MX"/>
        </a:p>
      </dgm:t>
    </dgm:pt>
    <dgm:pt modelId="{D107887F-FE6C-4DC5-8228-06DFF560AC2D}" type="pres">
      <dgm:prSet presAssocID="{1ACAE5F4-6C65-4069-B5CD-81763CE392C7}" presName="compChildNode" presStyleCnt="0"/>
      <dgm:spPr/>
    </dgm:pt>
    <dgm:pt modelId="{3A0FE564-3CB8-4E18-BED8-C18A96AA9528}" type="pres">
      <dgm:prSet presAssocID="{1ACAE5F4-6C65-4069-B5CD-81763CE392C7}" presName="theInnerList" presStyleCnt="0"/>
      <dgm:spPr/>
    </dgm:pt>
    <dgm:pt modelId="{32801EF0-7D5B-4856-8EA0-43A57E3F031D}" type="pres">
      <dgm:prSet presAssocID="{A267B38A-1C70-431C-AEA7-49FD8187CD18}" presName="childNode" presStyleLbl="node1" presStyleIdx="8" presStyleCnt="12">
        <dgm:presLayoutVars>
          <dgm:bulletEnabled val="1"/>
        </dgm:presLayoutVars>
      </dgm:prSet>
      <dgm:spPr/>
      <dgm:t>
        <a:bodyPr/>
        <a:lstStyle/>
        <a:p>
          <a:endParaRPr lang="es-MX"/>
        </a:p>
      </dgm:t>
    </dgm:pt>
    <dgm:pt modelId="{9D292866-7965-471D-BEEB-CE7A29916602}" type="pres">
      <dgm:prSet presAssocID="{A267B38A-1C70-431C-AEA7-49FD8187CD18}" presName="aSpace2" presStyleCnt="0"/>
      <dgm:spPr/>
    </dgm:pt>
    <dgm:pt modelId="{37893104-442D-4EC1-9AA8-C84CB7FD11E1}" type="pres">
      <dgm:prSet presAssocID="{1FC87330-CDE6-4A06-958D-B864735EF500}" presName="childNode" presStyleLbl="node1" presStyleIdx="9" presStyleCnt="12">
        <dgm:presLayoutVars>
          <dgm:bulletEnabled val="1"/>
        </dgm:presLayoutVars>
      </dgm:prSet>
      <dgm:spPr/>
      <dgm:t>
        <a:bodyPr/>
        <a:lstStyle/>
        <a:p>
          <a:endParaRPr lang="es-MX"/>
        </a:p>
      </dgm:t>
    </dgm:pt>
    <dgm:pt modelId="{DB57A7F4-B1B3-4A7E-A7C8-FC63A8F1F808}" type="pres">
      <dgm:prSet presAssocID="{1FC87330-CDE6-4A06-958D-B864735EF500}" presName="aSpace2" presStyleCnt="0"/>
      <dgm:spPr/>
    </dgm:pt>
    <dgm:pt modelId="{8882B33C-5114-4731-944A-60347F965380}" type="pres">
      <dgm:prSet presAssocID="{8E117AB4-A3AE-49A3-8B2B-CABDB37AB02F}" presName="childNode" presStyleLbl="node1" presStyleIdx="10" presStyleCnt="12">
        <dgm:presLayoutVars>
          <dgm:bulletEnabled val="1"/>
        </dgm:presLayoutVars>
      </dgm:prSet>
      <dgm:spPr/>
      <dgm:t>
        <a:bodyPr/>
        <a:lstStyle/>
        <a:p>
          <a:endParaRPr lang="es-MX"/>
        </a:p>
      </dgm:t>
    </dgm:pt>
    <dgm:pt modelId="{05C6C905-23D3-4204-A0C5-8AA21248ECE3}" type="pres">
      <dgm:prSet presAssocID="{8E117AB4-A3AE-49A3-8B2B-CABDB37AB02F}" presName="aSpace2" presStyleCnt="0"/>
      <dgm:spPr/>
    </dgm:pt>
    <dgm:pt modelId="{EE8C0F37-7FE0-4C6B-9250-348A34A6CFFF}" type="pres">
      <dgm:prSet presAssocID="{1CE0E1DE-A792-4C83-A7C5-9A4F3A6DE141}" presName="childNode" presStyleLbl="node1" presStyleIdx="11" presStyleCnt="12" custScaleX="116516">
        <dgm:presLayoutVars>
          <dgm:bulletEnabled val="1"/>
        </dgm:presLayoutVars>
      </dgm:prSet>
      <dgm:spPr/>
      <dgm:t>
        <a:bodyPr/>
        <a:lstStyle/>
        <a:p>
          <a:endParaRPr lang="es-MX"/>
        </a:p>
      </dgm:t>
    </dgm:pt>
  </dgm:ptLst>
  <dgm:cxnLst>
    <dgm:cxn modelId="{A8DA75DB-8B14-4A91-9999-5FACF9938E24}" srcId="{04E16095-943D-453F-A6FB-3C947FEC5043}" destId="{0FC3DC27-BB48-4E5A-9734-C60E1058F588}" srcOrd="1" destOrd="0" parTransId="{4FAB1173-82EE-4C68-AC45-D08BE766CC83}" sibTransId="{A29D5D15-2858-46FC-B369-D2441C4076EC}"/>
    <dgm:cxn modelId="{AD880269-3616-4C98-B335-D3BA074A12EB}" type="presOf" srcId="{1ACAE5F4-6C65-4069-B5CD-81763CE392C7}" destId="{FB1A9F8B-B8FF-4F89-9870-CE128CF8AE59}" srcOrd="0" destOrd="0" presId="urn:microsoft.com/office/officeart/2005/8/layout/lProcess2"/>
    <dgm:cxn modelId="{E4958BFB-5ABE-4C6D-809A-1CFEDF861A13}" srcId="{1ACAE5F4-6C65-4069-B5CD-81763CE392C7}" destId="{1FC87330-CDE6-4A06-958D-B864735EF500}" srcOrd="1" destOrd="0" parTransId="{84D825BA-5E21-4B8D-A162-E409A06DE616}" sibTransId="{1D5916BA-7A14-4BE8-944D-616DC89A2ECF}"/>
    <dgm:cxn modelId="{A3401B92-882F-4EAB-9156-AAC2F91A5064}" type="presOf" srcId="{C34D1848-D21D-4B3C-84BD-0E7AFD8CAE22}" destId="{2D468907-C5BD-48DC-B865-EF5A34F79A08}" srcOrd="0" destOrd="0" presId="urn:microsoft.com/office/officeart/2005/8/layout/lProcess2"/>
    <dgm:cxn modelId="{B7C9A2AB-0278-4829-A783-B68ED594AEC3}" type="presOf" srcId="{936D9C84-89A6-41BE-BF82-F6173B07B303}" destId="{CEB03528-8667-4D01-A2B6-5793E620BE18}" srcOrd="0" destOrd="0" presId="urn:microsoft.com/office/officeart/2005/8/layout/lProcess2"/>
    <dgm:cxn modelId="{608267DB-625F-4641-9AC7-A22302173256}" type="presOf" srcId="{0FC3DC27-BB48-4E5A-9734-C60E1058F588}" destId="{00D32559-16B4-4797-A34E-E0E8D13A469E}" srcOrd="0" destOrd="0" presId="urn:microsoft.com/office/officeart/2005/8/layout/lProcess2"/>
    <dgm:cxn modelId="{795CC44E-AEE2-416C-8315-979A2BD2BF0E}" srcId="{C7022F02-0F5B-4979-9218-32AD4F4E4FE8}" destId="{C34D1848-D21D-4B3C-84BD-0E7AFD8CAE22}" srcOrd="2" destOrd="0" parTransId="{0A88CE30-AA43-42FD-97D9-28FADACD84F8}" sibTransId="{0A2984D4-E452-4329-8E1E-A71C6E0D3B34}"/>
    <dgm:cxn modelId="{E2D0B9A1-05CC-4BEF-A284-A4CB4966CF54}" type="presOf" srcId="{1E4D6A70-1E7D-432E-981D-C5121A381CC0}" destId="{6A277A1A-1E1C-4F0B-8D0B-BF6C8CDD8C2D}" srcOrd="0" destOrd="0" presId="urn:microsoft.com/office/officeart/2005/8/layout/lProcess2"/>
    <dgm:cxn modelId="{09CB3CF0-2236-4748-B77D-1C5DA68BFECF}" type="presOf" srcId="{52A76CDA-EB88-46B1-9E22-421F08708C32}" destId="{F511B496-01D1-4A63-95F5-4A1D1E313919}" srcOrd="0" destOrd="0" presId="urn:microsoft.com/office/officeart/2005/8/layout/lProcess2"/>
    <dgm:cxn modelId="{AE41E7FD-0483-437F-9854-2A7A34C40B91}" srcId="{0FC3DC27-BB48-4E5A-9734-C60E1058F588}" destId="{B6AEA9B8-15D6-4087-9B47-0CCB2387FB53}" srcOrd="1" destOrd="0" parTransId="{33D13EB0-7CD6-4A9F-80C4-ABA5803817F6}" sibTransId="{8ACD8E6C-9F2B-4B24-BD74-8B5284657FDD}"/>
    <dgm:cxn modelId="{40173560-195E-41C3-A9D4-A2F392CFD894}" type="presOf" srcId="{3C95D25E-E4F7-499A-BB49-3E1CFA95CDE6}" destId="{30846D7B-AF44-4451-AC6E-21F8B72387BB}" srcOrd="0" destOrd="0" presId="urn:microsoft.com/office/officeart/2005/8/layout/lProcess2"/>
    <dgm:cxn modelId="{10137DFA-25F4-4123-BBA6-3B43DFC97621}" srcId="{1ACAE5F4-6C65-4069-B5CD-81763CE392C7}" destId="{A267B38A-1C70-431C-AEA7-49FD8187CD18}" srcOrd="0" destOrd="0" parTransId="{5D7A97D3-4EB0-43C2-8012-A242DCF33E47}" sibTransId="{1FACC3CD-3A3C-4F73-8469-A73702BC4037}"/>
    <dgm:cxn modelId="{6B72244B-6CF8-47F5-AB63-194F132E1394}" type="presOf" srcId="{67900D72-9F4F-4178-9F76-9634E3C0F1C6}" destId="{976C8B4C-A1A2-4BFA-B07D-63B2A8550AE5}" srcOrd="0" destOrd="0" presId="urn:microsoft.com/office/officeart/2005/8/layout/lProcess2"/>
    <dgm:cxn modelId="{EA0F0D42-A536-435E-8290-D81D5154779A}" srcId="{04E16095-943D-453F-A6FB-3C947FEC5043}" destId="{C7022F02-0F5B-4979-9218-32AD4F4E4FE8}" srcOrd="0" destOrd="0" parTransId="{3F994379-AE59-4E6C-B4D1-BACCEF7167EC}" sibTransId="{E97DF5FA-83A4-48C1-92EA-FEF0623AA576}"/>
    <dgm:cxn modelId="{FD85C51C-D562-43DE-88FC-7481A5053236}" type="presOf" srcId="{1FC87330-CDE6-4A06-958D-B864735EF500}" destId="{37893104-442D-4EC1-9AA8-C84CB7FD11E1}" srcOrd="0" destOrd="0" presId="urn:microsoft.com/office/officeart/2005/8/layout/lProcess2"/>
    <dgm:cxn modelId="{4318D38D-F4EF-4443-B783-AEC620D8CBD4}" type="presOf" srcId="{C7022F02-0F5B-4979-9218-32AD4F4E4FE8}" destId="{97CD708F-FBA0-4DB4-88EE-EA09A15287BC}" srcOrd="0" destOrd="0" presId="urn:microsoft.com/office/officeart/2005/8/layout/lProcess2"/>
    <dgm:cxn modelId="{C440EC76-9253-4704-BA53-BF6915D58069}" type="presOf" srcId="{0FC3DC27-BB48-4E5A-9734-C60E1058F588}" destId="{FB311048-DD25-42E6-938F-E7777849669A}" srcOrd="1" destOrd="0" presId="urn:microsoft.com/office/officeart/2005/8/layout/lProcess2"/>
    <dgm:cxn modelId="{F95A98B0-6038-4C5A-93BE-53FD67D92A24}" srcId="{0FC3DC27-BB48-4E5A-9734-C60E1058F588}" destId="{AE69BA75-4F62-4F22-9328-1D7EEF5A61C4}" srcOrd="0" destOrd="0" parTransId="{D602754B-CC6E-471D-8BA7-6BB3D3022588}" sibTransId="{A90DC53B-E0C0-49CB-B64D-CB2CA70BD2F5}"/>
    <dgm:cxn modelId="{306F18FB-380B-49C2-A479-A8B25AADD92E}" srcId="{0FC3DC27-BB48-4E5A-9734-C60E1058F588}" destId="{3C95D25E-E4F7-499A-BB49-3E1CFA95CDE6}" srcOrd="3" destOrd="0" parTransId="{3B8ADA76-D76F-47B6-A73D-F08377CE8D9C}" sibTransId="{7D453B1F-311E-40DD-AA37-06F1A23D9C75}"/>
    <dgm:cxn modelId="{C987C562-728D-434F-9107-365D2B822099}" srcId="{1ACAE5F4-6C65-4069-B5CD-81763CE392C7}" destId="{1CE0E1DE-A792-4C83-A7C5-9A4F3A6DE141}" srcOrd="3" destOrd="0" parTransId="{009A96B3-D35C-4F82-AC37-6290E4A9070E}" sibTransId="{EE48EBB9-264E-4DDD-B41C-4CD1FA6A3593}"/>
    <dgm:cxn modelId="{68E06DE4-C6CC-4830-BC18-2F8AA77A2E90}" type="presOf" srcId="{1ACAE5F4-6C65-4069-B5CD-81763CE392C7}" destId="{172DF615-519C-4F12-9834-CEE68D08729C}" srcOrd="1" destOrd="0" presId="urn:microsoft.com/office/officeart/2005/8/layout/lProcess2"/>
    <dgm:cxn modelId="{ECDC6ADA-7500-469C-9068-1A46EE540555}" type="presOf" srcId="{AE69BA75-4F62-4F22-9328-1D7EEF5A61C4}" destId="{B3885F6E-B51A-4EB1-B9CB-7916934CBC8C}" srcOrd="0" destOrd="0" presId="urn:microsoft.com/office/officeart/2005/8/layout/lProcess2"/>
    <dgm:cxn modelId="{BCB83287-948F-4416-BFC7-81D57457727B}" type="presOf" srcId="{04E16095-943D-453F-A6FB-3C947FEC5043}" destId="{D88AFC5B-64AF-4DE1-949D-466F974B21EF}" srcOrd="0" destOrd="0" presId="urn:microsoft.com/office/officeart/2005/8/layout/lProcess2"/>
    <dgm:cxn modelId="{3CA66A52-B5CB-4F3E-816F-DBABC320B856}" srcId="{04E16095-943D-453F-A6FB-3C947FEC5043}" destId="{1ACAE5F4-6C65-4069-B5CD-81763CE392C7}" srcOrd="2" destOrd="0" parTransId="{1E41258B-D061-475D-BBEB-C3DD0D013483}" sibTransId="{5EFBFB5F-57CD-403D-A685-506F1F559B68}"/>
    <dgm:cxn modelId="{B93A234E-A098-415D-86B0-B095637E6332}" type="presOf" srcId="{8E117AB4-A3AE-49A3-8B2B-CABDB37AB02F}" destId="{8882B33C-5114-4731-944A-60347F965380}" srcOrd="0" destOrd="0" presId="urn:microsoft.com/office/officeart/2005/8/layout/lProcess2"/>
    <dgm:cxn modelId="{6ADFD443-3E29-4294-8B79-DECFA54DE7F2}" srcId="{C7022F02-0F5B-4979-9218-32AD4F4E4FE8}" destId="{52A76CDA-EB88-46B1-9E22-421F08708C32}" srcOrd="3" destOrd="0" parTransId="{80FC4998-0173-48CE-9123-BCC07A14DBD0}" sibTransId="{9C0AFA97-9A77-455C-A790-0D40E727788B}"/>
    <dgm:cxn modelId="{77EA8064-FA34-4429-B452-936DE78A28F2}" srcId="{0FC3DC27-BB48-4E5A-9734-C60E1058F588}" destId="{936D9C84-89A6-41BE-BF82-F6173B07B303}" srcOrd="2" destOrd="0" parTransId="{0F428D27-552C-4532-8A70-890986B8F453}" sibTransId="{BEA47385-C9C4-4621-A33D-06540C5EFB99}"/>
    <dgm:cxn modelId="{51BCA315-D235-4BAF-B53C-F51A0191E081}" type="presOf" srcId="{A267B38A-1C70-431C-AEA7-49FD8187CD18}" destId="{32801EF0-7D5B-4856-8EA0-43A57E3F031D}" srcOrd="0" destOrd="0" presId="urn:microsoft.com/office/officeart/2005/8/layout/lProcess2"/>
    <dgm:cxn modelId="{ADE0D1C4-919E-4A34-9A82-DD6691CFB4CE}" srcId="{C7022F02-0F5B-4979-9218-32AD4F4E4FE8}" destId="{67900D72-9F4F-4178-9F76-9634E3C0F1C6}" srcOrd="0" destOrd="0" parTransId="{67F3BE0E-57AF-4585-B1C6-E7A5CCC16C49}" sibTransId="{E712EDDB-06CE-459F-8C8E-EEBD6CBC7221}"/>
    <dgm:cxn modelId="{7FA70B12-C537-472A-BD29-F0E41407B014}" srcId="{C7022F02-0F5B-4979-9218-32AD4F4E4FE8}" destId="{1E4D6A70-1E7D-432E-981D-C5121A381CC0}" srcOrd="1" destOrd="0" parTransId="{655A8015-FC85-4025-93FA-26C08C8D4844}" sibTransId="{B23A343D-51AA-43F3-936F-2BB84CE97721}"/>
    <dgm:cxn modelId="{A694936A-2EC3-4F33-82D8-752413258F8B}" srcId="{1ACAE5F4-6C65-4069-B5CD-81763CE392C7}" destId="{8E117AB4-A3AE-49A3-8B2B-CABDB37AB02F}" srcOrd="2" destOrd="0" parTransId="{3D9229D8-CB85-45A8-83DD-148888D4FDD0}" sibTransId="{2044398D-11E7-4CCE-9FE5-A71772525239}"/>
    <dgm:cxn modelId="{188BBD89-AC13-421B-96FD-085D4454BF91}" type="presOf" srcId="{B6AEA9B8-15D6-4087-9B47-0CCB2387FB53}" destId="{27F715D6-5530-454B-9494-55F588B87FB6}" srcOrd="0" destOrd="0" presId="urn:microsoft.com/office/officeart/2005/8/layout/lProcess2"/>
    <dgm:cxn modelId="{F4DEE191-FF82-472C-8AED-63477C00A0B5}" type="presOf" srcId="{C7022F02-0F5B-4979-9218-32AD4F4E4FE8}" destId="{F5E0B2B1-C160-440A-8A27-CC7F7C645551}" srcOrd="1" destOrd="0" presId="urn:microsoft.com/office/officeart/2005/8/layout/lProcess2"/>
    <dgm:cxn modelId="{20A3A0BE-D90B-41A7-970A-D43D53F72D8B}" type="presOf" srcId="{1CE0E1DE-A792-4C83-A7C5-9A4F3A6DE141}" destId="{EE8C0F37-7FE0-4C6B-9250-348A34A6CFFF}" srcOrd="0" destOrd="0" presId="urn:microsoft.com/office/officeart/2005/8/layout/lProcess2"/>
    <dgm:cxn modelId="{D544172A-D9B7-4EB6-BE83-82B44703AF4B}" type="presParOf" srcId="{D88AFC5B-64AF-4DE1-949D-466F974B21EF}" destId="{733B1501-FAA5-451B-8788-434F1C8DC5E0}" srcOrd="0" destOrd="0" presId="urn:microsoft.com/office/officeart/2005/8/layout/lProcess2"/>
    <dgm:cxn modelId="{EE703679-9CAD-4C3B-9FB3-DEA26E03A8E9}" type="presParOf" srcId="{733B1501-FAA5-451B-8788-434F1C8DC5E0}" destId="{97CD708F-FBA0-4DB4-88EE-EA09A15287BC}" srcOrd="0" destOrd="0" presId="urn:microsoft.com/office/officeart/2005/8/layout/lProcess2"/>
    <dgm:cxn modelId="{444B2F60-93CC-40E6-881F-4B6A90606D7C}" type="presParOf" srcId="{733B1501-FAA5-451B-8788-434F1C8DC5E0}" destId="{F5E0B2B1-C160-440A-8A27-CC7F7C645551}" srcOrd="1" destOrd="0" presId="urn:microsoft.com/office/officeart/2005/8/layout/lProcess2"/>
    <dgm:cxn modelId="{E14A7AE7-280D-4140-9D7A-FDD73193684B}" type="presParOf" srcId="{733B1501-FAA5-451B-8788-434F1C8DC5E0}" destId="{39F4E332-09F9-45A0-AB9D-76B766C87237}" srcOrd="2" destOrd="0" presId="urn:microsoft.com/office/officeart/2005/8/layout/lProcess2"/>
    <dgm:cxn modelId="{7CAD5955-A35D-4F1E-9218-AAC1DBE2E261}" type="presParOf" srcId="{39F4E332-09F9-45A0-AB9D-76B766C87237}" destId="{99D44581-788D-4067-8E6F-0E0E2BB80D8A}" srcOrd="0" destOrd="0" presId="urn:microsoft.com/office/officeart/2005/8/layout/lProcess2"/>
    <dgm:cxn modelId="{682D1D96-3860-4029-BDE2-C8F50366D295}" type="presParOf" srcId="{99D44581-788D-4067-8E6F-0E0E2BB80D8A}" destId="{976C8B4C-A1A2-4BFA-B07D-63B2A8550AE5}" srcOrd="0" destOrd="0" presId="urn:microsoft.com/office/officeart/2005/8/layout/lProcess2"/>
    <dgm:cxn modelId="{DBD52E08-5845-4957-9F78-6FF312FBD31B}" type="presParOf" srcId="{99D44581-788D-4067-8E6F-0E0E2BB80D8A}" destId="{7F169D9B-6967-4ACD-BF27-52D8CA9D4BEE}" srcOrd="1" destOrd="0" presId="urn:microsoft.com/office/officeart/2005/8/layout/lProcess2"/>
    <dgm:cxn modelId="{F9A92F09-F8DD-4F07-B83E-DBC4E3B5558C}" type="presParOf" srcId="{99D44581-788D-4067-8E6F-0E0E2BB80D8A}" destId="{6A277A1A-1E1C-4F0B-8D0B-BF6C8CDD8C2D}" srcOrd="2" destOrd="0" presId="urn:microsoft.com/office/officeart/2005/8/layout/lProcess2"/>
    <dgm:cxn modelId="{FC89132F-7C63-4679-9B2B-A17C5A2DBDA7}" type="presParOf" srcId="{99D44581-788D-4067-8E6F-0E0E2BB80D8A}" destId="{A970121B-B947-46F5-84E0-2497C5725AD4}" srcOrd="3" destOrd="0" presId="urn:microsoft.com/office/officeart/2005/8/layout/lProcess2"/>
    <dgm:cxn modelId="{10F5034E-33B4-4D91-A51E-4AAA68B84D4E}" type="presParOf" srcId="{99D44581-788D-4067-8E6F-0E0E2BB80D8A}" destId="{2D468907-C5BD-48DC-B865-EF5A34F79A08}" srcOrd="4" destOrd="0" presId="urn:microsoft.com/office/officeart/2005/8/layout/lProcess2"/>
    <dgm:cxn modelId="{CA84CE08-D163-4677-A119-D3BD5DCFAFFC}" type="presParOf" srcId="{99D44581-788D-4067-8E6F-0E0E2BB80D8A}" destId="{C41CCD2E-A563-45BE-8491-3EAF260C8842}" srcOrd="5" destOrd="0" presId="urn:microsoft.com/office/officeart/2005/8/layout/lProcess2"/>
    <dgm:cxn modelId="{FA3B8719-C08D-45BE-8D5D-6F8DC0C3DB14}" type="presParOf" srcId="{99D44581-788D-4067-8E6F-0E0E2BB80D8A}" destId="{F511B496-01D1-4A63-95F5-4A1D1E313919}" srcOrd="6" destOrd="0" presId="urn:microsoft.com/office/officeart/2005/8/layout/lProcess2"/>
    <dgm:cxn modelId="{FA3C82D4-2767-4D05-89C4-EF8A7540BA20}" type="presParOf" srcId="{D88AFC5B-64AF-4DE1-949D-466F974B21EF}" destId="{488E3A2C-BAE3-4C96-8934-E173CA6641FF}" srcOrd="1" destOrd="0" presId="urn:microsoft.com/office/officeart/2005/8/layout/lProcess2"/>
    <dgm:cxn modelId="{8D06EF48-3542-46C6-8EB2-BFD7452411D9}" type="presParOf" srcId="{D88AFC5B-64AF-4DE1-949D-466F974B21EF}" destId="{20CC2EB8-2CA8-4F68-87AF-AC42CD512E57}" srcOrd="2" destOrd="0" presId="urn:microsoft.com/office/officeart/2005/8/layout/lProcess2"/>
    <dgm:cxn modelId="{392BF764-3233-46FE-B70D-A7454A6A68C1}" type="presParOf" srcId="{20CC2EB8-2CA8-4F68-87AF-AC42CD512E57}" destId="{00D32559-16B4-4797-A34E-E0E8D13A469E}" srcOrd="0" destOrd="0" presId="urn:microsoft.com/office/officeart/2005/8/layout/lProcess2"/>
    <dgm:cxn modelId="{4C8D8CCB-FE20-4DA5-A157-FC722FDBAEBA}" type="presParOf" srcId="{20CC2EB8-2CA8-4F68-87AF-AC42CD512E57}" destId="{FB311048-DD25-42E6-938F-E7777849669A}" srcOrd="1" destOrd="0" presId="urn:microsoft.com/office/officeart/2005/8/layout/lProcess2"/>
    <dgm:cxn modelId="{9AE56538-02A8-4F87-89CC-D9DD9FE5A9D6}" type="presParOf" srcId="{20CC2EB8-2CA8-4F68-87AF-AC42CD512E57}" destId="{079DFD7B-509A-47F0-A801-2C8747AFF5BD}" srcOrd="2" destOrd="0" presId="urn:microsoft.com/office/officeart/2005/8/layout/lProcess2"/>
    <dgm:cxn modelId="{62ED9B09-BCF0-4EB8-A14A-4E48603B9A6F}" type="presParOf" srcId="{079DFD7B-509A-47F0-A801-2C8747AFF5BD}" destId="{6549977E-E637-4D3E-A86F-BBBA2A632CEB}" srcOrd="0" destOrd="0" presId="urn:microsoft.com/office/officeart/2005/8/layout/lProcess2"/>
    <dgm:cxn modelId="{19B63733-8C7A-427C-B69B-E3F31CC8DF76}" type="presParOf" srcId="{6549977E-E637-4D3E-A86F-BBBA2A632CEB}" destId="{B3885F6E-B51A-4EB1-B9CB-7916934CBC8C}" srcOrd="0" destOrd="0" presId="urn:microsoft.com/office/officeart/2005/8/layout/lProcess2"/>
    <dgm:cxn modelId="{B55DC190-A345-462E-BF5B-4C310DE029B6}" type="presParOf" srcId="{6549977E-E637-4D3E-A86F-BBBA2A632CEB}" destId="{35F90050-C588-4AF3-81E8-6D2ACCBE4CF5}" srcOrd="1" destOrd="0" presId="urn:microsoft.com/office/officeart/2005/8/layout/lProcess2"/>
    <dgm:cxn modelId="{563AE166-BB36-4B41-AB8F-FCB117300002}" type="presParOf" srcId="{6549977E-E637-4D3E-A86F-BBBA2A632CEB}" destId="{27F715D6-5530-454B-9494-55F588B87FB6}" srcOrd="2" destOrd="0" presId="urn:microsoft.com/office/officeart/2005/8/layout/lProcess2"/>
    <dgm:cxn modelId="{BA0F9EB3-ACA4-4DD6-848B-E538E5EEC892}" type="presParOf" srcId="{6549977E-E637-4D3E-A86F-BBBA2A632CEB}" destId="{AEAB46EE-87F6-4F81-8F75-12825CA1F036}" srcOrd="3" destOrd="0" presId="urn:microsoft.com/office/officeart/2005/8/layout/lProcess2"/>
    <dgm:cxn modelId="{73E1C9D7-5D60-4A48-8390-83B31F2D484C}" type="presParOf" srcId="{6549977E-E637-4D3E-A86F-BBBA2A632CEB}" destId="{CEB03528-8667-4D01-A2B6-5793E620BE18}" srcOrd="4" destOrd="0" presId="urn:microsoft.com/office/officeart/2005/8/layout/lProcess2"/>
    <dgm:cxn modelId="{E54A7E61-FD0D-41FE-A9F1-76D53E11F471}" type="presParOf" srcId="{6549977E-E637-4D3E-A86F-BBBA2A632CEB}" destId="{51AF46CD-3AF7-46EC-9F47-EC042FEEFCEF}" srcOrd="5" destOrd="0" presId="urn:microsoft.com/office/officeart/2005/8/layout/lProcess2"/>
    <dgm:cxn modelId="{5A0060FD-5AFA-4413-A791-DF175426A410}" type="presParOf" srcId="{6549977E-E637-4D3E-A86F-BBBA2A632CEB}" destId="{30846D7B-AF44-4451-AC6E-21F8B72387BB}" srcOrd="6" destOrd="0" presId="urn:microsoft.com/office/officeart/2005/8/layout/lProcess2"/>
    <dgm:cxn modelId="{1636A0BA-3235-4A5B-A5B4-D37F26F9FFA4}" type="presParOf" srcId="{D88AFC5B-64AF-4DE1-949D-466F974B21EF}" destId="{48596610-E676-4023-A6BE-B5F9EC47C51A}" srcOrd="3" destOrd="0" presId="urn:microsoft.com/office/officeart/2005/8/layout/lProcess2"/>
    <dgm:cxn modelId="{E12F16A9-862D-4085-9FAF-8EF3AF7753CD}" type="presParOf" srcId="{D88AFC5B-64AF-4DE1-949D-466F974B21EF}" destId="{27087D9E-0059-452F-BD88-07378F3E32C8}" srcOrd="4" destOrd="0" presId="urn:microsoft.com/office/officeart/2005/8/layout/lProcess2"/>
    <dgm:cxn modelId="{53AD5328-C39B-4D59-8980-AFCD906C234D}" type="presParOf" srcId="{27087D9E-0059-452F-BD88-07378F3E32C8}" destId="{FB1A9F8B-B8FF-4F89-9870-CE128CF8AE59}" srcOrd="0" destOrd="0" presId="urn:microsoft.com/office/officeart/2005/8/layout/lProcess2"/>
    <dgm:cxn modelId="{8BC85349-5621-41A1-9114-14FC58BF4015}" type="presParOf" srcId="{27087D9E-0059-452F-BD88-07378F3E32C8}" destId="{172DF615-519C-4F12-9834-CEE68D08729C}" srcOrd="1" destOrd="0" presId="urn:microsoft.com/office/officeart/2005/8/layout/lProcess2"/>
    <dgm:cxn modelId="{6958DC59-F52C-405F-934D-64BCDF27C362}" type="presParOf" srcId="{27087D9E-0059-452F-BD88-07378F3E32C8}" destId="{D107887F-FE6C-4DC5-8228-06DFF560AC2D}" srcOrd="2" destOrd="0" presId="urn:microsoft.com/office/officeart/2005/8/layout/lProcess2"/>
    <dgm:cxn modelId="{E83AB98C-94BE-4707-AF01-3CAE8020908A}" type="presParOf" srcId="{D107887F-FE6C-4DC5-8228-06DFF560AC2D}" destId="{3A0FE564-3CB8-4E18-BED8-C18A96AA9528}" srcOrd="0" destOrd="0" presId="urn:microsoft.com/office/officeart/2005/8/layout/lProcess2"/>
    <dgm:cxn modelId="{F517259A-9E5F-4306-9C74-4A63079B4FC2}" type="presParOf" srcId="{3A0FE564-3CB8-4E18-BED8-C18A96AA9528}" destId="{32801EF0-7D5B-4856-8EA0-43A57E3F031D}" srcOrd="0" destOrd="0" presId="urn:microsoft.com/office/officeart/2005/8/layout/lProcess2"/>
    <dgm:cxn modelId="{47053C78-A316-4C38-B4A8-D2A4E2E03107}" type="presParOf" srcId="{3A0FE564-3CB8-4E18-BED8-C18A96AA9528}" destId="{9D292866-7965-471D-BEEB-CE7A29916602}" srcOrd="1" destOrd="0" presId="urn:microsoft.com/office/officeart/2005/8/layout/lProcess2"/>
    <dgm:cxn modelId="{F80AF2E0-58D3-4B47-9700-4745EAB566B5}" type="presParOf" srcId="{3A0FE564-3CB8-4E18-BED8-C18A96AA9528}" destId="{37893104-442D-4EC1-9AA8-C84CB7FD11E1}" srcOrd="2" destOrd="0" presId="urn:microsoft.com/office/officeart/2005/8/layout/lProcess2"/>
    <dgm:cxn modelId="{B528F1ED-09F0-4284-8B74-2552659477BA}" type="presParOf" srcId="{3A0FE564-3CB8-4E18-BED8-C18A96AA9528}" destId="{DB57A7F4-B1B3-4A7E-A7C8-FC63A8F1F808}" srcOrd="3" destOrd="0" presId="urn:microsoft.com/office/officeart/2005/8/layout/lProcess2"/>
    <dgm:cxn modelId="{38AAAB83-81C2-41CE-8DB3-0379D4C3D558}" type="presParOf" srcId="{3A0FE564-3CB8-4E18-BED8-C18A96AA9528}" destId="{8882B33C-5114-4731-944A-60347F965380}" srcOrd="4" destOrd="0" presId="urn:microsoft.com/office/officeart/2005/8/layout/lProcess2"/>
    <dgm:cxn modelId="{80101BA9-FDAC-41DF-BDF1-23458ACF9DBA}" type="presParOf" srcId="{3A0FE564-3CB8-4E18-BED8-C18A96AA9528}" destId="{05C6C905-23D3-4204-A0C5-8AA21248ECE3}" srcOrd="5" destOrd="0" presId="urn:microsoft.com/office/officeart/2005/8/layout/lProcess2"/>
    <dgm:cxn modelId="{0C819574-A73A-498C-8F92-0C09FD8CDA31}" type="presParOf" srcId="{3A0FE564-3CB8-4E18-BED8-C18A96AA9528}" destId="{EE8C0F37-7FE0-4C6B-9250-348A34A6CFFF}" srcOrd="6"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CD708F-FBA0-4DB4-88EE-EA09A15287BC}">
      <dsp:nvSpPr>
        <dsp:cNvPr id="0" name=""/>
        <dsp:cNvSpPr/>
      </dsp:nvSpPr>
      <dsp:spPr>
        <a:xfrm>
          <a:off x="13" y="0"/>
          <a:ext cx="2868028" cy="4896543"/>
        </a:xfrm>
        <a:prstGeom prst="roundRect">
          <a:avLst>
            <a:gd name="adj" fmla="val 10000"/>
          </a:avLst>
        </a:prstGeom>
        <a:gradFill rotWithShape="0">
          <a:gsLst>
            <a:gs pos="0">
              <a:srgbClr val="FFFFFF"/>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162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MX" sz="1800" b="1" kern="1200" dirty="0" smtClean="0">
              <a:solidFill>
                <a:schemeClr val="bg2">
                  <a:lumMod val="60000"/>
                  <a:lumOff val="40000"/>
                </a:schemeClr>
              </a:solidFill>
              <a:effectLst>
                <a:outerShdw blurRad="50800" dist="38100" dir="2700000" algn="tl" rotWithShape="0">
                  <a:prstClr val="black">
                    <a:alpha val="40000"/>
                  </a:prstClr>
                </a:outerShdw>
              </a:effectLst>
            </a:rPr>
            <a:t>SISTEMA</a:t>
          </a:r>
          <a:endParaRPr lang="es-MX" sz="1800" b="1" kern="1200" dirty="0">
            <a:solidFill>
              <a:schemeClr val="bg2">
                <a:lumMod val="60000"/>
                <a:lumOff val="40000"/>
              </a:schemeClr>
            </a:solidFill>
            <a:effectLst>
              <a:outerShdw blurRad="50800" dist="38100" dir="2700000" algn="tl" rotWithShape="0">
                <a:prstClr val="black">
                  <a:alpha val="40000"/>
                </a:prstClr>
              </a:outerShdw>
            </a:effectLst>
          </a:endParaRPr>
        </a:p>
      </dsp:txBody>
      <dsp:txXfrm>
        <a:off x="13" y="0"/>
        <a:ext cx="2868028" cy="1468963"/>
      </dsp:txXfrm>
    </dsp:sp>
    <dsp:sp modelId="{976C8B4C-A1A2-4BFA-B07D-63B2A8550AE5}">
      <dsp:nvSpPr>
        <dsp:cNvPr id="0" name=""/>
        <dsp:cNvSpPr/>
      </dsp:nvSpPr>
      <dsp:spPr>
        <a:xfrm>
          <a:off x="287905" y="1469082"/>
          <a:ext cx="2294422" cy="713322"/>
        </a:xfrm>
        <a:prstGeom prst="roundRect">
          <a:avLst>
            <a:gd name="adj" fmla="val 10000"/>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1120" tIns="53340" rIns="71120" bIns="53340" numCol="1" spcCol="1270" anchor="ctr" anchorCtr="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lvl="0" algn="ctr" defTabSz="1244600">
            <a:lnSpc>
              <a:spcPct val="90000"/>
            </a:lnSpc>
            <a:spcBef>
              <a:spcPct val="0"/>
            </a:spcBef>
            <a:spcAft>
              <a:spcPct val="35000"/>
            </a:spcAft>
          </a:pPr>
          <a:r>
            <a:rPr lang="es-MX" sz="2800" b="1" kern="1200" cap="none" spc="0" dirty="0">
              <a:ln w="11430"/>
              <a:solidFill>
                <a:srgbClr val="FFC000"/>
              </a:solidFill>
              <a:effectLst>
                <a:outerShdw blurRad="50800" dist="38100" dir="5400000" algn="t" rotWithShape="0">
                  <a:prstClr val="black">
                    <a:alpha val="40000"/>
                  </a:prstClr>
                </a:outerShdw>
              </a:effectLst>
            </a:rPr>
            <a:t>Huevo</a:t>
          </a:r>
        </a:p>
      </dsp:txBody>
      <dsp:txXfrm>
        <a:off x="308797" y="1489974"/>
        <a:ext cx="2252638" cy="671538"/>
      </dsp:txXfrm>
    </dsp:sp>
    <dsp:sp modelId="{6A277A1A-1E1C-4F0B-8D0B-BF6C8CDD8C2D}">
      <dsp:nvSpPr>
        <dsp:cNvPr id="0" name=""/>
        <dsp:cNvSpPr/>
      </dsp:nvSpPr>
      <dsp:spPr>
        <a:xfrm>
          <a:off x="287905" y="2292146"/>
          <a:ext cx="2294422" cy="713322"/>
        </a:xfrm>
        <a:prstGeom prst="roundRect">
          <a:avLst>
            <a:gd name="adj" fmla="val 10000"/>
          </a:avLst>
        </a:prstGeom>
        <a:blipFill rotWithShape="0">
          <a:blip xmlns:r="http://schemas.openxmlformats.org/officeDocument/2006/relationships" r:embed="rId2"/>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1120" tIns="53340" rIns="71120" bIns="53340" numCol="1" spcCol="1270" anchor="ctr" anchorCtr="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lvl="0" algn="ctr" defTabSz="1244600">
            <a:lnSpc>
              <a:spcPct val="90000"/>
            </a:lnSpc>
            <a:spcBef>
              <a:spcPct val="0"/>
            </a:spcBef>
            <a:spcAft>
              <a:spcPct val="35000"/>
            </a:spcAft>
          </a:pPr>
          <a:r>
            <a:rPr lang="es-MX" sz="2800" b="1" kern="1200" cap="none" spc="0" dirty="0">
              <a:ln w="11430"/>
              <a:solidFill>
                <a:srgbClr val="FFFF00"/>
              </a:solidFill>
              <a:effectLst>
                <a:outerShdw blurRad="50800" dist="38100" dir="5400000" algn="t" rotWithShape="0">
                  <a:prstClr val="black">
                    <a:alpha val="40000"/>
                  </a:prstClr>
                </a:outerShdw>
              </a:effectLst>
            </a:rPr>
            <a:t>Pollo</a:t>
          </a:r>
        </a:p>
      </dsp:txBody>
      <dsp:txXfrm>
        <a:off x="308797" y="2313038"/>
        <a:ext cx="2252638" cy="671538"/>
      </dsp:txXfrm>
    </dsp:sp>
    <dsp:sp modelId="{2D468907-C5BD-48DC-B865-EF5A34F79A08}">
      <dsp:nvSpPr>
        <dsp:cNvPr id="0" name=""/>
        <dsp:cNvSpPr/>
      </dsp:nvSpPr>
      <dsp:spPr>
        <a:xfrm>
          <a:off x="287905" y="3115210"/>
          <a:ext cx="2294422" cy="713322"/>
        </a:xfrm>
        <a:prstGeom prst="roundRect">
          <a:avLst>
            <a:gd name="adj" fmla="val 10000"/>
          </a:avLst>
        </a:prstGeom>
        <a:blipFill rotWithShape="0">
          <a:blip xmlns:r="http://schemas.openxmlformats.org/officeDocument/2006/relationships" r:embed="rId3"/>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1120" tIns="53340" rIns="71120" bIns="53340" numCol="1" spcCol="1270" anchor="ctr" anchorCtr="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lvl="0" algn="ctr" defTabSz="1244600">
            <a:lnSpc>
              <a:spcPct val="90000"/>
            </a:lnSpc>
            <a:spcBef>
              <a:spcPct val="0"/>
            </a:spcBef>
            <a:spcAft>
              <a:spcPct val="35000"/>
            </a:spcAft>
          </a:pPr>
          <a:r>
            <a:rPr lang="es-MX" sz="2800" b="1" kern="1200" cap="none" spc="0" dirty="0">
              <a:ln w="11430"/>
              <a:solidFill>
                <a:srgbClr val="00B0F0"/>
              </a:solidFill>
              <a:effectLst>
                <a:outerShdw blurRad="50800" dist="38100" dir="5400000" algn="t" rotWithShape="0">
                  <a:prstClr val="black">
                    <a:alpha val="40000"/>
                  </a:prstClr>
                </a:outerShdw>
              </a:effectLst>
            </a:rPr>
            <a:t>Pavo</a:t>
          </a:r>
        </a:p>
      </dsp:txBody>
      <dsp:txXfrm>
        <a:off x="308797" y="3136102"/>
        <a:ext cx="2252638" cy="671538"/>
      </dsp:txXfrm>
    </dsp:sp>
    <dsp:sp modelId="{F511B496-01D1-4A63-95F5-4A1D1E313919}">
      <dsp:nvSpPr>
        <dsp:cNvPr id="0" name=""/>
        <dsp:cNvSpPr/>
      </dsp:nvSpPr>
      <dsp:spPr>
        <a:xfrm>
          <a:off x="287905" y="3938275"/>
          <a:ext cx="2294422" cy="713322"/>
        </a:xfrm>
        <a:prstGeom prst="roundRect">
          <a:avLst>
            <a:gd name="adj" fmla="val 10000"/>
          </a:avLst>
        </a:prstGeom>
        <a:blipFill rotWithShape="0">
          <a:blip xmlns:r="http://schemas.openxmlformats.org/officeDocument/2006/relationships" r:embed="rId4"/>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1120" tIns="53340" rIns="71120" bIns="53340" numCol="1" spcCol="1270" anchor="ctr" anchorCtr="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lvl="0" algn="ctr" defTabSz="1244600">
            <a:lnSpc>
              <a:spcPct val="90000"/>
            </a:lnSpc>
            <a:spcBef>
              <a:spcPct val="0"/>
            </a:spcBef>
            <a:spcAft>
              <a:spcPct val="35000"/>
            </a:spcAft>
          </a:pPr>
          <a:r>
            <a:rPr lang="es-MX" sz="2800" b="1" kern="1200" cap="none" spc="0" dirty="0">
              <a:ln w="11430"/>
              <a:solidFill>
                <a:srgbClr val="FF0000"/>
              </a:solidFill>
              <a:effectLst>
                <a:outerShdw blurRad="50800" dist="38100" dir="5400000" algn="t" rotWithShape="0">
                  <a:prstClr val="black">
                    <a:alpha val="40000"/>
                  </a:prstClr>
                </a:outerShdw>
              </a:effectLst>
            </a:rPr>
            <a:t>Total</a:t>
          </a:r>
        </a:p>
      </dsp:txBody>
      <dsp:txXfrm>
        <a:off x="308797" y="3959167"/>
        <a:ext cx="2252638" cy="671538"/>
      </dsp:txXfrm>
    </dsp:sp>
    <dsp:sp modelId="{00D32559-16B4-4797-A34E-E0E8D13A469E}">
      <dsp:nvSpPr>
        <dsp:cNvPr id="0" name=""/>
        <dsp:cNvSpPr/>
      </dsp:nvSpPr>
      <dsp:spPr>
        <a:xfrm>
          <a:off x="3084233" y="0"/>
          <a:ext cx="2868028" cy="4896543"/>
        </a:xfrm>
        <a:prstGeom prst="roundRect">
          <a:avLst>
            <a:gd name="adj" fmla="val 10000"/>
          </a:avLst>
        </a:prstGeom>
        <a:gradFill rotWithShape="0">
          <a:gsLst>
            <a:gs pos="0">
              <a:srgbClr val="FFFFFF"/>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162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MX" sz="1800" b="1" kern="1200" dirty="0" smtClean="0">
              <a:solidFill>
                <a:schemeClr val="bg2">
                  <a:lumMod val="60000"/>
                  <a:lumOff val="40000"/>
                </a:schemeClr>
              </a:solidFill>
              <a:effectLst>
                <a:outerShdw blurRad="50800" dist="38100" dir="2700000" algn="tl" rotWithShape="0">
                  <a:prstClr val="black">
                    <a:alpha val="40000"/>
                  </a:prstClr>
                </a:outerShdw>
              </a:effectLst>
            </a:rPr>
            <a:t>VOLUME N</a:t>
          </a:r>
        </a:p>
        <a:p>
          <a:pPr lvl="0" algn="ctr" defTabSz="800100">
            <a:lnSpc>
              <a:spcPct val="90000"/>
            </a:lnSpc>
            <a:spcBef>
              <a:spcPct val="0"/>
            </a:spcBef>
            <a:spcAft>
              <a:spcPct val="35000"/>
            </a:spcAft>
          </a:pPr>
          <a:r>
            <a:rPr lang="es-MX" sz="1800" b="1" kern="1200" dirty="0" smtClean="0">
              <a:solidFill>
                <a:schemeClr val="bg2">
                  <a:lumMod val="60000"/>
                  <a:lumOff val="40000"/>
                </a:schemeClr>
              </a:solidFill>
              <a:effectLst>
                <a:outerShdw blurRad="50800" dist="38100" dir="2700000" algn="tl" rotWithShape="0">
                  <a:prstClr val="black">
                    <a:alpha val="40000"/>
                  </a:prstClr>
                </a:outerShdw>
              </a:effectLst>
            </a:rPr>
            <a:t>TONELADAS METRICAS</a:t>
          </a:r>
          <a:endParaRPr lang="es-MX" sz="1800" b="1" kern="1200" dirty="0">
            <a:solidFill>
              <a:schemeClr val="bg2">
                <a:lumMod val="60000"/>
                <a:lumOff val="40000"/>
              </a:schemeClr>
            </a:solidFill>
            <a:effectLst>
              <a:outerShdw blurRad="50800" dist="38100" dir="2700000" algn="tl" rotWithShape="0">
                <a:prstClr val="black">
                  <a:alpha val="40000"/>
                </a:prstClr>
              </a:outerShdw>
            </a:effectLst>
          </a:endParaRPr>
        </a:p>
      </dsp:txBody>
      <dsp:txXfrm>
        <a:off x="3084233" y="0"/>
        <a:ext cx="2868028" cy="1468963"/>
      </dsp:txXfrm>
    </dsp:sp>
    <dsp:sp modelId="{B3885F6E-B51A-4EB1-B9CB-7916934CBC8C}">
      <dsp:nvSpPr>
        <dsp:cNvPr id="0" name=""/>
        <dsp:cNvSpPr/>
      </dsp:nvSpPr>
      <dsp:spPr>
        <a:xfrm>
          <a:off x="3371036" y="1469082"/>
          <a:ext cx="2294422" cy="713322"/>
        </a:xfrm>
        <a:prstGeom prst="roundRect">
          <a:avLst>
            <a:gd name="adj" fmla="val 10000"/>
          </a:avLst>
        </a:prstGeom>
        <a:solidFill>
          <a:srgbClr val="FFC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1120" tIns="53340" rIns="71120" bIns="53340" numCol="1" spcCol="1270" anchor="ctr" anchorCtr="0">
          <a:noAutofit/>
          <a:sp3d extrusionH="57150">
            <a:bevelT w="38100" h="38100"/>
          </a:sp3d>
        </a:bodyPr>
        <a:lstStyle/>
        <a:p>
          <a:pPr lvl="0" algn="ctr" defTabSz="1244600">
            <a:lnSpc>
              <a:spcPct val="90000"/>
            </a:lnSpc>
            <a:spcBef>
              <a:spcPct val="0"/>
            </a:spcBef>
            <a:spcAft>
              <a:spcPct val="35000"/>
            </a:spcAft>
          </a:pPr>
          <a:r>
            <a:rPr lang="es-MX" sz="2800" b="0" kern="1200" cap="none" spc="0" dirty="0">
              <a:ln w="18415" cmpd="sng">
                <a:solidFill>
                  <a:srgbClr val="FFFFFF"/>
                </a:solidFill>
                <a:prstDash val="solid"/>
              </a:ln>
              <a:solidFill>
                <a:srgbClr val="FFC000"/>
              </a:solidFill>
              <a:effectLst>
                <a:outerShdw blurRad="50800" dist="38100" dir="5400000" algn="t" rotWithShape="0">
                  <a:prstClr val="black">
                    <a:alpha val="40000"/>
                  </a:prstClr>
                </a:outerShdw>
              </a:effectLst>
            </a:rPr>
            <a:t>2,306,744</a:t>
          </a:r>
        </a:p>
      </dsp:txBody>
      <dsp:txXfrm>
        <a:off x="3391928" y="1489974"/>
        <a:ext cx="2252638" cy="671538"/>
      </dsp:txXfrm>
    </dsp:sp>
    <dsp:sp modelId="{27F715D6-5530-454B-9494-55F588B87FB6}">
      <dsp:nvSpPr>
        <dsp:cNvPr id="0" name=""/>
        <dsp:cNvSpPr/>
      </dsp:nvSpPr>
      <dsp:spPr>
        <a:xfrm>
          <a:off x="3371036" y="2292146"/>
          <a:ext cx="2294422" cy="713322"/>
        </a:xfrm>
        <a:prstGeom prst="roundRect">
          <a:avLst>
            <a:gd name="adj" fmla="val 10000"/>
          </a:avLst>
        </a:prstGeom>
        <a:solidFill>
          <a:srgbClr val="FFFF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1120" tIns="53340" rIns="71120" bIns="53340" numCol="1" spcCol="1270" anchor="ctr" anchorCtr="0">
          <a:noAutofit/>
          <a:sp3d extrusionH="57150">
            <a:bevelT w="38100" h="38100"/>
          </a:sp3d>
        </a:bodyPr>
        <a:lstStyle/>
        <a:p>
          <a:pPr lvl="0" algn="ctr" defTabSz="1244600">
            <a:lnSpc>
              <a:spcPct val="90000"/>
            </a:lnSpc>
            <a:spcBef>
              <a:spcPct val="0"/>
            </a:spcBef>
            <a:spcAft>
              <a:spcPct val="35000"/>
            </a:spcAft>
          </a:pPr>
          <a:r>
            <a:rPr lang="es-MX" sz="2800" b="0" kern="1200" cap="none" spc="0">
              <a:ln w="18415" cmpd="sng">
                <a:solidFill>
                  <a:srgbClr val="FFFFFF"/>
                </a:solidFill>
                <a:prstDash val="solid"/>
              </a:ln>
              <a:solidFill>
                <a:srgbClr val="FFFFFF"/>
              </a:solidFill>
              <a:effectLst>
                <a:outerShdw blurRad="50800" dist="38100" dir="5400000" algn="t" rotWithShape="0">
                  <a:prstClr val="black">
                    <a:alpha val="40000"/>
                  </a:prstClr>
                </a:outerShdw>
              </a:effectLst>
            </a:rPr>
            <a:t>2,853,228</a:t>
          </a:r>
        </a:p>
      </dsp:txBody>
      <dsp:txXfrm>
        <a:off x="3391928" y="2313038"/>
        <a:ext cx="2252638" cy="671538"/>
      </dsp:txXfrm>
    </dsp:sp>
    <dsp:sp modelId="{CEB03528-8667-4D01-A2B6-5793E620BE18}">
      <dsp:nvSpPr>
        <dsp:cNvPr id="0" name=""/>
        <dsp:cNvSpPr/>
      </dsp:nvSpPr>
      <dsp:spPr>
        <a:xfrm>
          <a:off x="3371036" y="3115210"/>
          <a:ext cx="2294422" cy="713322"/>
        </a:xfrm>
        <a:prstGeom prst="roundRect">
          <a:avLst>
            <a:gd name="adj" fmla="val 10000"/>
          </a:avLst>
        </a:prstGeom>
        <a:solidFill>
          <a:schemeClr val="bg2">
            <a:lumMod val="60000"/>
            <a:lumOff val="40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1120" tIns="53340" rIns="71120" bIns="53340" numCol="1" spcCol="1270" anchor="ctr" anchorCtr="0">
          <a:noAutofit/>
          <a:sp3d extrusionH="57150">
            <a:bevelT w="38100" h="38100"/>
          </a:sp3d>
        </a:bodyPr>
        <a:lstStyle/>
        <a:p>
          <a:pPr lvl="0" algn="ctr" defTabSz="1244600">
            <a:lnSpc>
              <a:spcPct val="90000"/>
            </a:lnSpc>
            <a:spcBef>
              <a:spcPct val="0"/>
            </a:spcBef>
            <a:spcAft>
              <a:spcPct val="35000"/>
            </a:spcAft>
          </a:pPr>
          <a:r>
            <a:rPr lang="es-MX" sz="2800" b="0" kern="1200" cap="none" spc="0">
              <a:ln w="18415" cmpd="sng">
                <a:solidFill>
                  <a:srgbClr val="FFFFFF"/>
                </a:solidFill>
                <a:prstDash val="solid"/>
              </a:ln>
              <a:solidFill>
                <a:srgbClr val="FFFFFF"/>
              </a:solidFill>
              <a:effectLst>
                <a:outerShdw blurRad="50800" dist="38100" dir="5400000" algn="t" rotWithShape="0">
                  <a:prstClr val="black">
                    <a:alpha val="40000"/>
                  </a:prstClr>
                </a:outerShdw>
              </a:effectLst>
            </a:rPr>
            <a:t>15,059</a:t>
          </a:r>
        </a:p>
      </dsp:txBody>
      <dsp:txXfrm>
        <a:off x="3391928" y="3136102"/>
        <a:ext cx="2252638" cy="671538"/>
      </dsp:txXfrm>
    </dsp:sp>
    <dsp:sp modelId="{30846D7B-AF44-4451-AC6E-21F8B72387BB}">
      <dsp:nvSpPr>
        <dsp:cNvPr id="0" name=""/>
        <dsp:cNvSpPr/>
      </dsp:nvSpPr>
      <dsp:spPr>
        <a:xfrm>
          <a:off x="3371036" y="3938275"/>
          <a:ext cx="2294422" cy="713322"/>
        </a:xfrm>
        <a:prstGeom prst="roundRect">
          <a:avLst>
            <a:gd name="adj" fmla="val 10000"/>
          </a:avLst>
        </a:prstGeom>
        <a:solidFill>
          <a:srgbClr val="FF0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1120" tIns="53340" rIns="71120" bIns="53340" numCol="1" spcCol="1270" anchor="ctr" anchorCtr="0">
          <a:noAutofit/>
          <a:sp3d extrusionH="57150">
            <a:bevelT w="38100" h="38100"/>
          </a:sp3d>
        </a:bodyPr>
        <a:lstStyle/>
        <a:p>
          <a:pPr lvl="0" algn="ctr" defTabSz="1244600">
            <a:lnSpc>
              <a:spcPct val="90000"/>
            </a:lnSpc>
            <a:spcBef>
              <a:spcPct val="0"/>
            </a:spcBef>
            <a:spcAft>
              <a:spcPct val="35000"/>
            </a:spcAft>
          </a:pPr>
          <a:r>
            <a:rPr lang="es-MX" sz="2800" b="0" kern="1200" cap="none" spc="0">
              <a:ln w="18415" cmpd="sng">
                <a:solidFill>
                  <a:srgbClr val="FFFFFF"/>
                </a:solidFill>
                <a:prstDash val="solid"/>
              </a:ln>
              <a:solidFill>
                <a:srgbClr val="FFFFFF"/>
              </a:solidFill>
              <a:effectLst>
                <a:outerShdw blurRad="50800" dist="38100" dir="5400000" algn="t" rotWithShape="0">
                  <a:prstClr val="black">
                    <a:alpha val="40000"/>
                  </a:prstClr>
                </a:outerShdw>
              </a:effectLst>
            </a:rPr>
            <a:t>5,175,031</a:t>
          </a:r>
        </a:p>
      </dsp:txBody>
      <dsp:txXfrm>
        <a:off x="3391928" y="3959167"/>
        <a:ext cx="2252638" cy="671538"/>
      </dsp:txXfrm>
    </dsp:sp>
    <dsp:sp modelId="{FB1A9F8B-B8FF-4F89-9870-CE128CF8AE59}">
      <dsp:nvSpPr>
        <dsp:cNvPr id="0" name=""/>
        <dsp:cNvSpPr/>
      </dsp:nvSpPr>
      <dsp:spPr>
        <a:xfrm>
          <a:off x="6168454" y="0"/>
          <a:ext cx="2868028" cy="4896543"/>
        </a:xfrm>
        <a:prstGeom prst="roundRect">
          <a:avLst>
            <a:gd name="adj" fmla="val 10000"/>
          </a:avLst>
        </a:prstGeom>
        <a:gradFill rotWithShape="0">
          <a:gsLst>
            <a:gs pos="0">
              <a:srgbClr val="FFFFFF"/>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162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MX" sz="1800" b="1" kern="1200" dirty="0" smtClean="0">
              <a:solidFill>
                <a:schemeClr val="bg2">
                  <a:lumMod val="60000"/>
                  <a:lumOff val="40000"/>
                </a:schemeClr>
              </a:solidFill>
              <a:effectLst>
                <a:outerShdw blurRad="50800" dist="38100" dir="2700000" algn="tl" rotWithShape="0">
                  <a:prstClr val="black">
                    <a:alpha val="40000"/>
                  </a:prstClr>
                </a:outerShdw>
              </a:effectLst>
            </a:rPr>
            <a:t>VALOR DE PRODUCCION </a:t>
          </a:r>
        </a:p>
        <a:p>
          <a:pPr lvl="0" algn="ctr" defTabSz="800100">
            <a:lnSpc>
              <a:spcPct val="90000"/>
            </a:lnSpc>
            <a:spcBef>
              <a:spcPct val="0"/>
            </a:spcBef>
            <a:spcAft>
              <a:spcPct val="35000"/>
            </a:spcAft>
          </a:pPr>
          <a:r>
            <a:rPr lang="es-MX" sz="1800" b="1" kern="1200" dirty="0" smtClean="0">
              <a:solidFill>
                <a:schemeClr val="bg2">
                  <a:lumMod val="60000"/>
                  <a:lumOff val="40000"/>
                </a:schemeClr>
              </a:solidFill>
              <a:effectLst>
                <a:outerShdw blurRad="50800" dist="38100" dir="2700000" algn="tl" rotWithShape="0">
                  <a:prstClr val="black">
                    <a:alpha val="40000"/>
                  </a:prstClr>
                </a:outerShdw>
              </a:effectLst>
            </a:rPr>
            <a:t>(</a:t>
          </a:r>
          <a:r>
            <a:rPr lang="es-MX" sz="1800" b="1" kern="1200" dirty="0">
              <a:solidFill>
                <a:schemeClr val="bg2">
                  <a:lumMod val="60000"/>
                  <a:lumOff val="40000"/>
                </a:schemeClr>
              </a:solidFill>
              <a:effectLst>
                <a:outerShdw blurRad="50800" dist="38100" dir="2700000" algn="tl" rotWithShape="0">
                  <a:prstClr val="black">
                    <a:alpha val="40000"/>
                  </a:prstClr>
                </a:outerShdw>
              </a:effectLst>
            </a:rPr>
            <a:t>Millones </a:t>
          </a:r>
          <a:r>
            <a:rPr lang="es-MX" sz="1800" b="1" kern="1200" dirty="0" smtClean="0">
              <a:solidFill>
                <a:schemeClr val="bg2">
                  <a:lumMod val="60000"/>
                  <a:lumOff val="40000"/>
                </a:schemeClr>
              </a:solidFill>
              <a:effectLst>
                <a:outerShdw blurRad="50800" dist="38100" dir="2700000" algn="tl" rotWithShape="0">
                  <a:prstClr val="black">
                    <a:alpha val="40000"/>
                  </a:prstClr>
                </a:outerShdw>
              </a:effectLst>
            </a:rPr>
            <a:t> </a:t>
          </a:r>
          <a:r>
            <a:rPr lang="es-MX" sz="1800" b="1" kern="1200" dirty="0">
              <a:solidFill>
                <a:schemeClr val="bg2">
                  <a:lumMod val="60000"/>
                  <a:lumOff val="40000"/>
                </a:schemeClr>
              </a:solidFill>
              <a:effectLst>
                <a:outerShdw blurRad="50800" dist="38100" dir="2700000" algn="tl" rotWithShape="0">
                  <a:prstClr val="black">
                    <a:alpha val="40000"/>
                  </a:prstClr>
                </a:outerShdw>
              </a:effectLst>
            </a:rPr>
            <a:t>Pesos)</a:t>
          </a:r>
        </a:p>
      </dsp:txBody>
      <dsp:txXfrm>
        <a:off x="6168454" y="0"/>
        <a:ext cx="2868028" cy="1468963"/>
      </dsp:txXfrm>
    </dsp:sp>
    <dsp:sp modelId="{32801EF0-7D5B-4856-8EA0-43A57E3F031D}">
      <dsp:nvSpPr>
        <dsp:cNvPr id="0" name=""/>
        <dsp:cNvSpPr/>
      </dsp:nvSpPr>
      <dsp:spPr>
        <a:xfrm>
          <a:off x="6454167" y="1469082"/>
          <a:ext cx="2294422" cy="713322"/>
        </a:xfrm>
        <a:prstGeom prst="roundRect">
          <a:avLst>
            <a:gd name="adj" fmla="val 10000"/>
          </a:avLst>
        </a:prstGeom>
        <a:solidFill>
          <a:srgbClr val="FFC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1120" tIns="53340" rIns="71120" bIns="53340" numCol="1" spcCol="1270" anchor="ctr" anchorCtr="0">
          <a:noAutofit/>
          <a:sp3d extrusionH="57150">
            <a:bevelT w="38100" h="38100"/>
          </a:sp3d>
        </a:bodyPr>
        <a:lstStyle/>
        <a:p>
          <a:pPr lvl="0" algn="ctr" defTabSz="1244600">
            <a:lnSpc>
              <a:spcPct val="90000"/>
            </a:lnSpc>
            <a:spcBef>
              <a:spcPct val="0"/>
            </a:spcBef>
            <a:spcAft>
              <a:spcPct val="35000"/>
            </a:spcAft>
          </a:pPr>
          <a:r>
            <a:rPr lang="es-MX" sz="2800" b="0" kern="1200" cap="none" spc="0" dirty="0" smtClean="0">
              <a:ln w="18415" cmpd="sng">
                <a:solidFill>
                  <a:srgbClr val="FFFFFF"/>
                </a:solidFill>
                <a:prstDash val="solid"/>
              </a:ln>
              <a:solidFill>
                <a:srgbClr val="0070C0"/>
              </a:solidFill>
              <a:effectLst>
                <a:outerShdw blurRad="63500" dir="3600000" algn="tl" rotWithShape="0">
                  <a:srgbClr val="000000">
                    <a:alpha val="70000"/>
                  </a:srgbClr>
                </a:outerShdw>
              </a:effectLst>
            </a:rPr>
            <a:t>$ 3</a:t>
          </a:r>
          <a:r>
            <a:rPr lang="es-MX" sz="2800" b="0" kern="1200" cap="none" spc="0" dirty="0" smtClean="0">
              <a:ln w="18415" cmpd="sng">
                <a:solidFill>
                  <a:srgbClr val="FFFFFF"/>
                </a:solidFill>
                <a:prstDash val="solid"/>
              </a:ln>
              <a:solidFill>
                <a:srgbClr val="0070C0"/>
              </a:solidFill>
              <a:effectLst>
                <a:outerShdw blurRad="50800" dist="38100" dir="5400000" algn="t" rotWithShape="0">
                  <a:prstClr val="black">
                    <a:alpha val="40000"/>
                  </a:prstClr>
                </a:outerShdw>
              </a:effectLst>
            </a:rPr>
            <a:t>0,310.616</a:t>
          </a:r>
          <a:endParaRPr lang="es-MX" sz="2800" b="0" kern="1200" cap="none" spc="0" dirty="0">
            <a:ln w="18415" cmpd="sng">
              <a:solidFill>
                <a:srgbClr val="FFFFFF"/>
              </a:solidFill>
              <a:prstDash val="solid"/>
            </a:ln>
            <a:solidFill>
              <a:srgbClr val="0070C0"/>
            </a:solidFill>
            <a:effectLst>
              <a:outerShdw blurRad="50800" dist="38100" dir="5400000" algn="t" rotWithShape="0">
                <a:prstClr val="black">
                  <a:alpha val="40000"/>
                </a:prstClr>
              </a:outerShdw>
            </a:effectLst>
          </a:endParaRPr>
        </a:p>
      </dsp:txBody>
      <dsp:txXfrm>
        <a:off x="6475059" y="1489974"/>
        <a:ext cx="2252638" cy="671538"/>
      </dsp:txXfrm>
    </dsp:sp>
    <dsp:sp modelId="{37893104-442D-4EC1-9AA8-C84CB7FD11E1}">
      <dsp:nvSpPr>
        <dsp:cNvPr id="0" name=""/>
        <dsp:cNvSpPr/>
      </dsp:nvSpPr>
      <dsp:spPr>
        <a:xfrm>
          <a:off x="6454167" y="2292146"/>
          <a:ext cx="2294422" cy="713322"/>
        </a:xfrm>
        <a:prstGeom prst="roundRect">
          <a:avLst>
            <a:gd name="adj" fmla="val 10000"/>
          </a:avLst>
        </a:prstGeom>
        <a:solidFill>
          <a:srgbClr val="FFFF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1120" tIns="53340" rIns="71120" bIns="53340" numCol="1" spcCol="1270" anchor="ctr" anchorCtr="0">
          <a:noAutofit/>
          <a:sp3d extrusionH="57150">
            <a:bevelT w="38100" h="38100"/>
          </a:sp3d>
        </a:bodyPr>
        <a:lstStyle/>
        <a:p>
          <a:pPr lvl="0" algn="ctr" defTabSz="1244600">
            <a:lnSpc>
              <a:spcPct val="90000"/>
            </a:lnSpc>
            <a:spcBef>
              <a:spcPct val="0"/>
            </a:spcBef>
            <a:spcAft>
              <a:spcPct val="35000"/>
            </a:spcAft>
          </a:pPr>
          <a:r>
            <a:rPr lang="es-MX" sz="2800" b="0" kern="1200" cap="none" spc="0" dirty="0" smtClean="0">
              <a:ln w="18415" cmpd="sng">
                <a:solidFill>
                  <a:srgbClr val="FFFFFF"/>
                </a:solidFill>
                <a:prstDash val="solid"/>
              </a:ln>
              <a:solidFill>
                <a:srgbClr val="FFFFFF"/>
              </a:solidFill>
              <a:effectLst>
                <a:outerShdw blurRad="50800" dist="38100" dir="5400000" algn="t" rotWithShape="0">
                  <a:prstClr val="black">
                    <a:alpha val="40000"/>
                  </a:prstClr>
                </a:outerShdw>
              </a:effectLst>
            </a:rPr>
            <a:t>$ 47,420.649</a:t>
          </a:r>
          <a:endParaRPr lang="es-MX" sz="2800" b="0" kern="1200" cap="none" spc="0" dirty="0">
            <a:ln w="18415" cmpd="sng">
              <a:solidFill>
                <a:srgbClr val="FFFFFF"/>
              </a:solidFill>
              <a:prstDash val="solid"/>
            </a:ln>
            <a:solidFill>
              <a:srgbClr val="FFFFFF"/>
            </a:solidFill>
            <a:effectLst>
              <a:outerShdw blurRad="50800" dist="38100" dir="5400000" algn="t" rotWithShape="0">
                <a:prstClr val="black">
                  <a:alpha val="40000"/>
                </a:prstClr>
              </a:outerShdw>
            </a:effectLst>
          </a:endParaRPr>
        </a:p>
      </dsp:txBody>
      <dsp:txXfrm>
        <a:off x="6475059" y="2313038"/>
        <a:ext cx="2252638" cy="671538"/>
      </dsp:txXfrm>
    </dsp:sp>
    <dsp:sp modelId="{8882B33C-5114-4731-944A-60347F965380}">
      <dsp:nvSpPr>
        <dsp:cNvPr id="0" name=""/>
        <dsp:cNvSpPr/>
      </dsp:nvSpPr>
      <dsp:spPr>
        <a:xfrm>
          <a:off x="6454167" y="3115210"/>
          <a:ext cx="2294422" cy="713322"/>
        </a:xfrm>
        <a:prstGeom prst="roundRect">
          <a:avLst>
            <a:gd name="adj" fmla="val 10000"/>
          </a:avLst>
        </a:prstGeom>
        <a:solidFill>
          <a:schemeClr val="bg2">
            <a:lumMod val="60000"/>
            <a:lumOff val="40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1120" tIns="53340" rIns="71120" bIns="53340" numCol="1" spcCol="1270" anchor="ctr" anchorCtr="0">
          <a:noAutofit/>
          <a:sp3d extrusionH="57150">
            <a:bevelT w="38100" h="38100"/>
          </a:sp3d>
        </a:bodyPr>
        <a:lstStyle/>
        <a:p>
          <a:pPr lvl="0" algn="ctr" defTabSz="1244600">
            <a:lnSpc>
              <a:spcPct val="90000"/>
            </a:lnSpc>
            <a:spcBef>
              <a:spcPct val="0"/>
            </a:spcBef>
            <a:spcAft>
              <a:spcPct val="35000"/>
            </a:spcAft>
          </a:pPr>
          <a:r>
            <a:rPr lang="es-MX" sz="2800" b="0" kern="1200" cap="none" spc="0" dirty="0" smtClean="0">
              <a:ln w="18415" cmpd="sng">
                <a:solidFill>
                  <a:srgbClr val="FFFFFF"/>
                </a:solidFill>
                <a:prstDash val="solid"/>
              </a:ln>
              <a:solidFill>
                <a:srgbClr val="FFFFFF"/>
              </a:solidFill>
              <a:effectLst>
                <a:outerShdw blurRad="50800" dist="38100" dir="5400000" algn="t" rotWithShape="0">
                  <a:prstClr val="black">
                    <a:alpha val="40000"/>
                  </a:prstClr>
                </a:outerShdw>
              </a:effectLst>
            </a:rPr>
            <a:t>$ 527.065</a:t>
          </a:r>
          <a:endParaRPr lang="es-MX" sz="2800" b="0" kern="1200" cap="none" spc="0" dirty="0">
            <a:ln w="18415" cmpd="sng">
              <a:solidFill>
                <a:srgbClr val="FFFFFF"/>
              </a:solidFill>
              <a:prstDash val="solid"/>
            </a:ln>
            <a:solidFill>
              <a:srgbClr val="FFFFFF"/>
            </a:solidFill>
            <a:effectLst>
              <a:outerShdw blurRad="50800" dist="38100" dir="5400000" algn="t" rotWithShape="0">
                <a:prstClr val="black">
                  <a:alpha val="40000"/>
                </a:prstClr>
              </a:outerShdw>
            </a:effectLst>
          </a:endParaRPr>
        </a:p>
      </dsp:txBody>
      <dsp:txXfrm>
        <a:off x="6475059" y="3136102"/>
        <a:ext cx="2252638" cy="671538"/>
      </dsp:txXfrm>
    </dsp:sp>
    <dsp:sp modelId="{EE8C0F37-7FE0-4C6B-9250-348A34A6CFFF}">
      <dsp:nvSpPr>
        <dsp:cNvPr id="0" name=""/>
        <dsp:cNvSpPr/>
      </dsp:nvSpPr>
      <dsp:spPr>
        <a:xfrm>
          <a:off x="6264693" y="3938275"/>
          <a:ext cx="2673369" cy="713322"/>
        </a:xfrm>
        <a:prstGeom prst="roundRect">
          <a:avLst>
            <a:gd name="adj" fmla="val 10000"/>
          </a:avLst>
        </a:prstGeom>
        <a:solidFill>
          <a:srgbClr val="FF0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1120" tIns="53340" rIns="71120" bIns="53340" numCol="1" spcCol="1270" anchor="ctr" anchorCtr="0">
          <a:noAutofit/>
          <a:sp3d extrusionH="57150">
            <a:bevelT w="38100" h="38100"/>
          </a:sp3d>
        </a:bodyPr>
        <a:lstStyle/>
        <a:p>
          <a:pPr lvl="0" algn="ctr" defTabSz="1244600">
            <a:lnSpc>
              <a:spcPct val="90000"/>
            </a:lnSpc>
            <a:spcBef>
              <a:spcPct val="0"/>
            </a:spcBef>
            <a:spcAft>
              <a:spcPct val="35000"/>
            </a:spcAft>
          </a:pPr>
          <a:r>
            <a:rPr lang="es-MX" sz="2800" b="0" kern="1200" cap="none" spc="0" dirty="0" smtClean="0">
              <a:ln w="18415" cmpd="sng">
                <a:solidFill>
                  <a:srgbClr val="FFFFFF"/>
                </a:solidFill>
                <a:prstDash val="solid"/>
              </a:ln>
              <a:solidFill>
                <a:srgbClr val="FFFFFF"/>
              </a:solidFill>
              <a:effectLst>
                <a:outerShdw blurRad="50800" dist="38100" dir="5400000" algn="t" rotWithShape="0">
                  <a:prstClr val="black">
                    <a:alpha val="40000"/>
                  </a:prstClr>
                </a:outerShdw>
              </a:effectLst>
            </a:rPr>
            <a:t>$ 78,258.330</a:t>
          </a:r>
          <a:endParaRPr lang="es-MX" sz="2800" b="0" kern="1200" cap="none" spc="0" dirty="0">
            <a:ln w="18415" cmpd="sng">
              <a:solidFill>
                <a:srgbClr val="FFFFFF"/>
              </a:solidFill>
              <a:prstDash val="solid"/>
            </a:ln>
            <a:solidFill>
              <a:srgbClr val="FFFFFF"/>
            </a:solidFill>
            <a:effectLst>
              <a:outerShdw blurRad="50800" dist="38100" dir="5400000" algn="t" rotWithShape="0">
                <a:prstClr val="black">
                  <a:alpha val="40000"/>
                </a:prstClr>
              </a:outerShdw>
            </a:effectLst>
          </a:endParaRPr>
        </a:p>
      </dsp:txBody>
      <dsp:txXfrm>
        <a:off x="6285585" y="3959167"/>
        <a:ext cx="2631585" cy="671538"/>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5.emf"/></Relationships>
</file>

<file path=ppt/drawings/drawing1.xml><?xml version="1.0" encoding="utf-8"?>
<c:userShapes xmlns:c="http://schemas.openxmlformats.org/drawingml/2006/chart">
  <cdr:relSizeAnchor xmlns:cdr="http://schemas.openxmlformats.org/drawingml/2006/chartDrawing">
    <cdr:from>
      <cdr:x>0.12376</cdr:x>
      <cdr:y>0.90361</cdr:y>
    </cdr:from>
    <cdr:to>
      <cdr:x>0.82375</cdr:x>
      <cdr:y>1</cdr:y>
    </cdr:to>
    <cdr:sp macro="" textlink="">
      <cdr:nvSpPr>
        <cdr:cNvPr id="2" name="1 CuadroTexto"/>
        <cdr:cNvSpPr txBox="1"/>
      </cdr:nvSpPr>
      <cdr:spPr>
        <a:xfrm xmlns:a="http://schemas.openxmlformats.org/drawingml/2006/main">
          <a:off x="1018456" y="4365126"/>
          <a:ext cx="5760640" cy="46563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MX" sz="800" dirty="0">
              <a:solidFill>
                <a:schemeClr val="tx1"/>
              </a:solidFill>
            </a:rPr>
            <a:t>   </a:t>
          </a:r>
          <a:r>
            <a:rPr lang="es-MX" sz="800" dirty="0" err="1">
              <a:solidFill>
                <a:schemeClr val="tx1"/>
              </a:solidFill>
            </a:rPr>
            <a:t>Cereals</a:t>
          </a:r>
          <a:r>
            <a:rPr lang="es-MX" sz="800" dirty="0">
              <a:solidFill>
                <a:schemeClr val="tx1"/>
              </a:solidFill>
            </a:rPr>
            <a:t>   </a:t>
          </a:r>
          <a:r>
            <a:rPr lang="es-MX" sz="800" baseline="0" dirty="0">
              <a:solidFill>
                <a:schemeClr val="tx1"/>
              </a:solidFill>
            </a:rPr>
            <a:t> </a:t>
          </a:r>
          <a:r>
            <a:rPr lang="es-MX" sz="800" baseline="0" dirty="0" smtClean="0">
              <a:solidFill>
                <a:schemeClr val="tx1"/>
              </a:solidFill>
            </a:rPr>
            <a:t>  </a:t>
          </a:r>
          <a:r>
            <a:rPr lang="es-MX" sz="800" dirty="0" err="1" smtClean="0">
              <a:solidFill>
                <a:schemeClr val="tx1"/>
              </a:solidFill>
            </a:rPr>
            <a:t>Oilcrops</a:t>
          </a:r>
          <a:r>
            <a:rPr lang="es-MX" sz="800" dirty="0" smtClean="0">
              <a:solidFill>
                <a:schemeClr val="tx1"/>
              </a:solidFill>
            </a:rPr>
            <a:t>    </a:t>
          </a:r>
          <a:r>
            <a:rPr lang="es-MX" sz="800" dirty="0">
              <a:solidFill>
                <a:schemeClr val="tx1"/>
              </a:solidFill>
            </a:rPr>
            <a:t>Vegetables   </a:t>
          </a:r>
          <a:r>
            <a:rPr lang="es-MX" sz="800" dirty="0" err="1">
              <a:solidFill>
                <a:schemeClr val="tx1"/>
              </a:solidFill>
            </a:rPr>
            <a:t>Roots</a:t>
          </a:r>
          <a:r>
            <a:rPr lang="es-MX" sz="800" dirty="0">
              <a:solidFill>
                <a:schemeClr val="tx1"/>
              </a:solidFill>
            </a:rPr>
            <a:t> &amp;       </a:t>
          </a:r>
          <a:r>
            <a:rPr lang="es-MX" sz="800" dirty="0" err="1">
              <a:solidFill>
                <a:schemeClr val="tx1"/>
              </a:solidFill>
            </a:rPr>
            <a:t>Friuts</a:t>
          </a:r>
          <a:r>
            <a:rPr lang="es-MX" sz="800" dirty="0">
              <a:solidFill>
                <a:schemeClr val="tx1"/>
              </a:solidFill>
            </a:rPr>
            <a:t>     </a:t>
          </a:r>
          <a:r>
            <a:rPr lang="es-MX" sz="800" dirty="0" smtClean="0">
              <a:solidFill>
                <a:schemeClr val="tx1"/>
              </a:solidFill>
            </a:rPr>
            <a:t>   Pulses            </a:t>
          </a:r>
          <a:r>
            <a:rPr lang="es-MX" sz="800" dirty="0" err="1">
              <a:solidFill>
                <a:schemeClr val="tx1"/>
              </a:solidFill>
            </a:rPr>
            <a:t>Milk</a:t>
          </a:r>
          <a:r>
            <a:rPr lang="es-MX" sz="800" dirty="0">
              <a:solidFill>
                <a:schemeClr val="tx1"/>
              </a:solidFill>
            </a:rPr>
            <a:t>         </a:t>
          </a:r>
          <a:r>
            <a:rPr lang="es-MX" sz="800" dirty="0" smtClean="0">
              <a:solidFill>
                <a:schemeClr val="tx1"/>
              </a:solidFill>
            </a:rPr>
            <a:t> </a:t>
          </a:r>
          <a:r>
            <a:rPr lang="es-MX" sz="800" dirty="0" err="1">
              <a:solidFill>
                <a:schemeClr val="tx1"/>
              </a:solidFill>
            </a:rPr>
            <a:t>Meats</a:t>
          </a:r>
          <a:r>
            <a:rPr lang="es-MX" sz="800" dirty="0">
              <a:solidFill>
                <a:schemeClr val="tx1"/>
              </a:solidFill>
            </a:rPr>
            <a:t>       </a:t>
          </a:r>
          <a:r>
            <a:rPr lang="es-MX" sz="800" dirty="0" smtClean="0">
              <a:solidFill>
                <a:schemeClr val="tx1"/>
              </a:solidFill>
            </a:rPr>
            <a:t>  </a:t>
          </a:r>
          <a:r>
            <a:rPr lang="es-MX" sz="800" dirty="0" err="1" smtClean="0">
              <a:solidFill>
                <a:schemeClr val="tx1"/>
              </a:solidFill>
            </a:rPr>
            <a:t>Fish</a:t>
          </a:r>
          <a:r>
            <a:rPr lang="es-MX" sz="800" dirty="0" smtClean="0">
              <a:solidFill>
                <a:schemeClr val="tx1"/>
              </a:solidFill>
            </a:rPr>
            <a:t> </a:t>
          </a:r>
          <a:r>
            <a:rPr lang="es-MX" sz="800" dirty="0">
              <a:solidFill>
                <a:schemeClr val="tx1"/>
              </a:solidFill>
            </a:rPr>
            <a:t>&amp;           </a:t>
          </a:r>
          <a:r>
            <a:rPr lang="es-MX" sz="800" dirty="0" err="1">
              <a:solidFill>
                <a:schemeClr val="tx1"/>
              </a:solidFill>
            </a:rPr>
            <a:t>Eggs</a:t>
          </a:r>
          <a:r>
            <a:rPr lang="es-MX" sz="800" dirty="0">
              <a:solidFill>
                <a:schemeClr val="tx1"/>
              </a:solidFill>
            </a:rPr>
            <a:t>          </a:t>
          </a:r>
          <a:r>
            <a:rPr lang="es-MX" sz="800" dirty="0" smtClean="0">
              <a:solidFill>
                <a:schemeClr val="tx1"/>
              </a:solidFill>
            </a:rPr>
            <a:t>World</a:t>
          </a:r>
          <a:endParaRPr lang="es-MX" sz="800" baseline="0" dirty="0">
            <a:solidFill>
              <a:schemeClr val="tx1"/>
            </a:solidFill>
          </a:endParaRPr>
        </a:p>
        <a:p xmlns:a="http://schemas.openxmlformats.org/drawingml/2006/main">
          <a:r>
            <a:rPr lang="es-MX" sz="800" baseline="0" dirty="0">
              <a:solidFill>
                <a:schemeClr val="tx1"/>
              </a:solidFill>
            </a:rPr>
            <a:t>                                                          </a:t>
          </a:r>
          <a:r>
            <a:rPr lang="es-MX" sz="800" baseline="0" dirty="0" smtClean="0">
              <a:solidFill>
                <a:schemeClr val="tx1"/>
              </a:solidFill>
            </a:rPr>
            <a:t>    </a:t>
          </a:r>
          <a:r>
            <a:rPr lang="es-MX" sz="800" baseline="0" dirty="0" err="1" smtClean="0">
              <a:solidFill>
                <a:schemeClr val="tx1"/>
              </a:solidFill>
            </a:rPr>
            <a:t>Tub</a:t>
          </a:r>
          <a:r>
            <a:rPr lang="es-MX" sz="800" baseline="0" dirty="0">
              <a:solidFill>
                <a:schemeClr val="tx1"/>
              </a:solidFill>
            </a:rPr>
            <a:t>.                                                                             </a:t>
          </a:r>
          <a:r>
            <a:rPr lang="es-MX" sz="800" baseline="0" dirty="0" smtClean="0">
              <a:solidFill>
                <a:schemeClr val="tx1"/>
              </a:solidFill>
            </a:rPr>
            <a:t>        </a:t>
          </a:r>
          <a:r>
            <a:rPr lang="es-MX" sz="800" baseline="0" dirty="0" err="1" smtClean="0">
              <a:solidFill>
                <a:schemeClr val="tx1"/>
              </a:solidFill>
            </a:rPr>
            <a:t>Seafood</a:t>
          </a:r>
          <a:endParaRPr lang="es-MX" sz="800" baseline="0" dirty="0">
            <a:solidFill>
              <a:schemeClr val="tx1"/>
            </a:solidFill>
          </a:endParaRPr>
        </a:p>
        <a:p xmlns:a="http://schemas.openxmlformats.org/drawingml/2006/main">
          <a:r>
            <a:rPr lang="es-MX" sz="800" baseline="0" dirty="0">
              <a:solidFill>
                <a:schemeClr val="tx1"/>
              </a:solidFill>
            </a:rPr>
            <a:t> </a:t>
          </a:r>
          <a:endParaRPr lang="es-MX" sz="800" dirty="0">
            <a:solidFill>
              <a:schemeClr val="tx1"/>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0.68795</cdr:x>
      <cdr:y>0.01322</cdr:y>
    </cdr:from>
    <cdr:to>
      <cdr:x>0.96164</cdr:x>
      <cdr:y>0.09235</cdr:y>
    </cdr:to>
    <cdr:sp macro="" textlink="">
      <cdr:nvSpPr>
        <cdr:cNvPr id="2" name="4 CuadroTexto"/>
        <cdr:cNvSpPr txBox="1"/>
      </cdr:nvSpPr>
      <cdr:spPr>
        <a:xfrm xmlns:a="http://schemas.openxmlformats.org/drawingml/2006/main">
          <a:off x="6269521" y="72008"/>
          <a:ext cx="2494227" cy="430881"/>
        </a:xfrm>
        <a:prstGeom xmlns:a="http://schemas.openxmlformats.org/drawingml/2006/main" prst="rect">
          <a:avLst/>
        </a:prstGeom>
        <a:solidFill xmlns:a="http://schemas.openxmlformats.org/drawingml/2006/main">
          <a:srgbClr val="FF0000"/>
        </a:solidFill>
      </cdr:spPr>
      <cdr:txBody>
        <a:bodyPr xmlns:a="http://schemas.openxmlformats.org/drawingml/2006/main" wrap="none" rtlCol="0">
          <a:spAutoFit/>
        </a:bodyPr>
        <a:lstStyle xmlns:a="http://schemas.openxmlformats.org/drawingml/2006/main">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xmlns:a="http://schemas.openxmlformats.org/drawingml/2006/main">
          <a:r>
            <a:rPr lang="es-MX" sz="1100" b="1" i="1" dirty="0" smtClean="0"/>
            <a:t>Fuente :</a:t>
          </a:r>
          <a:r>
            <a:rPr lang="es-MX" sz="1100" b="1" i="1" dirty="0" err="1" smtClean="0"/>
            <a:t>World</a:t>
          </a:r>
          <a:r>
            <a:rPr lang="es-MX" sz="1100" b="1" i="1" dirty="0" smtClean="0"/>
            <a:t> </a:t>
          </a:r>
          <a:r>
            <a:rPr lang="es-MX" sz="1100" b="1" i="1" dirty="0" err="1" smtClean="0"/>
            <a:t>poultry</a:t>
          </a:r>
          <a:r>
            <a:rPr lang="es-MX" sz="1100" b="1" i="1" dirty="0" smtClean="0"/>
            <a:t> enero 2013</a:t>
          </a:r>
        </a:p>
        <a:p xmlns:a="http://schemas.openxmlformats.org/drawingml/2006/main">
          <a:r>
            <a:rPr lang="es-MX" sz="1100" b="1" i="1" dirty="0" smtClean="0"/>
            <a:t>Modificado por </a:t>
          </a:r>
          <a:r>
            <a:rPr lang="es-MX" sz="1100" b="1" i="1" dirty="0" err="1" smtClean="0"/>
            <a:t>econometria</a:t>
          </a:r>
          <a:r>
            <a:rPr lang="es-MX" sz="1100" b="1" i="1" dirty="0" smtClean="0"/>
            <a:t>.</a:t>
          </a:r>
          <a:endParaRPr lang="es-MX" sz="1100" b="1" i="1" dirty="0"/>
        </a:p>
      </cdr:txBody>
    </cdr:sp>
  </cdr:relSizeAnchor>
</c:userShapes>
</file>

<file path=ppt/drawings/drawing3.xml><?xml version="1.0" encoding="utf-8"?>
<c:userShapes xmlns:c="http://schemas.openxmlformats.org/drawingml/2006/chart">
  <cdr:relSizeAnchor xmlns:cdr="http://schemas.openxmlformats.org/drawingml/2006/chartDrawing">
    <cdr:from>
      <cdr:x>0.60913</cdr:x>
      <cdr:y>0.31017</cdr:y>
    </cdr:from>
    <cdr:to>
      <cdr:x>0.92095</cdr:x>
      <cdr:y>0.48284</cdr:y>
    </cdr:to>
    <cdr:cxnSp macro="">
      <cdr:nvCxnSpPr>
        <cdr:cNvPr id="3" name="2 Conector angular"/>
        <cdr:cNvCxnSpPr/>
      </cdr:nvCxnSpPr>
      <cdr:spPr>
        <a:xfrm xmlns:a="http://schemas.openxmlformats.org/drawingml/2006/main" flipV="1">
          <a:off x="6336704" y="1953344"/>
          <a:ext cx="3243829" cy="1087409"/>
        </a:xfrm>
        <a:prstGeom xmlns:a="http://schemas.openxmlformats.org/drawingml/2006/main" prst="bentConnector3">
          <a:avLst/>
        </a:prstGeom>
        <a:ln xmlns:a="http://schemas.openxmlformats.org/drawingml/2006/main" w="76200">
          <a:solidFill>
            <a:srgbClr val="FF0000"/>
          </a:solidFill>
          <a:headEnd type="arrow"/>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0.6645</cdr:x>
      <cdr:y>0.88028</cdr:y>
    </cdr:from>
    <cdr:to>
      <cdr:x>0.86732</cdr:x>
      <cdr:y>0.9487</cdr:y>
    </cdr:to>
    <cdr:sp macro="" textlink="">
      <cdr:nvSpPr>
        <cdr:cNvPr id="4" name="6 CuadroTexto"/>
        <cdr:cNvSpPr txBox="1"/>
      </cdr:nvSpPr>
      <cdr:spPr>
        <a:xfrm xmlns:a="http://schemas.openxmlformats.org/drawingml/2006/main">
          <a:off x="6912768" y="5543651"/>
          <a:ext cx="2109873" cy="430887"/>
        </a:xfrm>
        <a:prstGeom xmlns:a="http://schemas.openxmlformats.org/drawingml/2006/main" prst="rect">
          <a:avLst/>
        </a:prstGeom>
        <a:solidFill xmlns:a="http://schemas.openxmlformats.org/drawingml/2006/main">
          <a:srgbClr val="FF0000"/>
        </a:solidFill>
      </cdr:spPr>
      <cdr:txBody>
        <a:bodyPr xmlns:a="http://schemas.openxmlformats.org/drawingml/2006/main" wrap="none" rtlCol="0">
          <a:spAutoFit/>
        </a:bodyPr>
        <a:lstStyle xmlns:a="http://schemas.openxmlformats.org/drawingml/2006/main">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xmlns:a="http://schemas.openxmlformats.org/drawingml/2006/main">
          <a:r>
            <a:rPr lang="es-MX" sz="1100" b="1" i="1" dirty="0" smtClean="0"/>
            <a:t>Fuente :FAO Enero 2013</a:t>
          </a:r>
        </a:p>
        <a:p xmlns:a="http://schemas.openxmlformats.org/drawingml/2006/main">
          <a:r>
            <a:rPr lang="es-MX" sz="1100" b="1" i="1" dirty="0" smtClean="0"/>
            <a:t>Modificado por </a:t>
          </a:r>
          <a:r>
            <a:rPr lang="es-MX" sz="1100" b="1" i="1" dirty="0" err="1" smtClean="0"/>
            <a:t>econometria</a:t>
          </a:r>
          <a:r>
            <a:rPr lang="es-MX" sz="1100" b="1" i="1" dirty="0" smtClean="0"/>
            <a:t>.</a:t>
          </a:r>
          <a:endParaRPr lang="es-MX" sz="1100" b="1" i="1" dirty="0"/>
        </a:p>
      </cdr:txBody>
    </cdr:sp>
  </cdr:relSizeAnchor>
</c:userShapes>
</file>

<file path=ppt/drawings/drawing4.xml><?xml version="1.0" encoding="utf-8"?>
<c:userShapes xmlns:c="http://schemas.openxmlformats.org/drawingml/2006/chart">
  <cdr:relSizeAnchor xmlns:cdr="http://schemas.openxmlformats.org/drawingml/2006/chartDrawing">
    <cdr:from>
      <cdr:x>0.02599</cdr:x>
      <cdr:y>0.82493</cdr:y>
    </cdr:from>
    <cdr:to>
      <cdr:x>0.20793</cdr:x>
      <cdr:y>0.94695</cdr:y>
    </cdr:to>
    <cdr:sp macro="" textlink="">
      <cdr:nvSpPr>
        <cdr:cNvPr id="2" name="CuadroTexto 4"/>
        <cdr:cNvSpPr txBox="1"/>
      </cdr:nvSpPr>
      <cdr:spPr>
        <a:xfrm xmlns:a="http://schemas.openxmlformats.org/drawingml/2006/main">
          <a:off x="193040" y="3159760"/>
          <a:ext cx="1351280" cy="467360"/>
        </a:xfrm>
        <a:prstGeom xmlns:a="http://schemas.openxmlformats.org/drawingml/2006/main" prst="rect">
          <a:avLst/>
        </a:prstGeom>
        <a:solidFill xmlns:a="http://schemas.openxmlformats.org/drawingml/2006/main">
          <a:schemeClr val="tx1"/>
        </a:solidFill>
        <a:ln xmlns:a="http://schemas.openxmlformats.org/drawingml/2006/main" w="9525" cmpd="sng">
          <a:noFill/>
        </a:ln>
        <a:effectLst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ysClr val="windowText" lastClr="000000"/>
              </a:solidFill>
              <a:latin typeface="Calibri"/>
            </a:defRPr>
          </a:lvl1pPr>
          <a:lvl2pPr marL="457200" indent="0">
            <a:defRPr sz="1100">
              <a:solidFill>
                <a:sysClr val="windowText" lastClr="000000"/>
              </a:solidFill>
              <a:latin typeface="Calibri"/>
            </a:defRPr>
          </a:lvl2pPr>
          <a:lvl3pPr marL="914400" indent="0">
            <a:defRPr sz="1100">
              <a:solidFill>
                <a:sysClr val="windowText" lastClr="000000"/>
              </a:solidFill>
              <a:latin typeface="Calibri"/>
            </a:defRPr>
          </a:lvl3pPr>
          <a:lvl4pPr marL="1371600" indent="0">
            <a:defRPr sz="1100">
              <a:solidFill>
                <a:sysClr val="windowText" lastClr="000000"/>
              </a:solidFill>
              <a:latin typeface="Calibri"/>
            </a:defRPr>
          </a:lvl4pPr>
          <a:lvl5pPr marL="1828800" indent="0">
            <a:defRPr sz="1100">
              <a:solidFill>
                <a:sysClr val="windowText" lastClr="000000"/>
              </a:solidFill>
              <a:latin typeface="Calibri"/>
            </a:defRPr>
          </a:lvl5pPr>
          <a:lvl6pPr marL="2286000" indent="0">
            <a:defRPr sz="1100">
              <a:solidFill>
                <a:sysClr val="windowText" lastClr="000000"/>
              </a:solidFill>
              <a:latin typeface="Calibri"/>
            </a:defRPr>
          </a:lvl6pPr>
          <a:lvl7pPr marL="2743200" indent="0">
            <a:defRPr sz="1100">
              <a:solidFill>
                <a:sysClr val="windowText" lastClr="000000"/>
              </a:solidFill>
              <a:latin typeface="Calibri"/>
            </a:defRPr>
          </a:lvl7pPr>
          <a:lvl8pPr marL="3200400" indent="0">
            <a:defRPr sz="1100">
              <a:solidFill>
                <a:sysClr val="windowText" lastClr="000000"/>
              </a:solidFill>
              <a:latin typeface="Calibri"/>
            </a:defRPr>
          </a:lvl8pPr>
          <a:lvl9pPr marL="3657600" indent="0">
            <a:defRPr sz="1100">
              <a:solidFill>
                <a:sysClr val="windowText" lastClr="000000"/>
              </a:solidFill>
              <a:latin typeface="Calibri"/>
            </a:defRPr>
          </a:lvl9pPr>
        </a:lstStyle>
        <a:p xmlns:a="http://schemas.openxmlformats.org/drawingml/2006/main">
          <a:pPr algn="ctr"/>
          <a:r>
            <a:rPr lang="es-ES_tradnl" sz="1100" b="1" dirty="0">
              <a:ln>
                <a:noFill/>
              </a:ln>
              <a:solidFill>
                <a:srgbClr val="0070C0"/>
              </a:solidFill>
              <a:effectLst>
                <a:outerShdw blurRad="50800" dist="38100" dir="2700000" algn="tl" rotWithShape="0">
                  <a:prstClr val="black">
                    <a:alpha val="40000"/>
                  </a:prstClr>
                </a:outerShdw>
              </a:effectLst>
            </a:rPr>
            <a:t>Costo Indirecto </a:t>
          </a:r>
        </a:p>
        <a:p xmlns:a="http://schemas.openxmlformats.org/drawingml/2006/main">
          <a:pPr algn="ctr"/>
          <a:r>
            <a:rPr lang="es-ES_tradnl" sz="1100" b="1" dirty="0">
              <a:ln>
                <a:noFill/>
              </a:ln>
              <a:solidFill>
                <a:srgbClr val="0070C0"/>
              </a:solidFill>
              <a:effectLst>
                <a:outerShdw blurRad="50800" dist="38100" dir="2700000" algn="tl" rotWithShape="0">
                  <a:prstClr val="black">
                    <a:alpha val="40000"/>
                  </a:prstClr>
                </a:outerShdw>
              </a:effectLst>
            </a:rPr>
            <a:t>6%</a:t>
          </a:r>
        </a:p>
      </cdr:txBody>
    </cdr:sp>
  </cdr:relSizeAnchor>
  <cdr:relSizeAnchor xmlns:cdr="http://schemas.openxmlformats.org/drawingml/2006/chartDrawing">
    <cdr:from>
      <cdr:x>0.79891</cdr:x>
      <cdr:y>0.81167</cdr:y>
    </cdr:from>
    <cdr:to>
      <cdr:x>0.98085</cdr:x>
      <cdr:y>0.93369</cdr:y>
    </cdr:to>
    <cdr:sp macro="" textlink="">
      <cdr:nvSpPr>
        <cdr:cNvPr id="3" name="CuadroTexto 4"/>
        <cdr:cNvSpPr txBox="1"/>
      </cdr:nvSpPr>
      <cdr:spPr>
        <a:xfrm xmlns:a="http://schemas.openxmlformats.org/drawingml/2006/main">
          <a:off x="5933440" y="3108960"/>
          <a:ext cx="1351280" cy="467360"/>
        </a:xfrm>
        <a:prstGeom xmlns:a="http://schemas.openxmlformats.org/drawingml/2006/main" prst="rect">
          <a:avLst/>
        </a:prstGeom>
        <a:noFill xmlns:a="http://schemas.openxmlformats.org/drawingml/2006/main"/>
        <a:ln xmlns:a="http://schemas.openxmlformats.org/drawingml/2006/main" w="9525" cmpd="sng">
          <a:noFill/>
        </a:ln>
        <a:effectLst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ysClr val="windowText" lastClr="000000"/>
              </a:solidFill>
              <a:latin typeface="Calibri"/>
            </a:defRPr>
          </a:lvl1pPr>
          <a:lvl2pPr marL="457200" indent="0">
            <a:defRPr sz="1100">
              <a:solidFill>
                <a:sysClr val="windowText" lastClr="000000"/>
              </a:solidFill>
              <a:latin typeface="Calibri"/>
            </a:defRPr>
          </a:lvl2pPr>
          <a:lvl3pPr marL="914400" indent="0">
            <a:defRPr sz="1100">
              <a:solidFill>
                <a:sysClr val="windowText" lastClr="000000"/>
              </a:solidFill>
              <a:latin typeface="Calibri"/>
            </a:defRPr>
          </a:lvl3pPr>
          <a:lvl4pPr marL="1371600" indent="0">
            <a:defRPr sz="1100">
              <a:solidFill>
                <a:sysClr val="windowText" lastClr="000000"/>
              </a:solidFill>
              <a:latin typeface="Calibri"/>
            </a:defRPr>
          </a:lvl4pPr>
          <a:lvl5pPr marL="1828800" indent="0">
            <a:defRPr sz="1100">
              <a:solidFill>
                <a:sysClr val="windowText" lastClr="000000"/>
              </a:solidFill>
              <a:latin typeface="Calibri"/>
            </a:defRPr>
          </a:lvl5pPr>
          <a:lvl6pPr marL="2286000" indent="0">
            <a:defRPr sz="1100">
              <a:solidFill>
                <a:sysClr val="windowText" lastClr="000000"/>
              </a:solidFill>
              <a:latin typeface="Calibri"/>
            </a:defRPr>
          </a:lvl6pPr>
          <a:lvl7pPr marL="2743200" indent="0">
            <a:defRPr sz="1100">
              <a:solidFill>
                <a:sysClr val="windowText" lastClr="000000"/>
              </a:solidFill>
              <a:latin typeface="Calibri"/>
            </a:defRPr>
          </a:lvl7pPr>
          <a:lvl8pPr marL="3200400" indent="0">
            <a:defRPr sz="1100">
              <a:solidFill>
                <a:sysClr val="windowText" lastClr="000000"/>
              </a:solidFill>
              <a:latin typeface="Calibri"/>
            </a:defRPr>
          </a:lvl8pPr>
          <a:lvl9pPr marL="3657600" indent="0">
            <a:defRPr sz="1100">
              <a:solidFill>
                <a:sysClr val="windowText" lastClr="000000"/>
              </a:solidFill>
              <a:latin typeface="Calibri"/>
            </a:defRPr>
          </a:lvl9pPr>
        </a:lstStyle>
        <a:p xmlns:a="http://schemas.openxmlformats.org/drawingml/2006/main">
          <a:pPr algn="ctr"/>
          <a:r>
            <a:rPr lang="es-ES_tradnl" sz="1100" b="1">
              <a:ln>
                <a:noFill/>
              </a:ln>
              <a:solidFill>
                <a:srgbClr val="00FA71"/>
              </a:solidFill>
              <a:effectLst>
                <a:outerShdw blurRad="50800" dist="38100" dir="2700000" algn="tl" rotWithShape="0">
                  <a:prstClr val="black">
                    <a:alpha val="40000"/>
                  </a:prstClr>
                </a:outerShdw>
              </a:effectLst>
            </a:rPr>
            <a:t>Conversión</a:t>
          </a:r>
        </a:p>
        <a:p xmlns:a="http://schemas.openxmlformats.org/drawingml/2006/main">
          <a:pPr algn="ctr"/>
          <a:r>
            <a:rPr lang="es-ES_tradnl" sz="1100" b="1">
              <a:ln>
                <a:noFill/>
              </a:ln>
              <a:solidFill>
                <a:srgbClr val="00FA71"/>
              </a:solidFill>
              <a:effectLst>
                <a:outerShdw blurRad="50800" dist="38100" dir="2700000" algn="tl" rotWithShape="0">
                  <a:prstClr val="black">
                    <a:alpha val="40000"/>
                  </a:prstClr>
                </a:outerShdw>
              </a:effectLst>
            </a:rPr>
            <a:t>2.1%</a:t>
          </a:r>
        </a:p>
      </cdr:txBody>
    </cdr:sp>
  </cdr:relSizeAnchor>
</c:userShapes>
</file>

<file path=ppt/drawings/drawing5.xml><?xml version="1.0" encoding="utf-8"?>
<c:userShapes xmlns:c="http://schemas.openxmlformats.org/drawingml/2006/chart">
  <cdr:relSizeAnchor xmlns:cdr="http://schemas.openxmlformats.org/drawingml/2006/chartDrawing">
    <cdr:from>
      <cdr:x>0.75</cdr:x>
      <cdr:y>0.81111</cdr:y>
    </cdr:from>
    <cdr:to>
      <cdr:x>0.935</cdr:x>
      <cdr:y>1</cdr:y>
    </cdr:to>
    <cdr:sp macro="" textlink="">
      <cdr:nvSpPr>
        <cdr:cNvPr id="2" name="CuadroTexto 2"/>
        <cdr:cNvSpPr txBox="1"/>
      </cdr:nvSpPr>
      <cdr:spPr>
        <a:xfrm xmlns:a="http://schemas.openxmlformats.org/drawingml/2006/main">
          <a:off x="4046220" y="2955385"/>
          <a:ext cx="998068" cy="688245"/>
        </a:xfrm>
        <a:prstGeom xmlns:a="http://schemas.openxmlformats.org/drawingml/2006/main" prst="rect">
          <a:avLst/>
        </a:prstGeom>
        <a:solidFill xmlns:a="http://schemas.openxmlformats.org/drawingml/2006/main">
          <a:schemeClr val="tx1"/>
        </a:solidFill>
        <a:ln xmlns:a="http://schemas.openxmlformats.org/drawingml/2006/main" w="9525" cmpd="sng">
          <a:noFill/>
        </a:ln>
        <a:effectLst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ysClr val="windowText" lastClr="000000"/>
              </a:solidFill>
              <a:latin typeface="Calibri"/>
            </a:defRPr>
          </a:lvl1pPr>
          <a:lvl2pPr marL="457200" indent="0">
            <a:defRPr sz="1100">
              <a:solidFill>
                <a:sysClr val="windowText" lastClr="000000"/>
              </a:solidFill>
              <a:latin typeface="Calibri"/>
            </a:defRPr>
          </a:lvl2pPr>
          <a:lvl3pPr marL="914400" indent="0">
            <a:defRPr sz="1100">
              <a:solidFill>
                <a:sysClr val="windowText" lastClr="000000"/>
              </a:solidFill>
              <a:latin typeface="Calibri"/>
            </a:defRPr>
          </a:lvl3pPr>
          <a:lvl4pPr marL="1371600" indent="0">
            <a:defRPr sz="1100">
              <a:solidFill>
                <a:sysClr val="windowText" lastClr="000000"/>
              </a:solidFill>
              <a:latin typeface="Calibri"/>
            </a:defRPr>
          </a:lvl4pPr>
          <a:lvl5pPr marL="1828800" indent="0">
            <a:defRPr sz="1100">
              <a:solidFill>
                <a:sysClr val="windowText" lastClr="000000"/>
              </a:solidFill>
              <a:latin typeface="Calibri"/>
            </a:defRPr>
          </a:lvl5pPr>
          <a:lvl6pPr marL="2286000" indent="0">
            <a:defRPr sz="1100">
              <a:solidFill>
                <a:sysClr val="windowText" lastClr="000000"/>
              </a:solidFill>
              <a:latin typeface="Calibri"/>
            </a:defRPr>
          </a:lvl6pPr>
          <a:lvl7pPr marL="2743200" indent="0">
            <a:defRPr sz="1100">
              <a:solidFill>
                <a:sysClr val="windowText" lastClr="000000"/>
              </a:solidFill>
              <a:latin typeface="Calibri"/>
            </a:defRPr>
          </a:lvl7pPr>
          <a:lvl8pPr marL="3200400" indent="0">
            <a:defRPr sz="1100">
              <a:solidFill>
                <a:sysClr val="windowText" lastClr="000000"/>
              </a:solidFill>
              <a:latin typeface="Calibri"/>
            </a:defRPr>
          </a:lvl8pPr>
          <a:lvl9pPr marL="3657600" indent="0">
            <a:defRPr sz="1100">
              <a:solidFill>
                <a:sysClr val="windowText" lastClr="000000"/>
              </a:solidFill>
              <a:latin typeface="Calibri"/>
            </a:defRPr>
          </a:lvl9pPr>
        </a:lstStyle>
        <a:p xmlns:a="http://schemas.openxmlformats.org/drawingml/2006/main">
          <a:pPr algn="ctr"/>
          <a:r>
            <a:rPr lang="es-ES_tradnl" sz="1200" b="1" dirty="0">
              <a:solidFill>
                <a:srgbClr val="000066"/>
              </a:solidFill>
            </a:rPr>
            <a:t>Costo Indirecto</a:t>
          </a:r>
        </a:p>
        <a:p xmlns:a="http://schemas.openxmlformats.org/drawingml/2006/main">
          <a:pPr algn="ctr"/>
          <a:r>
            <a:rPr lang="es-ES_tradnl" sz="1200" b="1" dirty="0">
              <a:solidFill>
                <a:srgbClr val="000066"/>
              </a:solidFill>
            </a:rPr>
            <a:t>8%</a:t>
          </a:r>
        </a:p>
      </cdr:txBody>
    </cdr:sp>
  </cdr:relSizeAnchor>
  <cdr:relSizeAnchor xmlns:cdr="http://schemas.openxmlformats.org/drawingml/2006/chartDrawing">
    <cdr:from>
      <cdr:x>0.23333</cdr:x>
      <cdr:y>0.83333</cdr:y>
    </cdr:from>
    <cdr:to>
      <cdr:x>0.41833</cdr:x>
      <cdr:y>0.96667</cdr:y>
    </cdr:to>
    <cdr:sp macro="" textlink="">
      <cdr:nvSpPr>
        <cdr:cNvPr id="3" name="CuadroTexto 2"/>
        <cdr:cNvSpPr txBox="1"/>
      </cdr:nvSpPr>
      <cdr:spPr>
        <a:xfrm xmlns:a="http://schemas.openxmlformats.org/drawingml/2006/main">
          <a:off x="1422400" y="3048000"/>
          <a:ext cx="1127760" cy="487680"/>
        </a:xfrm>
        <a:prstGeom xmlns:a="http://schemas.openxmlformats.org/drawingml/2006/main" prst="rect">
          <a:avLst/>
        </a:prstGeom>
        <a:noFill xmlns:a="http://schemas.openxmlformats.org/drawingml/2006/main"/>
        <a:ln xmlns:a="http://schemas.openxmlformats.org/drawingml/2006/main" w="9525" cmpd="sng">
          <a:noFill/>
        </a:ln>
        <a:effectLst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ysClr val="windowText" lastClr="000000"/>
              </a:solidFill>
              <a:latin typeface="Calibri"/>
            </a:defRPr>
          </a:lvl1pPr>
          <a:lvl2pPr marL="457200" indent="0">
            <a:defRPr sz="1100">
              <a:solidFill>
                <a:sysClr val="windowText" lastClr="000000"/>
              </a:solidFill>
              <a:latin typeface="Calibri"/>
            </a:defRPr>
          </a:lvl2pPr>
          <a:lvl3pPr marL="914400" indent="0">
            <a:defRPr sz="1100">
              <a:solidFill>
                <a:sysClr val="windowText" lastClr="000000"/>
              </a:solidFill>
              <a:latin typeface="Calibri"/>
            </a:defRPr>
          </a:lvl3pPr>
          <a:lvl4pPr marL="1371600" indent="0">
            <a:defRPr sz="1100">
              <a:solidFill>
                <a:sysClr val="windowText" lastClr="000000"/>
              </a:solidFill>
              <a:latin typeface="Calibri"/>
            </a:defRPr>
          </a:lvl4pPr>
          <a:lvl5pPr marL="1828800" indent="0">
            <a:defRPr sz="1100">
              <a:solidFill>
                <a:sysClr val="windowText" lastClr="000000"/>
              </a:solidFill>
              <a:latin typeface="Calibri"/>
            </a:defRPr>
          </a:lvl5pPr>
          <a:lvl6pPr marL="2286000" indent="0">
            <a:defRPr sz="1100">
              <a:solidFill>
                <a:sysClr val="windowText" lastClr="000000"/>
              </a:solidFill>
              <a:latin typeface="Calibri"/>
            </a:defRPr>
          </a:lvl6pPr>
          <a:lvl7pPr marL="2743200" indent="0">
            <a:defRPr sz="1100">
              <a:solidFill>
                <a:sysClr val="windowText" lastClr="000000"/>
              </a:solidFill>
              <a:latin typeface="Calibri"/>
            </a:defRPr>
          </a:lvl7pPr>
          <a:lvl8pPr marL="3200400" indent="0">
            <a:defRPr sz="1100">
              <a:solidFill>
                <a:sysClr val="windowText" lastClr="000000"/>
              </a:solidFill>
              <a:latin typeface="Calibri"/>
            </a:defRPr>
          </a:lvl8pPr>
          <a:lvl9pPr marL="3657600" indent="0">
            <a:defRPr sz="1100">
              <a:solidFill>
                <a:sysClr val="windowText" lastClr="000000"/>
              </a:solidFill>
              <a:latin typeface="Calibri"/>
            </a:defRPr>
          </a:lvl9pPr>
        </a:lstStyle>
        <a:p xmlns:a="http://schemas.openxmlformats.org/drawingml/2006/main">
          <a:pPr algn="ctr"/>
          <a:r>
            <a:rPr lang="es-ES_tradnl" sz="1000" dirty="0" err="1">
              <a:solidFill>
                <a:srgbClr val="000066"/>
              </a:solidFill>
            </a:rPr>
            <a:t>Conversion</a:t>
          </a:r>
          <a:endParaRPr lang="es-ES_tradnl" sz="1000" dirty="0">
            <a:solidFill>
              <a:srgbClr val="000066"/>
            </a:solidFill>
          </a:endParaRPr>
        </a:p>
        <a:p xmlns:a="http://schemas.openxmlformats.org/drawingml/2006/main">
          <a:pPr algn="ctr"/>
          <a:r>
            <a:rPr lang="es-ES_tradnl" sz="1000" dirty="0">
              <a:solidFill>
                <a:srgbClr val="000066"/>
              </a:solidFill>
            </a:rPr>
            <a:t>2.1%</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s-MX"/>
          </a:p>
        </p:txBody>
      </p:sp>
      <p:sp>
        <p:nvSpPr>
          <p:cNvPr id="3379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s-MX"/>
          </a:p>
        </p:txBody>
      </p:sp>
      <p:sp>
        <p:nvSpPr>
          <p:cNvPr id="1280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3379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MX" noProof="0" smtClean="0"/>
              <a:t>Haga clic para modificar el estilo de texto del patrón</a:t>
            </a:r>
          </a:p>
          <a:p>
            <a:pPr lvl="1"/>
            <a:r>
              <a:rPr lang="es-MX" noProof="0" smtClean="0"/>
              <a:t>Segundo nivel</a:t>
            </a:r>
          </a:p>
          <a:p>
            <a:pPr lvl="2"/>
            <a:r>
              <a:rPr lang="es-MX" noProof="0" smtClean="0"/>
              <a:t>Tercer nivel</a:t>
            </a:r>
          </a:p>
          <a:p>
            <a:pPr lvl="3"/>
            <a:r>
              <a:rPr lang="es-MX" noProof="0" smtClean="0"/>
              <a:t>Cuarto nivel</a:t>
            </a:r>
          </a:p>
          <a:p>
            <a:pPr lvl="4"/>
            <a:r>
              <a:rPr lang="es-MX" noProof="0" smtClean="0"/>
              <a:t>Quinto nivel</a:t>
            </a:r>
          </a:p>
        </p:txBody>
      </p:sp>
      <p:sp>
        <p:nvSpPr>
          <p:cNvPr id="3379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s-MX"/>
          </a:p>
        </p:txBody>
      </p:sp>
      <p:sp>
        <p:nvSpPr>
          <p:cNvPr id="3379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F48D5E85-0719-4D40-9BB8-2BB37568FB4C}" type="slidenum">
              <a:rPr lang="es-MX"/>
              <a:pPr>
                <a:defRPr/>
              </a:pPr>
              <a:t>‹Nº›</a:t>
            </a:fld>
            <a:endParaRPr lang="es-MX"/>
          </a:p>
        </p:txBody>
      </p:sp>
    </p:spTree>
    <p:extLst>
      <p:ext uri="{BB962C8B-B14F-4D97-AF65-F5344CB8AC3E}">
        <p14:creationId xmlns:p14="http://schemas.microsoft.com/office/powerpoint/2010/main" val="4769215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pPr>
              <a:defRPr/>
            </a:pPr>
            <a:fld id="{F48D5E85-0719-4D40-9BB8-2BB37568FB4C}" type="slidenum">
              <a:rPr lang="es-MX" smtClean="0"/>
              <a:pPr>
                <a:defRPr/>
              </a:pPr>
              <a:t>4</a:t>
            </a:fld>
            <a:endParaRPr lang="es-MX"/>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0F3B739-D599-47E5-9A64-E7D987A3EBCD}" type="slidenum">
              <a:rPr lang="es-MX" smtClean="0"/>
              <a:pPr eaLnBrk="1" hangingPunct="1"/>
              <a:t>61</a:t>
            </a:fld>
            <a:endParaRPr lang="es-MX" smtClean="0"/>
          </a:p>
        </p:txBody>
      </p:sp>
      <p:sp>
        <p:nvSpPr>
          <p:cNvPr id="148483" name="Rectangle 2"/>
          <p:cNvSpPr>
            <a:spLocks noGrp="1" noRot="1" noChangeAspect="1" noChangeArrowheads="1" noTextEdit="1"/>
          </p:cNvSpPr>
          <p:nvPr>
            <p:ph type="sldImg"/>
          </p:nvPr>
        </p:nvSpPr>
        <p:spPr>
          <a:xfrm>
            <a:off x="1144588" y="685800"/>
            <a:ext cx="4572000" cy="3429000"/>
          </a:xfrm>
          <a:ln/>
        </p:spPr>
      </p:sp>
      <p:sp>
        <p:nvSpPr>
          <p:cNvPr id="148484" name="Rectangle 3"/>
          <p:cNvSpPr>
            <a:spLocks noGrp="1" noChangeArrowheads="1"/>
          </p:cNvSpPr>
          <p:nvPr>
            <p:ph type="body" idx="1"/>
          </p:nvPr>
        </p:nvSpPr>
        <p:spPr>
          <a:noFill/>
        </p:spPr>
        <p:txBody>
          <a:bodyPr/>
          <a:lstStyle/>
          <a:p>
            <a:pPr eaLnBrk="1" hangingPunct="1"/>
            <a:endParaRPr lang="es-E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ángulo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6FDB62B7-CD0F-4757-9C23-45B949135596}" type="slidenum">
              <a:rPr lang="es-MX" smtClean="0"/>
              <a:pPr eaLnBrk="1" hangingPunct="1"/>
              <a:t>5</a:t>
            </a:fld>
            <a:endParaRPr lang="es-MX" smtClean="0"/>
          </a:p>
        </p:txBody>
      </p:sp>
      <p:sp>
        <p:nvSpPr>
          <p:cNvPr id="82947" name="Rectángulo 2"/>
          <p:cNvSpPr>
            <a:spLocks noGrp="1" noRot="1" noChangeAspect="1" noChangeArrowheads="1" noTextEdit="1"/>
          </p:cNvSpPr>
          <p:nvPr>
            <p:ph type="sldImg"/>
          </p:nvPr>
        </p:nvSpPr>
        <p:spPr>
          <a:ln/>
        </p:spPr>
      </p:sp>
      <p:sp>
        <p:nvSpPr>
          <p:cNvPr id="82948" name="Rectángulo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EF57AF1-078C-44A9-B3DB-C4DDFFBAC389}" type="slidenum">
              <a:rPr lang="es-MX" altLang="es-MX" smtClean="0">
                <a:cs typeface="Arial" pitchFamily="34" charset="0"/>
              </a:rPr>
              <a:pPr eaLnBrk="1" hangingPunct="1"/>
              <a:t>32</a:t>
            </a:fld>
            <a:endParaRPr lang="es-MX" altLang="es-MX" smtClean="0">
              <a:cs typeface="Arial" pitchFamily="34"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s-MX"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A35B7EB4-267F-415F-9B3A-6E21CA3E7D1D}" type="slidenum">
              <a:rPr lang="es-MX" smtClean="0"/>
              <a:pPr eaLnBrk="1" hangingPunct="1"/>
              <a:t>38</a:t>
            </a:fld>
            <a:endParaRPr lang="es-MX" smtClean="0"/>
          </a:p>
        </p:txBody>
      </p:sp>
      <p:sp>
        <p:nvSpPr>
          <p:cNvPr id="614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MX"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40A3B280-C64F-411F-AEE5-9748ECC6D1FA}" type="slidenum">
              <a:rPr lang="es-MX" sz="1200" smtClean="0">
                <a:solidFill>
                  <a:prstClr val="black"/>
                </a:solidFill>
              </a:rPr>
              <a:pPr/>
              <a:t>43</a:t>
            </a:fld>
            <a:endParaRPr lang="es-MX" sz="1200" smtClean="0">
              <a:solidFill>
                <a:prstClr val="black"/>
              </a:solidFill>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p:spPr>
        <p:txBody>
          <a:bodyPr/>
          <a:lstStyle/>
          <a:p>
            <a:pPr eaLnBrk="1" hangingPunct="1"/>
            <a:endParaRPr lang="es-MX" smtClean="0">
              <a:latin typeface="Times"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p>
            <a:fld id="{61E44689-D994-454D-84FC-4AE399848180}" type="slidenum">
              <a:rPr lang="es-MX" smtClean="0"/>
              <a:pPr/>
              <a:t>44</a:t>
            </a:fld>
            <a:endParaRPr lang="es-MX" smtClean="0"/>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a:ln/>
        </p:spPr>
        <p:txBody>
          <a:bodyPr/>
          <a:lstStyle/>
          <a:p>
            <a:pPr eaLnBrk="1" hangingPunct="1"/>
            <a:endParaRPr lang="es-MX"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ángulo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FBB8DAE8-C284-4915-B81F-61FF2AEAA664}" type="slidenum">
              <a:rPr lang="es-MX" smtClean="0"/>
              <a:pPr eaLnBrk="1" hangingPunct="1"/>
              <a:t>47</a:t>
            </a:fld>
            <a:endParaRPr lang="es-MX" smtClean="0"/>
          </a:p>
        </p:txBody>
      </p:sp>
      <p:sp>
        <p:nvSpPr>
          <p:cNvPr id="83971" name="Rectángulo 2"/>
          <p:cNvSpPr>
            <a:spLocks noGrp="1" noRot="1" noChangeAspect="1" noChangeArrowheads="1" noTextEdit="1"/>
          </p:cNvSpPr>
          <p:nvPr>
            <p:ph type="sldImg"/>
          </p:nvPr>
        </p:nvSpPr>
        <p:spPr>
          <a:ln/>
        </p:spPr>
      </p:sp>
      <p:sp>
        <p:nvSpPr>
          <p:cNvPr id="83972" name="Rectángulo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pPr>
              <a:defRPr/>
            </a:pPr>
            <a:fld id="{F48D5E85-0719-4D40-9BB8-2BB37568FB4C}" type="slidenum">
              <a:rPr lang="es-MX" smtClean="0"/>
              <a:pPr>
                <a:defRPr/>
              </a:pPr>
              <a:t>49</a:t>
            </a:fld>
            <a:endParaRPr lang="es-MX"/>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2CBAE6E-D4BC-4293-AFAF-CF61F3179E03}" type="slidenum">
              <a:rPr lang="es-MX" smtClean="0"/>
              <a:pPr eaLnBrk="1" hangingPunct="1"/>
              <a:t>60</a:t>
            </a:fld>
            <a:endParaRPr lang="es-MX" smtClean="0"/>
          </a:p>
        </p:txBody>
      </p:sp>
      <p:sp>
        <p:nvSpPr>
          <p:cNvPr id="160771" name="Rectangle 2"/>
          <p:cNvSpPr>
            <a:spLocks noGrp="1" noRot="1" noChangeAspect="1" noChangeArrowheads="1" noTextEdit="1"/>
          </p:cNvSpPr>
          <p:nvPr>
            <p:ph type="sldImg"/>
          </p:nvPr>
        </p:nvSpPr>
        <p:spPr>
          <a:xfrm>
            <a:off x="1144588" y="685800"/>
            <a:ext cx="4572000" cy="3429000"/>
          </a:xfrm>
          <a:ln/>
        </p:spPr>
      </p:sp>
      <p:sp>
        <p:nvSpPr>
          <p:cNvPr id="160772" name="Rectangle 3"/>
          <p:cNvSpPr>
            <a:spLocks noGrp="1" noChangeArrowheads="1"/>
          </p:cNvSpPr>
          <p:nvPr>
            <p:ph type="body" idx="1"/>
          </p:nvPr>
        </p:nvSpPr>
        <p:spPr>
          <a:noFill/>
        </p:spPr>
        <p:txBody>
          <a:bodyPr/>
          <a:lstStyle/>
          <a:p>
            <a:pPr eaLnBrk="1" hangingPunct="1"/>
            <a:endParaRPr lang="es-E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bwMode="ltGray">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bwMode="black">
          <a:xfrm>
            <a:off x="762000" y="4038600"/>
            <a:ext cx="7772400" cy="990600"/>
          </a:xfrm>
          <a:effectLst>
            <a:outerShdw dist="53882" dir="2700000" algn="ctr" rotWithShape="0">
              <a:srgbClr val="000000"/>
            </a:outerShdw>
          </a:effectLst>
        </p:spPr>
        <p:txBody>
          <a:bodyPr/>
          <a:lstStyle>
            <a:lvl1pPr>
              <a:defRPr sz="4400">
                <a:solidFill>
                  <a:schemeClr val="tx1"/>
                </a:solidFill>
              </a:defRPr>
            </a:lvl1pPr>
          </a:lstStyle>
          <a:p>
            <a:pPr lvl="0"/>
            <a:r>
              <a:rPr lang="en-US" noProof="0" smtClean="0"/>
              <a:t>Haga clic para cambiar el estilo de título	</a:t>
            </a:r>
          </a:p>
        </p:txBody>
      </p:sp>
      <p:sp>
        <p:nvSpPr>
          <p:cNvPr id="3075" name="Rectangle 3"/>
          <p:cNvSpPr>
            <a:spLocks noGrp="1" noChangeArrowheads="1"/>
          </p:cNvSpPr>
          <p:nvPr>
            <p:ph type="subTitle" idx="1"/>
          </p:nvPr>
        </p:nvSpPr>
        <p:spPr bwMode="black">
          <a:xfrm>
            <a:off x="1371600" y="5105400"/>
            <a:ext cx="6400800" cy="685800"/>
          </a:xfrm>
        </p:spPr>
        <p:txBody>
          <a:bodyPr/>
          <a:lstStyle>
            <a:lvl1pPr marL="0" indent="0" algn="ctr">
              <a:buFontTx/>
              <a:buNone/>
              <a:defRPr sz="2800">
                <a:solidFill>
                  <a:schemeClr val="tx2"/>
                </a:solidFill>
              </a:defRPr>
            </a:lvl1pPr>
          </a:lstStyle>
          <a:p>
            <a:pPr lvl="0"/>
            <a:r>
              <a:rPr lang="en-US" noProof="0" smtClean="0"/>
              <a:t>Haga clic para modificar el estilo de subtítulo del patrón</a:t>
            </a:r>
          </a:p>
        </p:txBody>
      </p:sp>
      <p:sp>
        <p:nvSpPr>
          <p:cNvPr id="4" name="Rectangle 4"/>
          <p:cNvSpPr>
            <a:spLocks noGrp="1" noChangeArrowheads="1"/>
          </p:cNvSpPr>
          <p:nvPr>
            <p:ph type="dt" sz="half" idx="10"/>
          </p:nvPr>
        </p:nvSpPr>
        <p:spPr bwMode="black">
          <a:xfrm>
            <a:off x="457200" y="6245225"/>
            <a:ext cx="2133600" cy="47625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pPr>
              <a:defRPr/>
            </a:pPr>
            <a:endParaRPr lang="en-US"/>
          </a:p>
        </p:txBody>
      </p:sp>
      <p:sp>
        <p:nvSpPr>
          <p:cNvPr id="5" name="Rectangle 5"/>
          <p:cNvSpPr>
            <a:spLocks noGrp="1" noChangeArrowheads="1"/>
          </p:cNvSpPr>
          <p:nvPr>
            <p:ph type="ftr" sz="quarter" idx="11"/>
          </p:nvPr>
        </p:nvSpPr>
        <p:spPr bwMode="black">
          <a:xfrm>
            <a:off x="3124200" y="6245225"/>
            <a:ext cx="2895600" cy="47625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pPr>
              <a:defRPr/>
            </a:pPr>
            <a:endParaRPr lang="en-US"/>
          </a:p>
        </p:txBody>
      </p:sp>
      <p:sp>
        <p:nvSpPr>
          <p:cNvPr id="6" name="Rectangle 6"/>
          <p:cNvSpPr>
            <a:spLocks noGrp="1" noChangeArrowheads="1"/>
          </p:cNvSpPr>
          <p:nvPr>
            <p:ph type="sldNum" sz="quarter" idx="12"/>
          </p:nvPr>
        </p:nvSpPr>
        <p:spPr bwMode="black">
          <a:xfrm>
            <a:off x="6553200" y="6245225"/>
            <a:ext cx="2133600" cy="47625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pPr>
              <a:defRPr/>
            </a:pPr>
            <a:fld id="{0C095618-760A-4080-B83F-ECEB0C499CE0}" type="slidenum">
              <a:rPr lang="en-US"/>
              <a:pPr>
                <a:defRPr/>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76E98B-4D04-415B-9A65-88B43860146E}" type="slidenum">
              <a:rPr lang="en-US"/>
              <a:pPr>
                <a:defRPr/>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0B39AD-FB08-4B07-B830-CF6B0B814F16}" type="slidenum">
              <a:rPr lang="en-US"/>
              <a:pPr>
                <a:defRPr/>
              </a:pPr>
              <a:t>‹Nº›</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ítulo y tabla">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868362"/>
          </a:xfrm>
        </p:spPr>
        <p:txBody>
          <a:bodyPr/>
          <a:lstStyle/>
          <a:p>
            <a:r>
              <a:rPr lang="es-ES" smtClean="0"/>
              <a:t>Haga clic para modificar el estilo de título del patrón</a:t>
            </a:r>
            <a:endParaRPr lang="es-MX"/>
          </a:p>
        </p:txBody>
      </p:sp>
      <p:sp>
        <p:nvSpPr>
          <p:cNvPr id="3" name="2 Marcador de tabla"/>
          <p:cNvSpPr>
            <a:spLocks noGrp="1"/>
          </p:cNvSpPr>
          <p:nvPr>
            <p:ph type="tbl" idx="1"/>
          </p:nvPr>
        </p:nvSpPr>
        <p:spPr>
          <a:xfrm>
            <a:off x="457200" y="1295400"/>
            <a:ext cx="8229600" cy="4830763"/>
          </a:xfrm>
        </p:spPr>
        <p:txBody>
          <a:bodyPr/>
          <a:lstStyle/>
          <a:p>
            <a:pPr lvl="0"/>
            <a:endParaRPr lang="es-MX"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10D2FD-FD1A-43AA-9E8B-8FE87D24ACE9}" type="slidenum">
              <a:rPr lang="en-US"/>
              <a:pPr>
                <a:defRPr/>
              </a:pPr>
              <a:t>‹Nº›</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cSld name="Título y gráfic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92100"/>
            <a:ext cx="8229600" cy="1384300"/>
          </a:xfrm>
        </p:spPr>
        <p:txBody>
          <a:bodyPr/>
          <a:lstStyle/>
          <a:p>
            <a:r>
              <a:rPr lang="es-ES" smtClean="0"/>
              <a:t>Haga clic para modificar el estilo de título del patrón</a:t>
            </a:r>
            <a:endParaRPr lang="es-MX"/>
          </a:p>
        </p:txBody>
      </p:sp>
      <p:sp>
        <p:nvSpPr>
          <p:cNvPr id="3" name="2 Marcador de gráfico"/>
          <p:cNvSpPr>
            <a:spLocks noGrp="1"/>
          </p:cNvSpPr>
          <p:nvPr>
            <p:ph type="chart" idx="1"/>
          </p:nvPr>
        </p:nvSpPr>
        <p:spPr>
          <a:xfrm>
            <a:off x="457200" y="1905000"/>
            <a:ext cx="8229600" cy="4114800"/>
          </a:xfrm>
        </p:spPr>
        <p:txBody>
          <a:bodyPr/>
          <a:lstStyle/>
          <a:p>
            <a:pPr lvl="0"/>
            <a:endParaRPr lang="es-MX"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s-MX"/>
          </a:p>
        </p:txBody>
      </p:sp>
      <p:sp>
        <p:nvSpPr>
          <p:cNvPr id="5" name="Rectangle 5"/>
          <p:cNvSpPr>
            <a:spLocks noGrp="1" noChangeArrowheads="1"/>
          </p:cNvSpPr>
          <p:nvPr>
            <p:ph type="ftr" sz="quarter" idx="11"/>
          </p:nvPr>
        </p:nvSpPr>
        <p:spPr>
          <a:ln/>
        </p:spPr>
        <p:txBody>
          <a:bodyPr/>
          <a:lstStyle>
            <a:lvl1pPr>
              <a:defRPr/>
            </a:lvl1pPr>
          </a:lstStyle>
          <a:p>
            <a:pPr>
              <a:defRPr/>
            </a:pPr>
            <a:endParaRPr lang="es-MX"/>
          </a:p>
        </p:txBody>
      </p:sp>
      <p:sp>
        <p:nvSpPr>
          <p:cNvPr id="6" name="Rectangle 6"/>
          <p:cNvSpPr>
            <a:spLocks noGrp="1" noChangeArrowheads="1"/>
          </p:cNvSpPr>
          <p:nvPr>
            <p:ph type="sldNum" sz="quarter" idx="12"/>
          </p:nvPr>
        </p:nvSpPr>
        <p:spPr>
          <a:ln/>
        </p:spPr>
        <p:txBody>
          <a:bodyPr/>
          <a:lstStyle>
            <a:lvl1pPr>
              <a:defRPr/>
            </a:lvl1pPr>
          </a:lstStyle>
          <a:p>
            <a:pPr>
              <a:defRPr/>
            </a:pPr>
            <a:fld id="{E68BDA78-9C78-4080-BA70-84C8354AB13C}" type="slidenum">
              <a:rPr lang="es-MX"/>
              <a:pPr>
                <a:defRPr/>
              </a:pPr>
              <a:t>‹Nº›</a:t>
            </a:fld>
            <a:endParaRPr lang="es-MX"/>
          </a:p>
        </p:txBody>
      </p:sp>
    </p:spTree>
    <p:extLst>
      <p:ext uri="{BB962C8B-B14F-4D97-AF65-F5344CB8AC3E}">
        <p14:creationId xmlns:p14="http://schemas.microsoft.com/office/powerpoint/2010/main" val="2607723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C9D497-B49D-493D-96FC-C855F447D426}" type="slidenum">
              <a:rPr lang="en-US"/>
              <a:pPr>
                <a:defRPr/>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5C656AB-04AD-4C08-B658-E954DB53F8CD}" type="slidenum">
              <a:rPr lang="en-US"/>
              <a:pPr>
                <a:defRPr/>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457200" y="1295400"/>
            <a:ext cx="40386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4648200" y="1295400"/>
            <a:ext cx="40386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200F242-C5C8-4402-84D7-677B835C47F2}" type="slidenum">
              <a:rPr lang="en-US"/>
              <a:pPr>
                <a:defRPr/>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F9A626D-9486-498C-9747-4E990189A9D6}" type="slidenum">
              <a:rPr lang="en-US"/>
              <a:pPr>
                <a:defRPr/>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7EE8D37-CE59-45C4-BE3C-24D52642BF28}" type="slidenum">
              <a:rPr lang="en-US"/>
              <a:pPr>
                <a:defRPr/>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572FFE6-C059-4604-94C3-C6E4F0E64137}" type="slidenum">
              <a:rPr lang="en-US"/>
              <a:pPr>
                <a:defRPr/>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2B621F0-AB39-456B-9D0F-9BDF3D7D550C}" type="slidenum">
              <a:rPr lang="en-US"/>
              <a:pPr>
                <a:defRPr/>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MX"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01AEECB-16A1-4221-A67F-7B3E9359C417}" type="slidenum">
              <a:rPr lang="en-US"/>
              <a:pPr>
                <a:defRPr/>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868362"/>
          </a:xfrm>
          <a:prstGeom prst="rect">
            <a:avLst/>
          </a:prstGeom>
          <a:noFill/>
          <a:ln w="9525">
            <a:noFill/>
            <a:miter lim="800000"/>
            <a:headEnd/>
            <a:tailEnd/>
          </a:ln>
          <a:effectLst>
            <a:outerShdw dist="71842" dir="2700000" algn="ctr" rotWithShape="0">
              <a:srgbClr val="000000">
                <a:alpha val="50000"/>
              </a:srgbClr>
            </a:outerShdw>
          </a:effectLst>
        </p:spPr>
        <p:txBody>
          <a:bodyPr vert="horz" wrap="square" lIns="91440" tIns="45720" rIns="91440" bIns="45720" numCol="1" anchor="ctr" anchorCtr="0" compatLnSpc="1">
            <a:prstTxWarp prst="textNoShape">
              <a:avLst/>
            </a:prstTxWarp>
          </a:bodyPr>
          <a:lstStyle/>
          <a:p>
            <a:pPr lvl="0"/>
            <a:r>
              <a:rPr lang="en-US" smtClean="0"/>
              <a:t>Haga clic para cambiar el estilo de título	</a:t>
            </a:r>
          </a:p>
        </p:txBody>
      </p:sp>
      <p:sp>
        <p:nvSpPr>
          <p:cNvPr id="1027" name="Rectangle 3"/>
          <p:cNvSpPr>
            <a:spLocks noGrp="1" noChangeArrowheads="1"/>
          </p:cNvSpPr>
          <p:nvPr>
            <p:ph type="body" idx="1"/>
          </p:nvPr>
        </p:nvSpPr>
        <p:spPr bwMode="auto">
          <a:xfrm>
            <a:off x="457200" y="1295400"/>
            <a:ext cx="8229600" cy="48307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028" name="Rectangle 4"/>
          <p:cNvSpPr>
            <a:spLocks noGrp="1" noChangeArrowheads="1"/>
          </p:cNvSpPr>
          <p:nvPr>
            <p:ph type="dt" sz="half" idx="2"/>
          </p:nvPr>
        </p:nvSpPr>
        <p:spPr bwMode="auto">
          <a:xfrm>
            <a:off x="457200" y="6477000"/>
            <a:ext cx="2133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477000"/>
            <a:ext cx="2895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477000"/>
            <a:ext cx="2133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0D9D55B3-D0CC-4B10-BF5A-892C28C7C65E}" type="slidenum">
              <a:rPr lang="en-US"/>
              <a:pPr>
                <a:defRPr/>
              </a:pPr>
              <a:t>‹Nº›</a:t>
            </a:fld>
            <a:endParaRPr lang="en-US"/>
          </a:p>
        </p:txBody>
      </p:sp>
    </p:spTree>
  </p:cSld>
  <p:clrMap bg1="dk2" tx1="lt1" bg2="dk1" tx2="lt2" accent1="accent1" accent2="accent2" accent3="accent3" accent4="accent4" accent5="accent5" accent6="accent6" hlink="hlink" folHlink="folHlink"/>
  <p:sldLayoutIdLst>
    <p:sldLayoutId id="2147483817"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8" r:id="rId13"/>
  </p:sldLayoutIdLst>
  <p:txStyles>
    <p:title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Times New Roman" pitchFamily="18" charset="0"/>
        </a:defRPr>
      </a:lvl2pPr>
      <a:lvl3pPr algn="ctr" rtl="0" eaLnBrk="0" fontAlgn="base" hangingPunct="0">
        <a:spcBef>
          <a:spcPct val="0"/>
        </a:spcBef>
        <a:spcAft>
          <a:spcPct val="0"/>
        </a:spcAft>
        <a:defRPr sz="4000" b="1">
          <a:solidFill>
            <a:schemeClr val="tx2"/>
          </a:solidFill>
          <a:latin typeface="Times New Roman" pitchFamily="18" charset="0"/>
        </a:defRPr>
      </a:lvl3pPr>
      <a:lvl4pPr algn="ctr" rtl="0" eaLnBrk="0" fontAlgn="base" hangingPunct="0">
        <a:spcBef>
          <a:spcPct val="0"/>
        </a:spcBef>
        <a:spcAft>
          <a:spcPct val="0"/>
        </a:spcAft>
        <a:defRPr sz="4000" b="1">
          <a:solidFill>
            <a:schemeClr val="tx2"/>
          </a:solidFill>
          <a:latin typeface="Times New Roman" pitchFamily="18" charset="0"/>
        </a:defRPr>
      </a:lvl4pPr>
      <a:lvl5pPr algn="ctr" rtl="0" eaLnBrk="0" fontAlgn="base" hangingPunct="0">
        <a:spcBef>
          <a:spcPct val="0"/>
        </a:spcBef>
        <a:spcAft>
          <a:spcPct val="0"/>
        </a:spcAft>
        <a:defRPr sz="4000" b="1">
          <a:solidFill>
            <a:schemeClr val="tx2"/>
          </a:solidFill>
          <a:latin typeface="Times New Roman" pitchFamily="18" charset="0"/>
        </a:defRPr>
      </a:lvl5pPr>
      <a:lvl6pPr marL="457200" algn="ctr" rtl="0" fontAlgn="base">
        <a:spcBef>
          <a:spcPct val="0"/>
        </a:spcBef>
        <a:spcAft>
          <a:spcPct val="0"/>
        </a:spcAft>
        <a:defRPr sz="4000" b="1">
          <a:solidFill>
            <a:schemeClr val="tx2"/>
          </a:solidFill>
          <a:latin typeface="Times New Roman" pitchFamily="18" charset="0"/>
        </a:defRPr>
      </a:lvl6pPr>
      <a:lvl7pPr marL="914400" algn="ctr" rtl="0" fontAlgn="base">
        <a:spcBef>
          <a:spcPct val="0"/>
        </a:spcBef>
        <a:spcAft>
          <a:spcPct val="0"/>
        </a:spcAft>
        <a:defRPr sz="4000" b="1">
          <a:solidFill>
            <a:schemeClr val="tx2"/>
          </a:solidFill>
          <a:latin typeface="Times New Roman" pitchFamily="18" charset="0"/>
        </a:defRPr>
      </a:lvl7pPr>
      <a:lvl8pPr marL="1371600" algn="ctr" rtl="0" fontAlgn="base">
        <a:spcBef>
          <a:spcPct val="0"/>
        </a:spcBef>
        <a:spcAft>
          <a:spcPct val="0"/>
        </a:spcAft>
        <a:defRPr sz="4000" b="1">
          <a:solidFill>
            <a:schemeClr val="tx2"/>
          </a:solidFill>
          <a:latin typeface="Times New Roman" pitchFamily="18" charset="0"/>
        </a:defRPr>
      </a:lvl8pPr>
      <a:lvl9pPr marL="1828800" algn="ctr" rtl="0" fontAlgn="base">
        <a:spcBef>
          <a:spcPct val="0"/>
        </a:spcBef>
        <a:spcAft>
          <a:spcPct val="0"/>
        </a:spcAft>
        <a:defRPr sz="4000" b="1">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Font typeface="Arial" pitchFamily="34" charset="0"/>
        <a:buChar char="–"/>
        <a:defRPr sz="2800">
          <a:solidFill>
            <a:schemeClr val="tx1"/>
          </a:solidFill>
          <a:latin typeface="+mn-lt"/>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defRPr>
      </a:lvl5pPr>
      <a:lvl6pPr marL="2514600" indent="-228600" algn="l" rtl="0" fontAlgn="base">
        <a:spcBef>
          <a:spcPct val="20000"/>
        </a:spcBef>
        <a:spcAft>
          <a:spcPct val="0"/>
        </a:spcAft>
        <a:buClr>
          <a:schemeClr val="tx2"/>
        </a:buClr>
        <a:buChar char="»"/>
        <a:defRPr sz="2000">
          <a:solidFill>
            <a:schemeClr val="tx1"/>
          </a:solidFill>
          <a:latin typeface="+mn-lt"/>
        </a:defRPr>
      </a:lvl6pPr>
      <a:lvl7pPr marL="2971800" indent="-228600" algn="l" rtl="0" fontAlgn="base">
        <a:spcBef>
          <a:spcPct val="20000"/>
        </a:spcBef>
        <a:spcAft>
          <a:spcPct val="0"/>
        </a:spcAft>
        <a:buClr>
          <a:schemeClr val="tx2"/>
        </a:buClr>
        <a:buChar char="»"/>
        <a:defRPr sz="2000">
          <a:solidFill>
            <a:schemeClr val="tx1"/>
          </a:solidFill>
          <a:latin typeface="+mn-lt"/>
        </a:defRPr>
      </a:lvl7pPr>
      <a:lvl8pPr marL="3429000" indent="-228600" algn="l" rtl="0" fontAlgn="base">
        <a:spcBef>
          <a:spcPct val="20000"/>
        </a:spcBef>
        <a:spcAft>
          <a:spcPct val="0"/>
        </a:spcAft>
        <a:buClr>
          <a:schemeClr val="tx2"/>
        </a:buClr>
        <a:buChar char="»"/>
        <a:defRPr sz="2000">
          <a:solidFill>
            <a:schemeClr val="tx1"/>
          </a:solidFill>
          <a:latin typeface="+mn-lt"/>
        </a:defRPr>
      </a:lvl8pPr>
      <a:lvl9pPr marL="3886200" indent="-228600" algn="l" rtl="0" fontAlgn="base">
        <a:spcBef>
          <a:spcPct val="20000"/>
        </a:spcBef>
        <a:spcAft>
          <a:spcPct val="0"/>
        </a:spcAft>
        <a:buClr>
          <a:schemeClr val="tx2"/>
        </a:buClr>
        <a:buChar char="»"/>
        <a:defRPr sz="2000">
          <a:solidFill>
            <a:schemeClr val="tx1"/>
          </a:solidFill>
          <a:latin typeface="+mn-lt"/>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image" Target="../media/image4.jpeg"/><Relationship Id="rId7" Type="http://schemas.openxmlformats.org/officeDocument/2006/relationships/image" Target="../media/image8.jpg"/><Relationship Id="rId2" Type="http://schemas.openxmlformats.org/officeDocument/2006/relationships/image" Target="../media/image3.jpg"/><Relationship Id="rId1" Type="http://schemas.openxmlformats.org/officeDocument/2006/relationships/slideLayout" Target="../slideLayouts/slideLayout6.xml"/><Relationship Id="rId6" Type="http://schemas.openxmlformats.org/officeDocument/2006/relationships/image" Target="../media/image7.jpg"/><Relationship Id="rId5" Type="http://schemas.openxmlformats.org/officeDocument/2006/relationships/image" Target="../media/image6.jp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 Id="rId4" Type="http://schemas.openxmlformats.org/officeDocument/2006/relationships/chart" Target="../charts/chart3.xml"/></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3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chart" Target="../charts/chart8.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7.jpg"/><Relationship Id="rId5" Type="http://schemas.openxmlformats.org/officeDocument/2006/relationships/image" Target="../media/image5.pn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chart" Target="../charts/chart9.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chart" Target="../charts/chart10.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6.png"/><Relationship Id="rId5" Type="http://schemas.openxmlformats.org/officeDocument/2006/relationships/image" Target="../media/image35.emf"/><Relationship Id="rId4" Type="http://schemas.openxmlformats.org/officeDocument/2006/relationships/oleObject" Target="../embeddings/Microsoft_Excel_97-2003_Worksheet1.xls"/></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9.gif"/></Relationships>
</file>

<file path=ppt/slides/_rels/slide48.xml.rels><?xml version="1.0" encoding="UTF-8" standalone="yes"?>
<Relationships xmlns="http://schemas.openxmlformats.org/package/2006/relationships"><Relationship Id="rId3" Type="http://schemas.openxmlformats.org/officeDocument/2006/relationships/hyperlink" Target="http://data.worldbank.org/data-catalog/commodity-price-data" TargetMode="External"/><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 Id="rId5" Type="http://schemas.openxmlformats.org/officeDocument/2006/relationships/image" Target="../media/image51.png"/><Relationship Id="rId4" Type="http://schemas.openxmlformats.org/officeDocument/2006/relationships/image" Target="../media/image50.png"/></Relationships>
</file>

<file path=ppt/slides/_rels/slide55.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58.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jp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59.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chart" Target="../charts/chart15.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image" Target="../media/image7.jpg"/><Relationship Id="rId4" Type="http://schemas.openxmlformats.org/officeDocument/2006/relationships/image" Target="../media/image5.png"/></Relationships>
</file>

<file path=ppt/slides/_rels/slide67.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9712" y="1628800"/>
            <a:ext cx="1463915" cy="864096"/>
          </a:xfrm>
          <a:prstGeom prst="rect">
            <a:avLst/>
          </a:prstGeom>
        </p:spPr>
      </p:pic>
      <p:pic>
        <p:nvPicPr>
          <p:cNvPr id="5" name="4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1920" y="1628800"/>
            <a:ext cx="1455319" cy="863386"/>
          </a:xfrm>
          <a:prstGeom prst="rect">
            <a:avLst/>
          </a:prstGeom>
        </p:spPr>
      </p:pic>
      <p:pic>
        <p:nvPicPr>
          <p:cNvPr id="6" name="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3688" y="116632"/>
            <a:ext cx="3943901" cy="1333686"/>
          </a:xfrm>
          <a:prstGeom prst="rect">
            <a:avLst/>
          </a:prstGeom>
        </p:spPr>
      </p:pic>
      <p:pic>
        <p:nvPicPr>
          <p:cNvPr id="8" name="7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504" y="116632"/>
            <a:ext cx="1409968" cy="1403674"/>
          </a:xfrm>
          <a:prstGeom prst="rect">
            <a:avLst/>
          </a:prstGeom>
        </p:spPr>
      </p:pic>
      <p:pic>
        <p:nvPicPr>
          <p:cNvPr id="9" name="8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28384" y="75150"/>
            <a:ext cx="936104" cy="1625181"/>
          </a:xfrm>
          <a:prstGeom prst="rect">
            <a:avLst/>
          </a:prstGeom>
        </p:spPr>
      </p:pic>
      <p:sp>
        <p:nvSpPr>
          <p:cNvPr id="2" name="1 Título"/>
          <p:cNvSpPr>
            <a:spLocks noGrp="1"/>
          </p:cNvSpPr>
          <p:nvPr>
            <p:ph type="title"/>
          </p:nvPr>
        </p:nvSpPr>
        <p:spPr>
          <a:xfrm>
            <a:off x="611560" y="5229200"/>
            <a:ext cx="8229600" cy="1084386"/>
          </a:xfrm>
          <a:noFill/>
        </p:spPr>
        <p:txBody>
          <a:bodyPr/>
          <a:lstStyle/>
          <a:p>
            <a:r>
              <a:rPr lang="es-MX" dirty="0" smtClean="0">
                <a:solidFill>
                  <a:schemeClr val="tx1"/>
                </a:solidFill>
              </a:rPr>
              <a:t>Prospectiva de la avicultura mexicana visión 2014-2024</a:t>
            </a:r>
            <a:endParaRPr lang="es-MX" dirty="0">
              <a:solidFill>
                <a:schemeClr val="tx1"/>
              </a:solidFill>
            </a:endParaRPr>
          </a:p>
        </p:txBody>
      </p:sp>
      <p:pic>
        <p:nvPicPr>
          <p:cNvPr id="10" name="9 Image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72400" y="1700808"/>
            <a:ext cx="804672" cy="1170432"/>
          </a:xfrm>
          <a:prstGeom prst="rect">
            <a:avLst/>
          </a:prstGeom>
        </p:spPr>
      </p:pic>
      <p:pic>
        <p:nvPicPr>
          <p:cNvPr id="11" name="10 Imagen"/>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5536" y="1628800"/>
            <a:ext cx="1008112" cy="1128200"/>
          </a:xfrm>
          <a:prstGeom prst="rect">
            <a:avLst/>
          </a:prstGeom>
        </p:spPr>
      </p:pic>
      <p:pic>
        <p:nvPicPr>
          <p:cNvPr id="4" name="3 Imagen"/>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08512" y="151983"/>
            <a:ext cx="2025821" cy="1620931"/>
          </a:xfrm>
          <a:prstGeom prst="rect">
            <a:avLst/>
          </a:prstGeom>
        </p:spPr>
      </p:pic>
      <p:pic>
        <p:nvPicPr>
          <p:cNvPr id="7" name="6 Imagen"/>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2852936"/>
            <a:ext cx="9144000" cy="2286000"/>
          </a:xfrm>
          <a:prstGeom prst="rect">
            <a:avLst/>
          </a:prstGeom>
        </p:spPr>
      </p:pic>
      <p:sp>
        <p:nvSpPr>
          <p:cNvPr id="13" name="12 CuadroTexto"/>
          <p:cNvSpPr txBox="1"/>
          <p:nvPr/>
        </p:nvSpPr>
        <p:spPr>
          <a:xfrm>
            <a:off x="3852052" y="6519446"/>
            <a:ext cx="5393592" cy="338554"/>
          </a:xfrm>
          <a:prstGeom prst="rect">
            <a:avLst/>
          </a:prstGeom>
          <a:noFill/>
        </p:spPr>
        <p:txBody>
          <a:bodyPr wrap="none" rtlCol="0">
            <a:spAutoFit/>
          </a:bodyPr>
          <a:lstStyle/>
          <a:p>
            <a:r>
              <a:rPr lang="es-MX" sz="1600" b="1" i="1" dirty="0" smtClean="0">
                <a:effectLst>
                  <a:outerShdw blurRad="38100" dist="38100" dir="2700000" algn="tl">
                    <a:srgbClr val="000000">
                      <a:alpha val="43137"/>
                    </a:srgbClr>
                  </a:outerShdw>
                </a:effectLst>
              </a:rPr>
              <a:t> J. Ortega, A. Ortiz, F. Gurria, V. Castaño, M. Carmona</a:t>
            </a:r>
            <a:endParaRPr lang="es-MX" sz="1600" b="1"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2780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33672" y="-175666"/>
            <a:ext cx="8686800" cy="868362"/>
          </a:xfrm>
        </p:spPr>
        <p:txBody>
          <a:bodyPr/>
          <a:lstStyle/>
          <a:p>
            <a:r>
              <a:rPr lang="es-MX" sz="3200" dirty="0" smtClean="0">
                <a:solidFill>
                  <a:schemeClr val="tx1"/>
                </a:solidFill>
              </a:rPr>
              <a:t>Utilidad de los modelos econométricos</a:t>
            </a:r>
            <a:endParaRPr lang="es-MX" sz="3200" dirty="0">
              <a:solidFill>
                <a:schemeClr val="tx1"/>
              </a:solidFill>
            </a:endParaRPr>
          </a:p>
        </p:txBody>
      </p:sp>
      <p:sp>
        <p:nvSpPr>
          <p:cNvPr id="3" name="2 Marcador de contenido"/>
          <p:cNvSpPr>
            <a:spLocks noGrp="1"/>
          </p:cNvSpPr>
          <p:nvPr>
            <p:ph idx="1"/>
          </p:nvPr>
        </p:nvSpPr>
        <p:spPr>
          <a:xfrm>
            <a:off x="20937" y="620688"/>
            <a:ext cx="9252520" cy="4830763"/>
          </a:xfrm>
        </p:spPr>
        <p:txBody>
          <a:bodyPr/>
          <a:lstStyle/>
          <a:p>
            <a:pPr marL="0" indent="0" algn="ctr">
              <a:buNone/>
            </a:pPr>
            <a:r>
              <a:rPr lang="es-MX" sz="2400" b="1" u="sng" dirty="0">
                <a:solidFill>
                  <a:srgbClr val="FFFF00"/>
                </a:solidFill>
              </a:rPr>
              <a:t>La econometría </a:t>
            </a:r>
            <a:r>
              <a:rPr lang="es-MX" sz="2400" b="1" u="sng" dirty="0" smtClean="0">
                <a:solidFill>
                  <a:srgbClr val="FFFF00"/>
                </a:solidFill>
              </a:rPr>
              <a:t>,</a:t>
            </a:r>
            <a:r>
              <a:rPr lang="es-MX" sz="2400" b="1" dirty="0" smtClean="0"/>
              <a:t>como </a:t>
            </a:r>
            <a:r>
              <a:rPr lang="es-MX" sz="2400" b="1" dirty="0"/>
              <a:t>disciplina </a:t>
            </a:r>
            <a:r>
              <a:rPr lang="es-MX" sz="2400" b="1" dirty="0" smtClean="0"/>
              <a:t>forma </a:t>
            </a:r>
            <a:r>
              <a:rPr lang="es-MX" sz="2400" b="1" dirty="0"/>
              <a:t>parte de las matemáticas aplicadas, al </a:t>
            </a:r>
            <a:r>
              <a:rPr lang="es-MX" sz="2400" b="1" u="sng" dirty="0">
                <a:solidFill>
                  <a:srgbClr val="FFFF00"/>
                </a:solidFill>
              </a:rPr>
              <a:t>utilizar conceptos matemáticos y estadísticos en la economía</a:t>
            </a:r>
            <a:r>
              <a:rPr lang="es-MX" sz="2400" b="1" dirty="0"/>
              <a:t>, ha resultado de gran utilidad para </a:t>
            </a:r>
            <a:r>
              <a:rPr lang="es-MX" sz="2400" b="1" dirty="0" smtClean="0"/>
              <a:t>el </a:t>
            </a:r>
            <a:r>
              <a:rPr lang="es-MX" sz="2400" b="1" dirty="0"/>
              <a:t>estudio que </a:t>
            </a:r>
            <a:r>
              <a:rPr lang="es-MX" sz="2400" b="1" dirty="0" smtClean="0"/>
              <a:t>suele hacerse </a:t>
            </a:r>
            <a:r>
              <a:rPr lang="es-MX" sz="2400" b="1" dirty="0"/>
              <a:t>sobre el </a:t>
            </a:r>
            <a:r>
              <a:rPr lang="es-MX" sz="2400" b="1" u="sng" dirty="0">
                <a:solidFill>
                  <a:srgbClr val="FFFF00"/>
                </a:solidFill>
              </a:rPr>
              <a:t>comportamiento actual y futuro de los fenómenos </a:t>
            </a:r>
            <a:r>
              <a:rPr lang="es-MX" sz="2400" b="1" u="sng" dirty="0" smtClean="0">
                <a:solidFill>
                  <a:srgbClr val="FFFF00"/>
                </a:solidFill>
              </a:rPr>
              <a:t>económicos.</a:t>
            </a:r>
          </a:p>
          <a:p>
            <a:pPr marL="0" indent="0" algn="ctr">
              <a:buNone/>
            </a:pPr>
            <a:endParaRPr lang="es-MX" sz="2400" b="1" dirty="0"/>
          </a:p>
          <a:p>
            <a:pPr marL="0" indent="0" algn="ctr">
              <a:buNone/>
            </a:pPr>
            <a:r>
              <a:rPr lang="es-MX" sz="2400" b="1" dirty="0" smtClean="0"/>
              <a:t>Así </a:t>
            </a:r>
            <a:r>
              <a:rPr lang="es-MX" sz="2400" b="1" dirty="0"/>
              <a:t>como para </a:t>
            </a:r>
            <a:r>
              <a:rPr lang="es-MX" sz="2400" b="1" u="sng" dirty="0">
                <a:solidFill>
                  <a:srgbClr val="FFFF00"/>
                </a:solidFill>
              </a:rPr>
              <a:t>identificar y cuantificar las relaciones estructurales que éstos mantienen entre sí</a:t>
            </a:r>
            <a:r>
              <a:rPr lang="es-MX" sz="2400" b="1" dirty="0"/>
              <a:t>, </a:t>
            </a:r>
            <a:r>
              <a:rPr lang="es-MX" sz="2400" b="1" dirty="0" smtClean="0"/>
              <a:t>al igual </a:t>
            </a:r>
            <a:r>
              <a:rPr lang="es-MX" sz="2400" b="1" dirty="0"/>
              <a:t>que para expresar matemáticamente sus teorías y para verificarlas con el instrumental que </a:t>
            </a:r>
            <a:r>
              <a:rPr lang="es-MX" sz="2400" b="1" dirty="0" smtClean="0"/>
              <a:t>les proporciona </a:t>
            </a:r>
            <a:r>
              <a:rPr lang="es-MX" sz="2400" b="1" dirty="0"/>
              <a:t>la estadística</a:t>
            </a:r>
            <a:r>
              <a:rPr lang="es-MX" sz="2400" b="1" dirty="0" smtClean="0"/>
              <a:t>. </a:t>
            </a:r>
            <a:endParaRPr lang="es-MX" sz="2400" b="1" dirty="0"/>
          </a:p>
          <a:p>
            <a:pPr marL="0" indent="0" algn="ctr">
              <a:buNone/>
            </a:pPr>
            <a:endParaRPr lang="es-MX" sz="2400" b="1" dirty="0"/>
          </a:p>
          <a:p>
            <a:pPr marL="0" indent="0" algn="ctr">
              <a:buNone/>
            </a:pPr>
            <a:r>
              <a:rPr lang="es-MX" sz="2400" b="1" dirty="0" smtClean="0"/>
              <a:t>Este </a:t>
            </a:r>
            <a:r>
              <a:rPr lang="es-MX" sz="2400" b="1" dirty="0"/>
              <a:t>trabajo </a:t>
            </a:r>
            <a:r>
              <a:rPr lang="es-MX" sz="2400" b="1" u="sng" dirty="0">
                <a:solidFill>
                  <a:srgbClr val="FFFF00"/>
                </a:solidFill>
              </a:rPr>
              <a:t>integra en forma sistematizada los  </a:t>
            </a:r>
            <a:r>
              <a:rPr lang="es-MX" sz="2400" b="1" u="sng" dirty="0" smtClean="0">
                <a:solidFill>
                  <a:srgbClr val="FFFF00"/>
                </a:solidFill>
              </a:rPr>
              <a:t>indicadores y conocimientos sobre  </a:t>
            </a:r>
            <a:r>
              <a:rPr lang="es-MX" sz="2400" b="1" u="sng" dirty="0" err="1" smtClean="0">
                <a:solidFill>
                  <a:srgbClr val="FFFF00"/>
                </a:solidFill>
              </a:rPr>
              <a:t>porduccion</a:t>
            </a:r>
            <a:r>
              <a:rPr lang="es-MX" sz="2400" b="1" u="sng" dirty="0" smtClean="0">
                <a:solidFill>
                  <a:srgbClr val="FFFF00"/>
                </a:solidFill>
              </a:rPr>
              <a:t> </a:t>
            </a:r>
            <a:r>
              <a:rPr lang="es-MX" sz="2400" b="1" u="sng" dirty="0" err="1" smtClean="0">
                <a:solidFill>
                  <a:srgbClr val="FFFF00"/>
                </a:solidFill>
              </a:rPr>
              <a:t>avicola</a:t>
            </a:r>
            <a:r>
              <a:rPr lang="es-MX" sz="2400" b="1" u="sng" dirty="0" smtClean="0">
                <a:solidFill>
                  <a:srgbClr val="FFFF00"/>
                </a:solidFill>
              </a:rPr>
              <a:t> en </a:t>
            </a:r>
            <a:r>
              <a:rPr lang="es-MX" sz="2400" b="1" u="sng" dirty="0" err="1" smtClean="0">
                <a:solidFill>
                  <a:srgbClr val="FFFF00"/>
                </a:solidFill>
              </a:rPr>
              <a:t>Mexico</a:t>
            </a:r>
            <a:r>
              <a:rPr lang="es-MX" sz="2400" b="1" u="sng" dirty="0" smtClean="0">
                <a:solidFill>
                  <a:srgbClr val="FFFF00"/>
                </a:solidFill>
              </a:rPr>
              <a:t>  </a:t>
            </a:r>
            <a:r>
              <a:rPr lang="es-MX" sz="2400" b="1" dirty="0" smtClean="0"/>
              <a:t>y describe </a:t>
            </a:r>
            <a:r>
              <a:rPr lang="es-MX" sz="2400" b="1" dirty="0"/>
              <a:t>los conceptos teóricos y la aplicación de las técnicas mediante las </a:t>
            </a:r>
            <a:r>
              <a:rPr lang="es-MX" sz="2400" b="1" dirty="0" smtClean="0"/>
              <a:t>cuales es posible estimar su futuro inmediato.</a:t>
            </a:r>
            <a:endParaRPr lang="es-MX" sz="2400" b="1" dirty="0"/>
          </a:p>
        </p:txBody>
      </p:sp>
      <p:cxnSp>
        <p:nvCxnSpPr>
          <p:cNvPr id="4" name="3 Conector recto"/>
          <p:cNvCxnSpPr/>
          <p:nvPr/>
        </p:nvCxnSpPr>
        <p:spPr>
          <a:xfrm>
            <a:off x="0" y="548680"/>
            <a:ext cx="9144000" cy="0"/>
          </a:xfrm>
          <a:prstGeom prst="line">
            <a:avLst/>
          </a:prstGeom>
          <a:ln>
            <a:solidFill>
              <a:srgbClr val="66FF33"/>
            </a:solidFill>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3443686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171400"/>
            <a:ext cx="8686800" cy="868362"/>
          </a:xfrm>
        </p:spPr>
        <p:txBody>
          <a:bodyPr/>
          <a:lstStyle/>
          <a:p>
            <a:r>
              <a:rPr lang="es-MX" sz="3200" dirty="0" smtClean="0">
                <a:solidFill>
                  <a:schemeClr val="tx1"/>
                </a:solidFill>
              </a:rPr>
              <a:t>Utilidad de los modelos econométricos</a:t>
            </a:r>
            <a:endParaRPr lang="es-MX" sz="3200" dirty="0">
              <a:solidFill>
                <a:schemeClr val="tx1"/>
              </a:solidFill>
            </a:endParaRPr>
          </a:p>
        </p:txBody>
      </p:sp>
      <p:sp>
        <p:nvSpPr>
          <p:cNvPr id="3" name="2 Marcador de contenido"/>
          <p:cNvSpPr>
            <a:spLocks noGrp="1"/>
          </p:cNvSpPr>
          <p:nvPr>
            <p:ph idx="1"/>
          </p:nvPr>
        </p:nvSpPr>
        <p:spPr>
          <a:xfrm>
            <a:off x="0" y="908720"/>
            <a:ext cx="8964488" cy="4830763"/>
          </a:xfrm>
        </p:spPr>
        <p:txBody>
          <a:bodyPr/>
          <a:lstStyle/>
          <a:p>
            <a:pPr marL="0" indent="0" algn="ctr">
              <a:buNone/>
            </a:pPr>
            <a:r>
              <a:rPr lang="es-ES" sz="2400" b="1" dirty="0"/>
              <a:t>En la elaboración de la econometría se unen la estadística y la investigación social y la teoría económica. </a:t>
            </a:r>
            <a:r>
              <a:rPr lang="es-ES" sz="2400" b="1" u="sng" dirty="0">
                <a:solidFill>
                  <a:srgbClr val="FFFF00"/>
                </a:solidFill>
                <a:effectLst>
                  <a:outerShdw blurRad="38100" dist="38100" dir="2700000" algn="tl">
                    <a:srgbClr val="000000">
                      <a:alpha val="43137"/>
                    </a:srgbClr>
                  </a:outerShdw>
                </a:effectLst>
              </a:rPr>
              <a:t>El mayor problema con el que se enfrentan los económetras en su investigación es la escasez de datos, los sesgos que pueden presentar los datos existentes y la ausencia o insuficiencia de una teoría económica adecuada. </a:t>
            </a:r>
            <a:endParaRPr lang="es-ES" sz="2400" b="1" u="sng" dirty="0" smtClean="0">
              <a:solidFill>
                <a:srgbClr val="FFFF00"/>
              </a:solidFill>
              <a:effectLst>
                <a:outerShdw blurRad="38100" dist="38100" dir="2700000" algn="tl">
                  <a:srgbClr val="000000">
                    <a:alpha val="43137"/>
                  </a:srgbClr>
                </a:outerShdw>
              </a:effectLst>
            </a:endParaRPr>
          </a:p>
          <a:p>
            <a:pPr marL="0" indent="0" algn="ctr">
              <a:buNone/>
            </a:pPr>
            <a:endParaRPr lang="es-ES" sz="2400" b="1" dirty="0"/>
          </a:p>
          <a:p>
            <a:pPr marL="0" indent="0" algn="ctr">
              <a:buNone/>
            </a:pPr>
            <a:r>
              <a:rPr lang="es-ES" sz="2400" b="1" dirty="0"/>
              <a:t>Aún así, </a:t>
            </a:r>
            <a:r>
              <a:rPr lang="es-ES" sz="2400" b="1" u="sng" dirty="0">
                <a:solidFill>
                  <a:srgbClr val="FFFF00"/>
                </a:solidFill>
                <a:effectLst>
                  <a:outerShdw blurRad="38100" dist="38100" dir="2700000" algn="tl">
                    <a:srgbClr val="000000">
                      <a:alpha val="43137"/>
                    </a:srgbClr>
                  </a:outerShdw>
                </a:effectLst>
              </a:rPr>
              <a:t>la econometría es la única aproximación científica al entendimiento de los fenómenos económicos.</a:t>
            </a:r>
          </a:p>
          <a:p>
            <a:pPr marL="0" indent="0" algn="ctr">
              <a:buNone/>
            </a:pPr>
            <a:endParaRPr lang="es-ES" sz="1800" dirty="0"/>
          </a:p>
          <a:p>
            <a:pPr marL="0" indent="0" algn="ctr">
              <a:buNone/>
            </a:pPr>
            <a:r>
              <a:rPr lang="es-ES" sz="2400" b="1" dirty="0"/>
              <a:t>La </a:t>
            </a:r>
            <a:r>
              <a:rPr lang="es-ES" sz="2400" b="1" dirty="0" smtClean="0"/>
              <a:t>producción avícola es susceptible </a:t>
            </a:r>
            <a:r>
              <a:rPr lang="es-ES" sz="2400" b="1" dirty="0"/>
              <a:t>de medirse como un </a:t>
            </a:r>
            <a:r>
              <a:rPr lang="es-ES" sz="2400" b="1" dirty="0" smtClean="0"/>
              <a:t>fenómeno económico y estimar su tendencia de desarrollo. </a:t>
            </a:r>
            <a:endParaRPr lang="es-MX" sz="2400" b="1" dirty="0"/>
          </a:p>
          <a:p>
            <a:pPr marL="0" indent="0" algn="ctr">
              <a:buNone/>
            </a:pPr>
            <a:r>
              <a:rPr lang="es-MX" sz="2400" b="1" u="sng" dirty="0">
                <a:solidFill>
                  <a:srgbClr val="FFFF00"/>
                </a:solidFill>
                <a:effectLst>
                  <a:outerShdw blurRad="38100" dist="38100" dir="2700000" algn="tl">
                    <a:srgbClr val="000000">
                      <a:alpha val="43137"/>
                    </a:srgbClr>
                  </a:outerShdw>
                </a:effectLst>
              </a:rPr>
              <a:t>Los resultados </a:t>
            </a:r>
            <a:r>
              <a:rPr lang="es-MX" sz="2400" b="1" u="sng" dirty="0" err="1" smtClean="0">
                <a:solidFill>
                  <a:srgbClr val="FFFF00"/>
                </a:solidFill>
                <a:effectLst>
                  <a:outerShdw blurRad="38100" dist="38100" dir="2700000" algn="tl">
                    <a:srgbClr val="000000">
                      <a:alpha val="43137"/>
                    </a:srgbClr>
                  </a:outerShdw>
                </a:effectLst>
              </a:rPr>
              <a:t>seran</a:t>
            </a:r>
            <a:r>
              <a:rPr lang="es-MX" sz="2400" b="1" u="sng" dirty="0" smtClean="0">
                <a:solidFill>
                  <a:srgbClr val="FFFF00"/>
                </a:solidFill>
                <a:effectLst>
                  <a:outerShdw blurRad="38100" dist="38100" dir="2700000" algn="tl">
                    <a:srgbClr val="000000">
                      <a:alpha val="43137"/>
                    </a:srgbClr>
                  </a:outerShdw>
                </a:effectLst>
              </a:rPr>
              <a:t> </a:t>
            </a:r>
            <a:r>
              <a:rPr lang="es-MX" sz="2400" b="1" u="sng" dirty="0">
                <a:solidFill>
                  <a:srgbClr val="FFFF00"/>
                </a:solidFill>
                <a:effectLst>
                  <a:outerShdw blurRad="38100" dist="38100" dir="2700000" algn="tl">
                    <a:srgbClr val="000000">
                      <a:alpha val="43137"/>
                    </a:srgbClr>
                  </a:outerShdw>
                </a:effectLst>
              </a:rPr>
              <a:t>presentados en el “Plan rector de SAGARPA visión </a:t>
            </a:r>
            <a:r>
              <a:rPr lang="es-MX" sz="2400" b="1" u="sng" dirty="0" smtClean="0">
                <a:solidFill>
                  <a:srgbClr val="FFFF00"/>
                </a:solidFill>
                <a:effectLst>
                  <a:outerShdw blurRad="38100" dist="38100" dir="2700000" algn="tl">
                    <a:srgbClr val="000000">
                      <a:alpha val="43137"/>
                    </a:srgbClr>
                  </a:outerShdw>
                </a:effectLst>
              </a:rPr>
              <a:t>2014-2024 para los sistemas producto </a:t>
            </a:r>
            <a:r>
              <a:rPr lang="es-MX" sz="2400" b="1" u="sng" dirty="0" err="1" smtClean="0">
                <a:solidFill>
                  <a:srgbClr val="FFFF00"/>
                </a:solidFill>
                <a:effectLst>
                  <a:outerShdw blurRad="38100" dist="38100" dir="2700000" algn="tl">
                    <a:srgbClr val="000000">
                      <a:alpha val="43137"/>
                    </a:srgbClr>
                  </a:outerShdw>
                </a:effectLst>
              </a:rPr>
              <a:t>avicolas</a:t>
            </a:r>
            <a:r>
              <a:rPr lang="es-MX" sz="2400" b="1" u="sng" dirty="0" smtClean="0">
                <a:solidFill>
                  <a:srgbClr val="FFFF00"/>
                </a:solidFill>
                <a:effectLst>
                  <a:outerShdw blurRad="38100" dist="38100" dir="2700000" algn="tl">
                    <a:srgbClr val="000000">
                      <a:alpha val="43137"/>
                    </a:srgbClr>
                  </a:outerShdw>
                </a:effectLst>
              </a:rPr>
              <a:t> </a:t>
            </a:r>
            <a:r>
              <a:rPr lang="es-MX" sz="2400" b="1" u="sng" dirty="0">
                <a:solidFill>
                  <a:srgbClr val="FFFF00"/>
                </a:solidFill>
                <a:effectLst>
                  <a:outerShdw blurRad="38100" dist="38100" dir="2700000" algn="tl">
                    <a:srgbClr val="000000">
                      <a:alpha val="43137"/>
                    </a:srgbClr>
                  </a:outerShdw>
                </a:effectLst>
              </a:rPr>
              <a:t>y estarán disponibles en abril de 2014</a:t>
            </a:r>
          </a:p>
        </p:txBody>
      </p:sp>
      <p:cxnSp>
        <p:nvCxnSpPr>
          <p:cNvPr id="4" name="3 Conector recto"/>
          <p:cNvCxnSpPr/>
          <p:nvPr/>
        </p:nvCxnSpPr>
        <p:spPr>
          <a:xfrm>
            <a:off x="0" y="764704"/>
            <a:ext cx="9144000" cy="0"/>
          </a:xfrm>
          <a:prstGeom prst="line">
            <a:avLst/>
          </a:prstGeom>
          <a:ln>
            <a:solidFill>
              <a:srgbClr val="66FF33"/>
            </a:solidFill>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2324407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24165"/>
            <a:ext cx="8229600" cy="868362"/>
          </a:xfrm>
        </p:spPr>
        <p:txBody>
          <a:bodyPr/>
          <a:lstStyle/>
          <a:p>
            <a:pPr lvl="0"/>
            <a:r>
              <a:rPr lang="es-ES" sz="2400" dirty="0">
                <a:solidFill>
                  <a:schemeClr val="tx1"/>
                </a:solidFill>
              </a:rPr>
              <a:t>Diseño experimental, Criterios para la construcción de los modelos econométricos:</a:t>
            </a:r>
            <a:r>
              <a:rPr lang="es-MX" sz="2400" dirty="0">
                <a:solidFill>
                  <a:schemeClr val="tx1"/>
                </a:solidFill>
              </a:rPr>
              <a:t/>
            </a:r>
            <a:br>
              <a:rPr lang="es-MX" sz="2400" dirty="0">
                <a:solidFill>
                  <a:schemeClr val="tx1"/>
                </a:solidFill>
              </a:rPr>
            </a:br>
            <a:endParaRPr lang="es-MX" sz="2400" dirty="0">
              <a:solidFill>
                <a:schemeClr val="tx1"/>
              </a:solidFill>
            </a:endParaRPr>
          </a:p>
        </p:txBody>
      </p:sp>
      <p:sp>
        <p:nvSpPr>
          <p:cNvPr id="3" name="2 Marcador de contenido"/>
          <p:cNvSpPr>
            <a:spLocks noGrp="1"/>
          </p:cNvSpPr>
          <p:nvPr>
            <p:ph idx="1"/>
          </p:nvPr>
        </p:nvSpPr>
        <p:spPr>
          <a:xfrm>
            <a:off x="0" y="44624"/>
            <a:ext cx="9139230" cy="4902771"/>
          </a:xfrm>
        </p:spPr>
        <p:txBody>
          <a:bodyPr/>
          <a:lstStyle/>
          <a:p>
            <a:pPr marL="0" indent="0">
              <a:buNone/>
            </a:pPr>
            <a:endParaRPr lang="es-ES" sz="1600" b="1" dirty="0" smtClean="0">
              <a:effectLst>
                <a:outerShdw blurRad="38100" dist="38100" dir="2700000" algn="tl">
                  <a:srgbClr val="000000">
                    <a:alpha val="43137"/>
                  </a:srgbClr>
                </a:outerShdw>
              </a:effectLst>
            </a:endParaRPr>
          </a:p>
          <a:p>
            <a:pPr marL="0" indent="0">
              <a:buNone/>
            </a:pPr>
            <a:endParaRPr lang="es-ES" sz="1600" b="1" dirty="0">
              <a:effectLst>
                <a:outerShdw blurRad="38100" dist="38100" dir="2700000" algn="tl">
                  <a:srgbClr val="000000">
                    <a:alpha val="43137"/>
                  </a:srgbClr>
                </a:outerShdw>
              </a:effectLst>
            </a:endParaRPr>
          </a:p>
          <a:p>
            <a:pPr marL="0" indent="0">
              <a:buNone/>
            </a:pPr>
            <a:r>
              <a:rPr lang="es-ES" sz="1600" b="1" dirty="0" smtClean="0">
                <a:effectLst>
                  <a:outerShdw blurRad="38100" dist="38100" dir="2700000" algn="tl">
                    <a:srgbClr val="000000">
                      <a:alpha val="43137"/>
                    </a:srgbClr>
                  </a:outerShdw>
                </a:effectLst>
              </a:rPr>
              <a:t>SECUENCIA </a:t>
            </a:r>
            <a:r>
              <a:rPr lang="es-ES" sz="1600" b="1" dirty="0">
                <a:effectLst>
                  <a:outerShdw blurRad="38100" dist="38100" dir="2700000" algn="tl">
                    <a:srgbClr val="000000">
                      <a:alpha val="43137"/>
                    </a:srgbClr>
                  </a:outerShdw>
                </a:effectLst>
              </a:rPr>
              <a:t>DE </a:t>
            </a:r>
            <a:r>
              <a:rPr lang="es-ES" sz="1600" b="1" dirty="0" smtClean="0">
                <a:effectLst>
                  <a:outerShdw blurRad="38100" dist="38100" dir="2700000" algn="tl">
                    <a:srgbClr val="000000">
                      <a:alpha val="43137"/>
                    </a:srgbClr>
                  </a:outerShdw>
                </a:effectLst>
              </a:rPr>
              <a:t>PASOS: Para </a:t>
            </a:r>
            <a:r>
              <a:rPr lang="es-ES" sz="1600" b="1" dirty="0">
                <a:effectLst>
                  <a:outerShdw blurRad="38100" dist="38100" dir="2700000" algn="tl">
                    <a:srgbClr val="000000">
                      <a:alpha val="43137"/>
                    </a:srgbClr>
                  </a:outerShdw>
                </a:effectLst>
              </a:rPr>
              <a:t>la realización efectiva de un análisis econométrico es necesario efectuar una secuencia de pasos de manera que se construya  un modelo adecuado de predicción, </a:t>
            </a:r>
            <a:r>
              <a:rPr lang="es-ES" sz="1600" b="1" dirty="0" smtClean="0">
                <a:effectLst>
                  <a:outerShdw blurRad="38100" dist="38100" dir="2700000" algn="tl">
                    <a:srgbClr val="000000">
                      <a:alpha val="43137"/>
                    </a:srgbClr>
                  </a:outerShdw>
                </a:effectLst>
              </a:rPr>
              <a:t>:</a:t>
            </a:r>
          </a:p>
          <a:p>
            <a:pPr marL="0" indent="0">
              <a:buNone/>
            </a:pPr>
            <a:endParaRPr lang="es-MX" sz="1600" b="1" dirty="0">
              <a:effectLst>
                <a:outerShdw blurRad="38100" dist="38100" dir="2700000" algn="tl">
                  <a:srgbClr val="000000">
                    <a:alpha val="43137"/>
                  </a:srgbClr>
                </a:outerShdw>
              </a:effectLst>
            </a:endParaRPr>
          </a:p>
          <a:p>
            <a:pPr marL="0" indent="0">
              <a:buNone/>
            </a:pPr>
            <a:r>
              <a:rPr lang="es-ES" sz="1800" b="1" dirty="0">
                <a:effectLst>
                  <a:outerShdw blurRad="38100" dist="38100" dir="2700000" algn="tl">
                    <a:srgbClr val="000000">
                      <a:alpha val="43137"/>
                    </a:srgbClr>
                  </a:outerShdw>
                </a:effectLst>
              </a:rPr>
              <a:t>Secuencia de pasos en econometría</a:t>
            </a:r>
            <a:endParaRPr lang="es-MX" sz="1800" b="1" dirty="0">
              <a:effectLst>
                <a:outerShdw blurRad="38100" dist="38100" dir="2700000" algn="tl">
                  <a:srgbClr val="000000">
                    <a:alpha val="43137"/>
                  </a:srgbClr>
                </a:outerShdw>
              </a:effectLst>
            </a:endParaRPr>
          </a:p>
          <a:p>
            <a:pPr marL="285750" lvl="0" indent="-285750" algn="ctr">
              <a:buClr>
                <a:schemeClr val="tx1"/>
              </a:buClr>
              <a:buFont typeface="+mj-lt"/>
              <a:buAutoNum type="romanUcPeriod"/>
            </a:pPr>
            <a:r>
              <a:rPr lang="es-ES" sz="1700" b="1" dirty="0">
                <a:solidFill>
                  <a:srgbClr val="FFFF00"/>
                </a:solidFill>
                <a:effectLst>
                  <a:outerShdw blurRad="38100" dist="38100" dir="2700000" algn="tl">
                    <a:srgbClr val="000000">
                      <a:alpha val="43137"/>
                    </a:srgbClr>
                  </a:outerShdw>
                </a:effectLst>
              </a:rPr>
              <a:t>Definición del problema.</a:t>
            </a:r>
            <a:endParaRPr lang="es-MX" sz="1700" b="1" dirty="0">
              <a:solidFill>
                <a:srgbClr val="FFFF00"/>
              </a:solidFill>
              <a:effectLst>
                <a:outerShdw blurRad="38100" dist="38100" dir="2700000" algn="tl">
                  <a:srgbClr val="000000">
                    <a:alpha val="43137"/>
                  </a:srgbClr>
                </a:outerShdw>
              </a:effectLst>
            </a:endParaRPr>
          </a:p>
          <a:p>
            <a:pPr marL="285750" lvl="0" indent="-285750" algn="ctr">
              <a:buClr>
                <a:schemeClr val="tx1"/>
              </a:buClr>
              <a:buFont typeface="+mj-lt"/>
              <a:buAutoNum type="romanUcPeriod"/>
            </a:pPr>
            <a:r>
              <a:rPr lang="es-ES" sz="1700" b="1" dirty="0">
                <a:solidFill>
                  <a:srgbClr val="FFFF00"/>
                </a:solidFill>
                <a:effectLst>
                  <a:outerShdw blurRad="38100" dist="38100" dir="2700000" algn="tl">
                    <a:srgbClr val="000000">
                      <a:alpha val="43137"/>
                    </a:srgbClr>
                  </a:outerShdw>
                </a:effectLst>
              </a:rPr>
              <a:t>Definición de </a:t>
            </a:r>
            <a:r>
              <a:rPr lang="es-ES" sz="1700" b="1" dirty="0" smtClean="0">
                <a:solidFill>
                  <a:srgbClr val="FFFF00"/>
                </a:solidFill>
                <a:effectLst>
                  <a:outerShdw blurRad="38100" dist="38100" dir="2700000" algn="tl">
                    <a:srgbClr val="000000">
                      <a:alpha val="43137"/>
                    </a:srgbClr>
                  </a:outerShdw>
                </a:effectLst>
              </a:rPr>
              <a:t>hipótesis</a:t>
            </a:r>
            <a:endParaRPr lang="es-MX" sz="1700" b="1" dirty="0">
              <a:solidFill>
                <a:srgbClr val="FFFF00"/>
              </a:solidFill>
              <a:effectLst>
                <a:outerShdw blurRad="38100" dist="38100" dir="2700000" algn="tl">
                  <a:srgbClr val="000000">
                    <a:alpha val="43137"/>
                  </a:srgbClr>
                </a:outerShdw>
              </a:effectLst>
            </a:endParaRPr>
          </a:p>
          <a:p>
            <a:pPr marL="285750" lvl="0" indent="-285750" algn="ctr">
              <a:buClr>
                <a:schemeClr val="tx1"/>
              </a:buClr>
              <a:buFont typeface="+mj-lt"/>
              <a:buAutoNum type="romanUcPeriod"/>
            </a:pPr>
            <a:r>
              <a:rPr lang="es-ES" sz="1700" b="1" dirty="0">
                <a:solidFill>
                  <a:srgbClr val="FFFF00"/>
                </a:solidFill>
                <a:effectLst>
                  <a:outerShdw blurRad="38100" dist="38100" dir="2700000" algn="tl">
                    <a:srgbClr val="000000">
                      <a:alpha val="43137"/>
                    </a:srgbClr>
                  </a:outerShdw>
                </a:effectLst>
              </a:rPr>
              <a:t>Construcción de la base de datos</a:t>
            </a:r>
            <a:endParaRPr lang="es-MX" sz="1700" b="1" dirty="0">
              <a:solidFill>
                <a:srgbClr val="FFFF00"/>
              </a:solidFill>
              <a:effectLst>
                <a:outerShdw blurRad="38100" dist="38100" dir="2700000" algn="tl">
                  <a:srgbClr val="000000">
                    <a:alpha val="43137"/>
                  </a:srgbClr>
                </a:outerShdw>
              </a:effectLst>
            </a:endParaRPr>
          </a:p>
          <a:p>
            <a:pPr marL="285750" lvl="0" indent="-285750" algn="ctr">
              <a:buClr>
                <a:schemeClr val="tx1"/>
              </a:buClr>
              <a:buFont typeface="+mj-lt"/>
              <a:buAutoNum type="romanUcPeriod"/>
            </a:pPr>
            <a:r>
              <a:rPr lang="es-ES" sz="1700" b="1" dirty="0">
                <a:solidFill>
                  <a:srgbClr val="FFFF00"/>
                </a:solidFill>
                <a:effectLst>
                  <a:outerShdw blurRad="38100" dist="38100" dir="2700000" algn="tl">
                    <a:srgbClr val="000000">
                      <a:alpha val="43137"/>
                    </a:srgbClr>
                  </a:outerShdw>
                </a:effectLst>
              </a:rPr>
              <a:t>Planteamiento teórico del modelo econométrico (formulación de hipótesis; o relaciones funcionales)</a:t>
            </a:r>
            <a:endParaRPr lang="es-MX" sz="1700" b="1" dirty="0">
              <a:solidFill>
                <a:srgbClr val="FFFF00"/>
              </a:solidFill>
              <a:effectLst>
                <a:outerShdw blurRad="38100" dist="38100" dir="2700000" algn="tl">
                  <a:srgbClr val="000000">
                    <a:alpha val="43137"/>
                  </a:srgbClr>
                </a:outerShdw>
              </a:effectLst>
            </a:endParaRPr>
          </a:p>
          <a:p>
            <a:pPr marL="285750" lvl="0" indent="-285750" algn="ctr">
              <a:buClr>
                <a:schemeClr val="tx1"/>
              </a:buClr>
              <a:buFont typeface="+mj-lt"/>
              <a:buAutoNum type="romanUcPeriod"/>
            </a:pPr>
            <a:r>
              <a:rPr lang="es-ES" sz="1700" b="1" dirty="0">
                <a:solidFill>
                  <a:srgbClr val="FFFF00"/>
                </a:solidFill>
                <a:effectLst>
                  <a:outerShdw blurRad="38100" dist="38100" dir="2700000" algn="tl">
                    <a:srgbClr val="000000">
                      <a:alpha val="43137"/>
                    </a:srgbClr>
                  </a:outerShdw>
                </a:effectLst>
              </a:rPr>
              <a:t>Supuestos del modelo y formulación de hipótesis.</a:t>
            </a:r>
            <a:endParaRPr lang="es-MX" sz="1700" b="1" dirty="0">
              <a:solidFill>
                <a:srgbClr val="FFFF00"/>
              </a:solidFill>
              <a:effectLst>
                <a:outerShdw blurRad="38100" dist="38100" dir="2700000" algn="tl">
                  <a:srgbClr val="000000">
                    <a:alpha val="43137"/>
                  </a:srgbClr>
                </a:outerShdw>
              </a:effectLst>
            </a:endParaRPr>
          </a:p>
          <a:p>
            <a:pPr marL="285750" lvl="0" indent="-285750" algn="ctr">
              <a:buClr>
                <a:schemeClr val="tx1"/>
              </a:buClr>
              <a:buFont typeface="+mj-lt"/>
              <a:buAutoNum type="romanUcPeriod"/>
            </a:pPr>
            <a:r>
              <a:rPr lang="es-ES" sz="1700" b="1" dirty="0">
                <a:solidFill>
                  <a:srgbClr val="FFFF00"/>
                </a:solidFill>
                <a:effectLst>
                  <a:outerShdw blurRad="38100" dist="38100" dir="2700000" algn="tl">
                    <a:srgbClr val="000000">
                      <a:alpha val="43137"/>
                    </a:srgbClr>
                  </a:outerShdw>
                </a:effectLst>
              </a:rPr>
              <a:t>Construcción de la forma matemática del modelo teórico e identificación de las principales variables y relaciones funcionales de las mismas.</a:t>
            </a:r>
            <a:endParaRPr lang="es-MX" sz="1700" b="1" dirty="0">
              <a:solidFill>
                <a:srgbClr val="FFFF00"/>
              </a:solidFill>
              <a:effectLst>
                <a:outerShdw blurRad="38100" dist="38100" dir="2700000" algn="tl">
                  <a:srgbClr val="000000">
                    <a:alpha val="43137"/>
                  </a:srgbClr>
                </a:outerShdw>
              </a:effectLst>
            </a:endParaRPr>
          </a:p>
          <a:p>
            <a:pPr marL="285750" lvl="0" indent="-285750" algn="ctr">
              <a:buClr>
                <a:schemeClr val="tx1"/>
              </a:buClr>
              <a:buFont typeface="+mj-lt"/>
              <a:buAutoNum type="romanUcPeriod"/>
            </a:pPr>
            <a:r>
              <a:rPr lang="es-ES" sz="1700" b="1" dirty="0">
                <a:solidFill>
                  <a:srgbClr val="FFFF00"/>
                </a:solidFill>
                <a:effectLst>
                  <a:outerShdw blurRad="38100" dist="38100" dir="2700000" algn="tl">
                    <a:srgbClr val="000000">
                      <a:alpha val="43137"/>
                    </a:srgbClr>
                  </a:outerShdw>
                </a:effectLst>
              </a:rPr>
              <a:t>Elaboración funcional del modelo econométrico.</a:t>
            </a:r>
            <a:endParaRPr lang="es-MX" sz="1700" b="1" dirty="0">
              <a:solidFill>
                <a:srgbClr val="FFFF00"/>
              </a:solidFill>
              <a:effectLst>
                <a:outerShdw blurRad="38100" dist="38100" dir="2700000" algn="tl">
                  <a:srgbClr val="000000">
                    <a:alpha val="43137"/>
                  </a:srgbClr>
                </a:outerShdw>
              </a:effectLst>
            </a:endParaRPr>
          </a:p>
          <a:p>
            <a:pPr marL="285750" lvl="0" indent="-285750" algn="ctr">
              <a:buClr>
                <a:schemeClr val="tx1"/>
              </a:buClr>
              <a:buFont typeface="+mj-lt"/>
              <a:buAutoNum type="romanUcPeriod"/>
            </a:pPr>
            <a:r>
              <a:rPr lang="es-ES" sz="1700" b="1" dirty="0">
                <a:solidFill>
                  <a:srgbClr val="FFFF00"/>
                </a:solidFill>
                <a:effectLst>
                  <a:outerShdw blurRad="38100" dist="38100" dir="2700000" algn="tl">
                    <a:srgbClr val="000000">
                      <a:alpha val="43137"/>
                    </a:srgbClr>
                  </a:outerShdw>
                </a:effectLst>
              </a:rPr>
              <a:t>Identificar la información necesaria para realizar el modelo econométrico.</a:t>
            </a:r>
            <a:endParaRPr lang="es-MX" sz="1700" b="1" dirty="0">
              <a:solidFill>
                <a:srgbClr val="FFFF00"/>
              </a:solidFill>
              <a:effectLst>
                <a:outerShdw blurRad="38100" dist="38100" dir="2700000" algn="tl">
                  <a:srgbClr val="000000">
                    <a:alpha val="43137"/>
                  </a:srgbClr>
                </a:outerShdw>
              </a:effectLst>
            </a:endParaRPr>
          </a:p>
          <a:p>
            <a:pPr marL="285750" lvl="0" indent="-285750" algn="ctr">
              <a:buClr>
                <a:schemeClr val="tx1"/>
              </a:buClr>
              <a:buFont typeface="+mj-lt"/>
              <a:buAutoNum type="romanUcPeriod"/>
            </a:pPr>
            <a:r>
              <a:rPr lang="es-ES" sz="1700" b="1" dirty="0">
                <a:solidFill>
                  <a:srgbClr val="FFFF00"/>
                </a:solidFill>
                <a:effectLst>
                  <a:outerShdw blurRad="38100" dist="38100" dir="2700000" algn="tl">
                    <a:srgbClr val="000000">
                      <a:alpha val="43137"/>
                    </a:srgbClr>
                  </a:outerShdw>
                </a:effectLst>
              </a:rPr>
              <a:t>Recolección de datos de la serie y comparación gráfica de las observaciones.</a:t>
            </a:r>
            <a:endParaRPr lang="es-MX" sz="1700" b="1" dirty="0">
              <a:solidFill>
                <a:srgbClr val="FFFF00"/>
              </a:solidFill>
              <a:effectLst>
                <a:outerShdw blurRad="38100" dist="38100" dir="2700000" algn="tl">
                  <a:srgbClr val="000000">
                    <a:alpha val="43137"/>
                  </a:srgbClr>
                </a:outerShdw>
              </a:effectLst>
            </a:endParaRPr>
          </a:p>
          <a:p>
            <a:pPr marL="285750" lvl="0" indent="-285750" algn="ctr">
              <a:buClr>
                <a:schemeClr val="tx1"/>
              </a:buClr>
              <a:buFont typeface="+mj-lt"/>
              <a:buAutoNum type="romanUcPeriod"/>
            </a:pPr>
            <a:r>
              <a:rPr lang="es-ES" sz="1700" b="1" dirty="0">
                <a:solidFill>
                  <a:srgbClr val="FFFF00"/>
                </a:solidFill>
                <a:effectLst>
                  <a:outerShdw blurRad="38100" dist="38100" dir="2700000" algn="tl">
                    <a:srgbClr val="000000">
                      <a:alpha val="43137"/>
                    </a:srgbClr>
                  </a:outerShdw>
                </a:effectLst>
              </a:rPr>
              <a:t>Estimación de los coeficientes del modelo econométrico.</a:t>
            </a:r>
            <a:endParaRPr lang="es-MX" sz="1700" b="1" dirty="0">
              <a:solidFill>
                <a:srgbClr val="FFFF00"/>
              </a:solidFill>
              <a:effectLst>
                <a:outerShdw blurRad="38100" dist="38100" dir="2700000" algn="tl">
                  <a:srgbClr val="000000">
                    <a:alpha val="43137"/>
                  </a:srgbClr>
                </a:outerShdw>
              </a:effectLst>
            </a:endParaRPr>
          </a:p>
          <a:p>
            <a:pPr marL="285750" lvl="0" indent="-285750" algn="ctr">
              <a:buClr>
                <a:schemeClr val="tx1"/>
              </a:buClr>
              <a:buFont typeface="+mj-lt"/>
              <a:buAutoNum type="romanUcPeriod"/>
            </a:pPr>
            <a:r>
              <a:rPr lang="es-ES" sz="1700" b="1" dirty="0">
                <a:solidFill>
                  <a:srgbClr val="FFFF00"/>
                </a:solidFill>
                <a:effectLst>
                  <a:outerShdw blurRad="38100" dist="38100" dir="2700000" algn="tl">
                    <a:srgbClr val="000000">
                      <a:alpha val="43137"/>
                    </a:srgbClr>
                  </a:outerShdw>
                </a:effectLst>
              </a:rPr>
              <a:t>Validez del modelo mediante la aplicación de pruebas estadísticas.</a:t>
            </a:r>
            <a:endParaRPr lang="es-MX" sz="1700" b="1" dirty="0">
              <a:solidFill>
                <a:srgbClr val="FFFF00"/>
              </a:solidFill>
              <a:effectLst>
                <a:outerShdw blurRad="38100" dist="38100" dir="2700000" algn="tl">
                  <a:srgbClr val="000000">
                    <a:alpha val="43137"/>
                  </a:srgbClr>
                </a:outerShdw>
              </a:effectLst>
            </a:endParaRPr>
          </a:p>
          <a:p>
            <a:pPr marL="285750" lvl="0" indent="-285750" algn="ctr">
              <a:buClr>
                <a:schemeClr val="tx1"/>
              </a:buClr>
              <a:buFont typeface="+mj-lt"/>
              <a:buAutoNum type="romanUcPeriod"/>
            </a:pPr>
            <a:r>
              <a:rPr lang="es-ES" sz="1700" b="1" dirty="0">
                <a:solidFill>
                  <a:srgbClr val="FFFF00"/>
                </a:solidFill>
                <a:effectLst>
                  <a:outerShdw blurRad="38100" dist="38100" dir="2700000" algn="tl">
                    <a:srgbClr val="000000">
                      <a:alpha val="43137"/>
                    </a:srgbClr>
                  </a:outerShdw>
                </a:effectLst>
              </a:rPr>
              <a:t>Pronóstico.</a:t>
            </a:r>
            <a:endParaRPr lang="es-MX" sz="1700" b="1" dirty="0">
              <a:solidFill>
                <a:srgbClr val="FFFF00"/>
              </a:solidFill>
              <a:effectLst>
                <a:outerShdw blurRad="38100" dist="38100" dir="2700000" algn="tl">
                  <a:srgbClr val="000000">
                    <a:alpha val="43137"/>
                  </a:srgbClr>
                </a:outerShdw>
              </a:effectLst>
            </a:endParaRPr>
          </a:p>
          <a:p>
            <a:pPr marL="285750" lvl="0" indent="-285750" algn="ctr">
              <a:buClr>
                <a:schemeClr val="tx1"/>
              </a:buClr>
              <a:buFont typeface="+mj-lt"/>
              <a:buAutoNum type="romanUcPeriod"/>
            </a:pPr>
            <a:r>
              <a:rPr lang="es-ES" sz="1700" b="1" dirty="0">
                <a:solidFill>
                  <a:srgbClr val="FFFF00"/>
                </a:solidFill>
                <a:effectLst>
                  <a:outerShdw blurRad="38100" dist="38100" dir="2700000" algn="tl">
                    <a:srgbClr val="000000">
                      <a:alpha val="43137"/>
                    </a:srgbClr>
                  </a:outerShdw>
                </a:effectLst>
              </a:rPr>
              <a:t>Toma de decisiones y diseño de políticas o acciones preventivas o correctivas, basadas en el modelo.</a:t>
            </a:r>
            <a:endParaRPr lang="es-MX" sz="1700" b="1" dirty="0">
              <a:solidFill>
                <a:srgbClr val="FFFF00"/>
              </a:solidFill>
              <a:effectLst>
                <a:outerShdw blurRad="38100" dist="38100" dir="2700000" algn="tl">
                  <a:srgbClr val="000000">
                    <a:alpha val="43137"/>
                  </a:srgbClr>
                </a:outerShdw>
              </a:effectLst>
            </a:endParaRPr>
          </a:p>
          <a:p>
            <a:pPr marL="285750" indent="-285750" algn="ctr">
              <a:buClr>
                <a:schemeClr val="tx1"/>
              </a:buClr>
              <a:buFont typeface="+mj-lt"/>
              <a:buAutoNum type="romanUcPeriod"/>
            </a:pPr>
            <a:endParaRPr lang="es-MX" sz="1600" b="1" dirty="0">
              <a:effectLst>
                <a:outerShdw blurRad="38100" dist="38100" dir="2700000" algn="tl">
                  <a:srgbClr val="000000">
                    <a:alpha val="43137"/>
                  </a:srgbClr>
                </a:outerShdw>
              </a:effectLst>
            </a:endParaRPr>
          </a:p>
        </p:txBody>
      </p:sp>
      <p:cxnSp>
        <p:nvCxnSpPr>
          <p:cNvPr id="4" name="3 Conector recto"/>
          <p:cNvCxnSpPr/>
          <p:nvPr/>
        </p:nvCxnSpPr>
        <p:spPr>
          <a:xfrm>
            <a:off x="0" y="620688"/>
            <a:ext cx="9144000" cy="0"/>
          </a:xfrm>
          <a:prstGeom prst="line">
            <a:avLst/>
          </a:prstGeom>
          <a:ln>
            <a:solidFill>
              <a:srgbClr val="66FF33"/>
            </a:solidFill>
          </a:ln>
        </p:spPr>
        <p:style>
          <a:lnRef idx="2">
            <a:schemeClr val="accent6"/>
          </a:lnRef>
          <a:fillRef idx="0">
            <a:schemeClr val="accent6"/>
          </a:fillRef>
          <a:effectRef idx="1">
            <a:schemeClr val="accent6"/>
          </a:effectRef>
          <a:fontRef idx="minor">
            <a:schemeClr val="tx1"/>
          </a:fontRef>
        </p:style>
      </p:cxnSp>
      <p:sp>
        <p:nvSpPr>
          <p:cNvPr id="5" name="4 Elipse"/>
          <p:cNvSpPr/>
          <p:nvPr/>
        </p:nvSpPr>
        <p:spPr>
          <a:xfrm>
            <a:off x="1907704" y="1988840"/>
            <a:ext cx="5832648" cy="10801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796701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25760"/>
            <a:ext cx="8229600" cy="1143000"/>
          </a:xfrm>
        </p:spPr>
        <p:txBody>
          <a:bodyPr>
            <a:noAutofit/>
          </a:bodyPr>
          <a:lstStyle/>
          <a:p>
            <a:r>
              <a:rPr lang="es-MX" sz="2800" dirty="0">
                <a:solidFill>
                  <a:schemeClr val="tx1"/>
                </a:solidFill>
              </a:rPr>
              <a:t>Puntos críticos o variables de estudios para construir estos modelos.</a:t>
            </a:r>
            <a:br>
              <a:rPr lang="es-MX" sz="2800" dirty="0">
                <a:solidFill>
                  <a:schemeClr val="tx1"/>
                </a:solidFill>
              </a:rPr>
            </a:br>
            <a:endParaRPr lang="es-MX" sz="2800" b="1" dirty="0">
              <a:solidFill>
                <a:schemeClr val="tx1"/>
              </a:solidFill>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144016" y="1196752"/>
            <a:ext cx="8892480" cy="5760640"/>
          </a:xfrm>
        </p:spPr>
        <p:txBody>
          <a:bodyPr>
            <a:normAutofit fontScale="92500"/>
          </a:bodyPr>
          <a:lstStyle/>
          <a:p>
            <a:pPr marL="0" indent="0" algn="ctr">
              <a:buNone/>
            </a:pPr>
            <a:r>
              <a:rPr lang="es-MX" b="1" dirty="0" smtClean="0">
                <a:effectLst>
                  <a:outerShdw blurRad="38100" dist="38100" dir="2700000" algn="tl">
                    <a:srgbClr val="000000">
                      <a:alpha val="43137"/>
                    </a:srgbClr>
                  </a:outerShdw>
                </a:effectLst>
              </a:rPr>
              <a:t/>
            </a:r>
            <a:br>
              <a:rPr lang="es-MX" b="1" dirty="0" smtClean="0">
                <a:effectLst>
                  <a:outerShdw blurRad="38100" dist="38100" dir="2700000" algn="tl">
                    <a:srgbClr val="000000">
                      <a:alpha val="43137"/>
                    </a:srgbClr>
                  </a:outerShdw>
                </a:effectLst>
              </a:rPr>
            </a:br>
            <a:r>
              <a:rPr lang="es-MX" b="1" dirty="0" smtClean="0">
                <a:effectLst>
                  <a:outerShdw blurRad="38100" dist="38100" dir="2700000" algn="tl">
                    <a:srgbClr val="000000">
                      <a:alpha val="43137"/>
                    </a:srgbClr>
                  </a:outerShdw>
                </a:effectLst>
              </a:rPr>
              <a:t>1. – Tendencia en la producción avícola.</a:t>
            </a:r>
          </a:p>
          <a:p>
            <a:pPr marL="0" indent="0" algn="ctr">
              <a:buNone/>
            </a:pPr>
            <a:r>
              <a:rPr lang="es-MX" b="1" dirty="0" smtClean="0">
                <a:effectLst>
                  <a:outerShdw blurRad="38100" dist="38100" dir="2700000" algn="tl">
                    <a:srgbClr val="000000">
                      <a:alpha val="43137"/>
                    </a:srgbClr>
                  </a:outerShdw>
                </a:effectLst>
              </a:rPr>
              <a:t>2.-Tendencia en la demanda.</a:t>
            </a:r>
          </a:p>
          <a:p>
            <a:pPr marL="0" indent="0" algn="ctr">
              <a:buNone/>
            </a:pPr>
            <a:r>
              <a:rPr lang="es-MX" b="1" dirty="0" smtClean="0">
                <a:effectLst>
                  <a:outerShdw blurRad="38100" dist="38100" dir="2700000" algn="tl">
                    <a:srgbClr val="000000">
                      <a:alpha val="43137"/>
                    </a:srgbClr>
                  </a:outerShdw>
                </a:effectLst>
              </a:rPr>
              <a:t>3.-</a:t>
            </a:r>
            <a:r>
              <a:rPr lang="es-MX" b="1" dirty="0" smtClean="0">
                <a:effectLst>
                  <a:outerShdw blurRad="38100" dist="38100" dir="2700000" algn="tl">
                    <a:srgbClr val="000000">
                      <a:alpha val="43137"/>
                    </a:srgbClr>
                  </a:outerShdw>
                </a:effectLst>
              </a:rPr>
              <a:t>Precio de la proteína de aves Vs otras proteínas de origen animal</a:t>
            </a:r>
          </a:p>
          <a:p>
            <a:pPr marL="0" indent="0" algn="ctr">
              <a:buNone/>
            </a:pPr>
            <a:r>
              <a:rPr lang="es-MX" b="1" dirty="0">
                <a:effectLst>
                  <a:outerShdw blurRad="38100" dist="38100" dir="2700000" algn="tl">
                    <a:srgbClr val="000000">
                      <a:alpha val="43137"/>
                    </a:srgbClr>
                  </a:outerShdw>
                </a:effectLst>
              </a:rPr>
              <a:t>4</a:t>
            </a:r>
            <a:r>
              <a:rPr lang="es-MX" b="1" dirty="0" smtClean="0">
                <a:effectLst>
                  <a:outerShdw blurRad="38100" dist="38100" dir="2700000" algn="tl">
                    <a:srgbClr val="000000">
                      <a:alpha val="43137"/>
                    </a:srgbClr>
                  </a:outerShdw>
                </a:effectLst>
              </a:rPr>
              <a:t>.-</a:t>
            </a:r>
            <a:r>
              <a:rPr lang="es-MX" b="1" dirty="0" smtClean="0">
                <a:effectLst>
                  <a:outerShdw blurRad="38100" dist="38100" dir="2700000" algn="tl">
                    <a:srgbClr val="000000">
                      <a:alpha val="43137"/>
                    </a:srgbClr>
                  </a:outerShdw>
                </a:effectLst>
              </a:rPr>
              <a:t>Costo de reposición de inventarios.</a:t>
            </a:r>
          </a:p>
          <a:p>
            <a:pPr marL="0" indent="0" algn="ctr">
              <a:buNone/>
            </a:pPr>
            <a:r>
              <a:rPr lang="es-MX" b="1" dirty="0">
                <a:effectLst>
                  <a:outerShdw blurRad="38100" dist="38100" dir="2700000" algn="tl">
                    <a:srgbClr val="000000">
                      <a:alpha val="43137"/>
                    </a:srgbClr>
                  </a:outerShdw>
                </a:effectLst>
              </a:rPr>
              <a:t>5</a:t>
            </a:r>
            <a:r>
              <a:rPr lang="es-MX" b="1" dirty="0" smtClean="0">
                <a:effectLst>
                  <a:outerShdw blurRad="38100" dist="38100" dir="2700000" algn="tl">
                    <a:srgbClr val="000000">
                      <a:alpha val="43137"/>
                    </a:srgbClr>
                  </a:outerShdw>
                </a:effectLst>
              </a:rPr>
              <a:t>.-</a:t>
            </a:r>
            <a:r>
              <a:rPr lang="es-MX" b="1" dirty="0" smtClean="0">
                <a:effectLst>
                  <a:outerShdw blurRad="38100" dist="38100" dir="2700000" algn="tl">
                    <a:srgbClr val="000000">
                      <a:alpha val="43137"/>
                    </a:srgbClr>
                  </a:outerShdw>
                </a:effectLst>
              </a:rPr>
              <a:t>Modelos con ecuaciones lineales y no lineales y series de tiempo como Box Jenkins.</a:t>
            </a:r>
          </a:p>
          <a:p>
            <a:pPr marL="0" indent="0" algn="ctr">
              <a:buNone/>
            </a:pPr>
            <a:r>
              <a:rPr lang="es-MX" b="1" dirty="0">
                <a:effectLst>
                  <a:outerShdw blurRad="38100" dist="38100" dir="2700000" algn="tl">
                    <a:srgbClr val="000000">
                      <a:alpha val="43137"/>
                    </a:srgbClr>
                  </a:outerShdw>
                </a:effectLst>
              </a:rPr>
              <a:t>6</a:t>
            </a:r>
            <a:r>
              <a:rPr lang="es-MX" b="1" dirty="0" smtClean="0">
                <a:effectLst>
                  <a:outerShdw blurRad="38100" dist="38100" dir="2700000" algn="tl">
                    <a:srgbClr val="000000">
                      <a:alpha val="43137"/>
                    </a:srgbClr>
                  </a:outerShdw>
                </a:effectLst>
              </a:rPr>
              <a:t>.-</a:t>
            </a:r>
            <a:r>
              <a:rPr lang="es-MX" b="1" dirty="0" smtClean="0">
                <a:effectLst>
                  <a:outerShdw blurRad="38100" dist="38100" dir="2700000" algn="tl">
                    <a:srgbClr val="000000">
                      <a:alpha val="43137"/>
                    </a:srgbClr>
                  </a:outerShdw>
                </a:effectLst>
              </a:rPr>
              <a:t>S.A.S.</a:t>
            </a:r>
            <a:r>
              <a:rPr lang="es-MX" dirty="0" smtClean="0">
                <a:effectLst>
                  <a:outerShdw blurRad="38100" dist="38100" dir="2700000" algn="tl">
                    <a:srgbClr val="000000">
                      <a:alpha val="43137"/>
                    </a:srgbClr>
                  </a:outerShdw>
                </a:effectLst>
              </a:rPr>
              <a:t> (</a:t>
            </a:r>
            <a:r>
              <a:rPr lang="es-MX" sz="2600" b="1" i="1" dirty="0" err="1" smtClean="0">
                <a:effectLst>
                  <a:outerShdw blurRad="38100" dist="38100" dir="2700000" algn="tl">
                    <a:srgbClr val="000000">
                      <a:alpha val="43137"/>
                    </a:srgbClr>
                  </a:outerShdw>
                </a:effectLst>
              </a:rPr>
              <a:t>Statistical</a:t>
            </a:r>
            <a:r>
              <a:rPr lang="es-MX" sz="2600" b="1" i="1" dirty="0" smtClean="0">
                <a:effectLst>
                  <a:outerShdw blurRad="38100" dist="38100" dir="2700000" algn="tl">
                    <a:srgbClr val="000000">
                      <a:alpha val="43137"/>
                    </a:srgbClr>
                  </a:outerShdw>
                </a:effectLst>
              </a:rPr>
              <a:t> </a:t>
            </a:r>
            <a:r>
              <a:rPr lang="es-MX" sz="2600" b="1" i="1" dirty="0" err="1" smtClean="0">
                <a:effectLst>
                  <a:outerShdw blurRad="38100" dist="38100" dir="2700000" algn="tl">
                    <a:srgbClr val="000000">
                      <a:alpha val="43137"/>
                    </a:srgbClr>
                  </a:outerShdw>
                </a:effectLst>
              </a:rPr>
              <a:t>Analysis</a:t>
            </a:r>
            <a:r>
              <a:rPr lang="es-MX" sz="2600" b="1" i="1" dirty="0" smtClean="0">
                <a:effectLst>
                  <a:outerShdw blurRad="38100" dist="38100" dir="2700000" algn="tl">
                    <a:srgbClr val="000000">
                      <a:alpha val="43137"/>
                    </a:srgbClr>
                  </a:outerShdw>
                </a:effectLst>
              </a:rPr>
              <a:t> </a:t>
            </a:r>
            <a:r>
              <a:rPr lang="es-MX" sz="2600" b="1" i="1" dirty="0" err="1" smtClean="0">
                <a:effectLst>
                  <a:outerShdw blurRad="38100" dist="38100" dir="2700000" algn="tl">
                    <a:srgbClr val="000000">
                      <a:alpha val="43137"/>
                    </a:srgbClr>
                  </a:outerShdw>
                </a:effectLst>
              </a:rPr>
              <a:t>System</a:t>
            </a:r>
            <a:r>
              <a:rPr lang="es-MX" sz="2600" b="1" i="1" dirty="0" smtClean="0">
                <a:effectLst>
                  <a:outerShdw blurRad="38100" dist="38100" dir="2700000" algn="tl">
                    <a:srgbClr val="000000">
                      <a:alpha val="43137"/>
                    </a:srgbClr>
                  </a:outerShdw>
                </a:effectLst>
              </a:rPr>
              <a:t>)</a:t>
            </a:r>
            <a:r>
              <a:rPr lang="es-MX" b="1" dirty="0" smtClean="0">
                <a:effectLst>
                  <a:outerShdw blurRad="38100" dist="38100" dir="2700000" algn="tl">
                    <a:srgbClr val="000000">
                      <a:alpha val="43137"/>
                    </a:srgbClr>
                  </a:outerShdw>
                </a:effectLst>
              </a:rPr>
              <a:t>. </a:t>
            </a:r>
            <a:br>
              <a:rPr lang="es-MX" b="1" dirty="0" smtClean="0">
                <a:effectLst>
                  <a:outerShdw blurRad="38100" dist="38100" dir="2700000" algn="tl">
                    <a:srgbClr val="000000">
                      <a:alpha val="43137"/>
                    </a:srgbClr>
                  </a:outerShdw>
                </a:effectLst>
              </a:rPr>
            </a:br>
            <a:r>
              <a:rPr lang="es-MX" b="1" dirty="0" smtClean="0">
                <a:effectLst>
                  <a:outerShdw blurRad="38100" dist="38100" dir="2700000" algn="tl">
                    <a:srgbClr val="000000">
                      <a:alpha val="43137"/>
                    </a:srgbClr>
                  </a:outerShdw>
                </a:effectLst>
              </a:rPr>
              <a:t>7.-</a:t>
            </a:r>
            <a:r>
              <a:rPr lang="es-MX" b="1" dirty="0" smtClean="0">
                <a:effectLst>
                  <a:outerShdw blurRad="38100" dist="38100" dir="2700000" algn="tl">
                    <a:srgbClr val="000000">
                      <a:alpha val="43137"/>
                    </a:srgbClr>
                  </a:outerShdw>
                </a:effectLst>
              </a:rPr>
              <a:t>Otros programas estadísticos para validar datos.</a:t>
            </a:r>
            <a:endParaRPr lang="es-MX" b="1" dirty="0">
              <a:effectLst>
                <a:outerShdw blurRad="38100" dist="38100" dir="2700000" algn="tl">
                  <a:srgbClr val="000000">
                    <a:alpha val="43137"/>
                  </a:srgbClr>
                </a:outerShdw>
              </a:effectLst>
            </a:endParaRPr>
          </a:p>
        </p:txBody>
      </p:sp>
      <p:cxnSp>
        <p:nvCxnSpPr>
          <p:cNvPr id="4" name="3 Conector recto"/>
          <p:cNvCxnSpPr/>
          <p:nvPr/>
        </p:nvCxnSpPr>
        <p:spPr>
          <a:xfrm>
            <a:off x="0" y="1052736"/>
            <a:ext cx="9144000" cy="0"/>
          </a:xfrm>
          <a:prstGeom prst="line">
            <a:avLst/>
          </a:prstGeom>
          <a:ln>
            <a:solidFill>
              <a:srgbClr val="66FF33"/>
            </a:solidFill>
          </a:ln>
        </p:spPr>
        <p:style>
          <a:lnRef idx="2">
            <a:schemeClr val="accent6"/>
          </a:lnRef>
          <a:fillRef idx="0">
            <a:schemeClr val="accent6"/>
          </a:fillRef>
          <a:effectRef idx="1">
            <a:schemeClr val="accent6"/>
          </a:effectRef>
          <a:fontRef idx="minor">
            <a:schemeClr val="tx1"/>
          </a:fontRef>
        </p:style>
      </p:cxnSp>
      <p:sp>
        <p:nvSpPr>
          <p:cNvPr id="5" name="4 Elipse"/>
          <p:cNvSpPr/>
          <p:nvPr/>
        </p:nvSpPr>
        <p:spPr>
          <a:xfrm>
            <a:off x="107504" y="1268760"/>
            <a:ext cx="8712968" cy="288032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747709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243408"/>
            <a:ext cx="9144000" cy="868362"/>
          </a:xfrm>
        </p:spPr>
        <p:txBody>
          <a:bodyPr/>
          <a:lstStyle/>
          <a:p>
            <a:r>
              <a:rPr lang="es-MX" sz="2000" dirty="0" smtClean="0">
                <a:solidFill>
                  <a:schemeClr val="tx1"/>
                </a:solidFill>
                <a:latin typeface="+mn-lt"/>
              </a:rPr>
              <a:t>Prospectiva con modelos econométricos para la avicultura mexicana.</a:t>
            </a:r>
            <a:endParaRPr lang="es-MX" sz="2000" dirty="0">
              <a:solidFill>
                <a:schemeClr val="tx1"/>
              </a:solidFill>
              <a:latin typeface="+mn-lt"/>
            </a:endParaRPr>
          </a:p>
        </p:txBody>
      </p:sp>
      <p:sp>
        <p:nvSpPr>
          <p:cNvPr id="5" name="4 Rectángulo"/>
          <p:cNvSpPr/>
          <p:nvPr/>
        </p:nvSpPr>
        <p:spPr>
          <a:xfrm>
            <a:off x="0" y="404664"/>
            <a:ext cx="9144000" cy="584775"/>
          </a:xfrm>
          <a:prstGeom prst="rect">
            <a:avLst/>
          </a:prstGeom>
          <a:solidFill>
            <a:schemeClr val="tx2">
              <a:lumMod val="60000"/>
              <a:lumOff val="40000"/>
            </a:schemeClr>
          </a:solidFill>
        </p:spPr>
        <p:txBody>
          <a:bodyPr wrap="square">
            <a:spAutoFit/>
          </a:bodyPr>
          <a:lstStyle/>
          <a:p>
            <a:pPr algn="ctr"/>
            <a:r>
              <a:rPr lang="es-MX" sz="1600" b="1" dirty="0">
                <a:solidFill>
                  <a:schemeClr val="bg2">
                    <a:lumMod val="60000"/>
                    <a:lumOff val="40000"/>
                  </a:schemeClr>
                </a:solidFill>
                <a:effectLst>
                  <a:outerShdw blurRad="38100" dist="38100" dir="2700000" algn="tl">
                    <a:srgbClr val="000000">
                      <a:alpha val="43137"/>
                    </a:srgbClr>
                  </a:outerShdw>
                </a:effectLst>
              </a:rPr>
              <a:t>El primer paso para definir nuestra visión fue identificar los problemas de </a:t>
            </a:r>
            <a:r>
              <a:rPr lang="es-MX" sz="1600" b="1" dirty="0" smtClean="0">
                <a:solidFill>
                  <a:schemeClr val="bg2">
                    <a:lumMod val="60000"/>
                    <a:lumOff val="40000"/>
                  </a:schemeClr>
                </a:solidFill>
                <a:effectLst>
                  <a:outerShdw blurRad="38100" dist="38100" dir="2700000" algn="tl">
                    <a:srgbClr val="000000">
                      <a:alpha val="43137"/>
                    </a:srgbClr>
                  </a:outerShdw>
                </a:effectLst>
              </a:rPr>
              <a:t>sustentabilidad  </a:t>
            </a:r>
            <a:r>
              <a:rPr lang="es-MX" sz="1600" b="1" dirty="0">
                <a:solidFill>
                  <a:schemeClr val="bg2">
                    <a:lumMod val="60000"/>
                    <a:lumOff val="40000"/>
                  </a:schemeClr>
                </a:solidFill>
                <a:effectLst>
                  <a:outerShdw blurRad="38100" dist="38100" dir="2700000" algn="tl">
                    <a:srgbClr val="000000">
                      <a:alpha val="43137"/>
                    </a:srgbClr>
                  </a:outerShdw>
                </a:effectLst>
              </a:rPr>
              <a:t>clave de nuestra </a:t>
            </a:r>
            <a:r>
              <a:rPr lang="es-MX" sz="1600" b="1" dirty="0" smtClean="0">
                <a:solidFill>
                  <a:schemeClr val="bg2">
                    <a:lumMod val="60000"/>
                    <a:lumOff val="40000"/>
                  </a:schemeClr>
                </a:solidFill>
                <a:effectLst>
                  <a:outerShdw blurRad="38100" dist="38100" dir="2700000" algn="tl">
                    <a:srgbClr val="000000">
                      <a:alpha val="43137"/>
                    </a:srgbClr>
                  </a:outerShdw>
                </a:effectLst>
              </a:rPr>
              <a:t>industria , tendencia en producción, materias primas, demanda.</a:t>
            </a:r>
            <a:endParaRPr lang="en-US" sz="1600" b="1" dirty="0">
              <a:solidFill>
                <a:schemeClr val="bg2">
                  <a:lumMod val="60000"/>
                  <a:lumOff val="40000"/>
                </a:schemeClr>
              </a:solidFill>
              <a:effectLst>
                <a:outerShdw blurRad="38100" dist="38100" dir="2700000" algn="tl">
                  <a:srgbClr val="000000">
                    <a:alpha val="43137"/>
                  </a:srgbClr>
                </a:outerShdw>
              </a:effectLst>
            </a:endParaRPr>
          </a:p>
        </p:txBody>
      </p:sp>
      <p:sp>
        <p:nvSpPr>
          <p:cNvPr id="6" name="5 Marcador de contenido"/>
          <p:cNvSpPr>
            <a:spLocks noGrp="1"/>
          </p:cNvSpPr>
          <p:nvPr>
            <p:ph idx="1"/>
          </p:nvPr>
        </p:nvSpPr>
        <p:spPr>
          <a:xfrm>
            <a:off x="-1180" y="980728"/>
            <a:ext cx="9144000" cy="4830763"/>
          </a:xfrm>
        </p:spPr>
        <p:txBody>
          <a:bodyPr/>
          <a:lstStyle/>
          <a:p>
            <a:pPr marL="0" indent="0" algn="ctr">
              <a:buNone/>
            </a:pPr>
            <a:r>
              <a:rPr lang="es-MX" sz="1700" b="1" dirty="0" smtClean="0">
                <a:effectLst>
                  <a:outerShdw blurRad="38100" dist="38100" dir="2700000" algn="tl">
                    <a:srgbClr val="000000">
                      <a:alpha val="43137"/>
                    </a:srgbClr>
                  </a:outerShdw>
                </a:effectLst>
              </a:rPr>
              <a:t>Primera </a:t>
            </a:r>
            <a:r>
              <a:rPr lang="es-MX" sz="1700" b="1" dirty="0">
                <a:effectLst>
                  <a:outerShdw blurRad="38100" dist="38100" dir="2700000" algn="tl">
                    <a:srgbClr val="000000">
                      <a:alpha val="43137"/>
                    </a:srgbClr>
                  </a:outerShdw>
                </a:effectLst>
              </a:rPr>
              <a:t>propuesta de modelo lineal de </a:t>
            </a:r>
            <a:r>
              <a:rPr lang="es-MX" sz="1700" b="1" dirty="0" smtClean="0">
                <a:effectLst>
                  <a:outerShdw blurRad="38100" dist="38100" dir="2700000" algn="tl">
                    <a:srgbClr val="000000">
                      <a:alpha val="43137"/>
                    </a:srgbClr>
                  </a:outerShdw>
                </a:effectLst>
              </a:rPr>
              <a:t>ecuaciones de regresión </a:t>
            </a:r>
            <a:r>
              <a:rPr lang="es-MX" sz="1700" b="1" dirty="0">
                <a:effectLst>
                  <a:outerShdw blurRad="38100" dist="38100" dir="2700000" algn="tl">
                    <a:srgbClr val="000000">
                      <a:alpha val="43137"/>
                    </a:srgbClr>
                  </a:outerShdw>
                </a:effectLst>
              </a:rPr>
              <a:t>múltiple, acorde con el modelo:</a:t>
            </a:r>
          </a:p>
          <a:p>
            <a:pPr marL="0" indent="0" algn="ctr">
              <a:buNone/>
            </a:pPr>
            <a:r>
              <a:rPr lang="es-MX" sz="1800" b="1" dirty="0">
                <a:solidFill>
                  <a:srgbClr val="FFFF00"/>
                </a:solidFill>
                <a:effectLst>
                  <a:outerShdw blurRad="38100" dist="38100" dir="2700000" algn="tl">
                    <a:srgbClr val="000000">
                      <a:alpha val="43137"/>
                    </a:srgbClr>
                  </a:outerShdw>
                </a:effectLst>
              </a:rPr>
              <a:t>ŷ = β0 + β₁ X₁ + β₂ X</a:t>
            </a:r>
            <a:r>
              <a:rPr lang="es-MX" sz="1800" b="1" baseline="-25000" dirty="0">
                <a:solidFill>
                  <a:srgbClr val="FFFF00"/>
                </a:solidFill>
                <a:effectLst>
                  <a:outerShdw blurRad="38100" dist="38100" dir="2700000" algn="tl">
                    <a:srgbClr val="000000">
                      <a:alpha val="43137"/>
                    </a:srgbClr>
                  </a:outerShdw>
                </a:effectLst>
              </a:rPr>
              <a:t>2</a:t>
            </a:r>
            <a:r>
              <a:rPr lang="es-MX" sz="1800" b="1" dirty="0">
                <a:solidFill>
                  <a:srgbClr val="FFFF00"/>
                </a:solidFill>
                <a:effectLst>
                  <a:outerShdw blurRad="38100" dist="38100" dir="2700000" algn="tl">
                    <a:srgbClr val="000000">
                      <a:alpha val="43137"/>
                    </a:srgbClr>
                  </a:outerShdw>
                </a:effectLst>
              </a:rPr>
              <a:t>  + β</a:t>
            </a:r>
            <a:r>
              <a:rPr lang="es-MX" sz="1800" b="1" baseline="-25000" dirty="0">
                <a:solidFill>
                  <a:srgbClr val="FFFF00"/>
                </a:solidFill>
                <a:effectLst>
                  <a:outerShdw blurRad="38100" dist="38100" dir="2700000" algn="tl">
                    <a:srgbClr val="000000">
                      <a:alpha val="43137"/>
                    </a:srgbClr>
                  </a:outerShdw>
                </a:effectLst>
              </a:rPr>
              <a:t>3</a:t>
            </a:r>
            <a:r>
              <a:rPr lang="es-MX" sz="1800" b="1" dirty="0">
                <a:solidFill>
                  <a:srgbClr val="FFFF00"/>
                </a:solidFill>
                <a:effectLst>
                  <a:outerShdw blurRad="38100" dist="38100" dir="2700000" algn="tl">
                    <a:srgbClr val="000000">
                      <a:alpha val="43137"/>
                    </a:srgbClr>
                  </a:outerShdw>
                </a:effectLst>
              </a:rPr>
              <a:t> X</a:t>
            </a:r>
            <a:r>
              <a:rPr lang="es-MX" sz="1800" b="1" baseline="-25000" dirty="0">
                <a:solidFill>
                  <a:srgbClr val="FFFF00"/>
                </a:solidFill>
                <a:effectLst>
                  <a:outerShdw blurRad="38100" dist="38100" dir="2700000" algn="tl">
                    <a:srgbClr val="000000">
                      <a:alpha val="43137"/>
                    </a:srgbClr>
                  </a:outerShdw>
                </a:effectLst>
              </a:rPr>
              <a:t>3</a:t>
            </a:r>
            <a:r>
              <a:rPr lang="es-MX" sz="1800" b="1" dirty="0">
                <a:solidFill>
                  <a:srgbClr val="FFFF00"/>
                </a:solidFill>
                <a:effectLst>
                  <a:outerShdw blurRad="38100" dist="38100" dir="2700000" algn="tl">
                    <a:srgbClr val="000000">
                      <a:alpha val="43137"/>
                    </a:srgbClr>
                  </a:outerShdw>
                </a:effectLst>
              </a:rPr>
              <a:t> +e</a:t>
            </a:r>
          </a:p>
          <a:p>
            <a:pPr marL="0" indent="0" algn="ctr">
              <a:buNone/>
            </a:pPr>
            <a:r>
              <a:rPr lang="es-MX" sz="1700" b="1" dirty="0">
                <a:effectLst>
                  <a:outerShdw blurRad="38100" dist="38100" dir="2700000" algn="tl">
                    <a:srgbClr val="000000">
                      <a:alpha val="43137"/>
                    </a:srgbClr>
                  </a:outerShdw>
                </a:effectLst>
              </a:rPr>
              <a:t>En donde:</a:t>
            </a:r>
          </a:p>
          <a:p>
            <a:pPr marL="0" indent="0" algn="ctr">
              <a:buNone/>
            </a:pPr>
            <a:r>
              <a:rPr lang="es-MX" sz="1700" b="1" dirty="0">
                <a:effectLst>
                  <a:outerShdw blurRad="38100" dist="38100" dir="2700000" algn="tl">
                    <a:srgbClr val="000000">
                      <a:alpha val="43137"/>
                    </a:srgbClr>
                  </a:outerShdw>
                </a:effectLst>
              </a:rPr>
              <a:t>Ŷ representa la variable respuesta (producción nacional avícola)</a:t>
            </a:r>
          </a:p>
          <a:p>
            <a:pPr marL="0" indent="0" algn="ctr">
              <a:buNone/>
            </a:pPr>
            <a:r>
              <a:rPr lang="es-MX" sz="1700" b="1" dirty="0">
                <a:effectLst>
                  <a:outerShdw blurRad="38100" dist="38100" dir="2700000" algn="tl">
                    <a:srgbClr val="000000">
                      <a:alpha val="43137"/>
                    </a:srgbClr>
                  </a:outerShdw>
                </a:effectLst>
              </a:rPr>
              <a:t>Ŷ = ɤ +ΒX    Modelo </a:t>
            </a:r>
          </a:p>
          <a:p>
            <a:pPr marL="0" indent="0" algn="ctr">
              <a:buNone/>
            </a:pPr>
            <a:r>
              <a:rPr lang="es-MX" sz="1700" b="1" u="sng" dirty="0">
                <a:effectLst>
                  <a:outerShdw blurRad="38100" dist="38100" dir="2700000" algn="tl">
                    <a:srgbClr val="000000">
                      <a:alpha val="43137"/>
                    </a:srgbClr>
                  </a:outerShdw>
                </a:effectLst>
              </a:rPr>
              <a:t>Indica el parámetro del modelo</a:t>
            </a:r>
            <a:endParaRPr lang="es-MX" sz="1700" b="1" dirty="0">
              <a:effectLst>
                <a:outerShdw blurRad="38100" dist="38100" dir="2700000" algn="tl">
                  <a:srgbClr val="000000">
                    <a:alpha val="43137"/>
                  </a:srgbClr>
                </a:outerShdw>
              </a:effectLst>
            </a:endParaRPr>
          </a:p>
          <a:p>
            <a:pPr marL="0" indent="0" algn="ctr">
              <a:buNone/>
            </a:pPr>
            <a:r>
              <a:rPr lang="es-MX" sz="1700" b="1" dirty="0">
                <a:effectLst>
                  <a:outerShdw blurRad="38100" dist="38100" dir="2700000" algn="tl">
                    <a:srgbClr val="000000">
                      <a:alpha val="43137"/>
                    </a:srgbClr>
                  </a:outerShdw>
                </a:effectLst>
              </a:rPr>
              <a:t>Β0, Parámetro de regresión en donde intersectan las variables estimadas</a:t>
            </a:r>
          </a:p>
          <a:p>
            <a:pPr marL="0" indent="0" algn="ctr">
              <a:buNone/>
            </a:pPr>
            <a:r>
              <a:rPr lang="es-MX" sz="1700" b="1" dirty="0">
                <a:effectLst>
                  <a:outerShdw blurRad="38100" dist="38100" dir="2700000" algn="tl">
                    <a:srgbClr val="000000">
                      <a:alpha val="43137"/>
                    </a:srgbClr>
                  </a:outerShdw>
                </a:effectLst>
              </a:rPr>
              <a:t> </a:t>
            </a:r>
          </a:p>
          <a:p>
            <a:pPr marL="0" indent="0" algn="ctr">
              <a:buNone/>
            </a:pPr>
            <a:r>
              <a:rPr lang="es-MX" sz="1700" b="1" dirty="0">
                <a:effectLst>
                  <a:outerShdw blurRad="38100" dist="38100" dir="2700000" algn="tl">
                    <a:srgbClr val="000000">
                      <a:alpha val="43137"/>
                    </a:srgbClr>
                  </a:outerShdw>
                </a:effectLst>
              </a:rPr>
              <a:t>β₁  Parámetro de regresión que indica la </a:t>
            </a:r>
            <a:r>
              <a:rPr lang="es-MX" sz="1700" b="1" u="sng" dirty="0">
                <a:solidFill>
                  <a:srgbClr val="FFFF00"/>
                </a:solidFill>
                <a:effectLst>
                  <a:outerShdw blurRad="38100" dist="38100" dir="2700000" algn="tl">
                    <a:srgbClr val="000000">
                      <a:alpha val="43137"/>
                    </a:srgbClr>
                  </a:outerShdw>
                </a:effectLst>
              </a:rPr>
              <a:t>tendencia de la producción avícola </a:t>
            </a:r>
          </a:p>
          <a:p>
            <a:pPr marL="0" indent="0" algn="ctr">
              <a:buNone/>
            </a:pPr>
            <a:r>
              <a:rPr lang="es-MX" sz="1700" b="1" dirty="0">
                <a:effectLst>
                  <a:outerShdw blurRad="38100" dist="38100" dir="2700000" algn="tl">
                    <a:srgbClr val="000000">
                      <a:alpha val="43137"/>
                    </a:srgbClr>
                  </a:outerShdw>
                </a:effectLst>
              </a:rPr>
              <a:t>X₁ Variable que  indica la producción  avícola  anual</a:t>
            </a:r>
          </a:p>
          <a:p>
            <a:pPr marL="0" indent="0" algn="ctr">
              <a:buNone/>
            </a:pPr>
            <a:r>
              <a:rPr lang="es-MX" sz="1700" b="1" dirty="0">
                <a:effectLst>
                  <a:outerShdw blurRad="38100" dist="38100" dir="2700000" algn="tl">
                    <a:srgbClr val="000000">
                      <a:alpha val="43137"/>
                    </a:srgbClr>
                  </a:outerShdw>
                </a:effectLst>
              </a:rPr>
              <a:t> </a:t>
            </a:r>
          </a:p>
          <a:p>
            <a:pPr marL="0" indent="0" algn="ctr">
              <a:buNone/>
            </a:pPr>
            <a:r>
              <a:rPr lang="es-MX" sz="1700" b="1" dirty="0">
                <a:effectLst>
                  <a:outerShdw blurRad="38100" dist="38100" dir="2700000" algn="tl">
                    <a:srgbClr val="000000">
                      <a:alpha val="43137"/>
                    </a:srgbClr>
                  </a:outerShdw>
                </a:effectLst>
              </a:rPr>
              <a:t>β₂ Parámetro de regresión que  indica  </a:t>
            </a:r>
            <a:r>
              <a:rPr lang="es-MX" sz="1700" b="1" dirty="0">
                <a:solidFill>
                  <a:srgbClr val="FFFF00"/>
                </a:solidFill>
                <a:effectLst>
                  <a:outerShdw blurRad="38100" dist="38100" dir="2700000" algn="tl">
                    <a:srgbClr val="000000">
                      <a:alpha val="43137"/>
                    </a:srgbClr>
                  </a:outerShdw>
                </a:effectLst>
              </a:rPr>
              <a:t>la </a:t>
            </a:r>
            <a:r>
              <a:rPr lang="es-MX" sz="1700" b="1" u="sng" dirty="0">
                <a:solidFill>
                  <a:srgbClr val="FFFF00"/>
                </a:solidFill>
                <a:effectLst>
                  <a:outerShdw blurRad="38100" dist="38100" dir="2700000" algn="tl">
                    <a:srgbClr val="000000">
                      <a:alpha val="43137"/>
                    </a:srgbClr>
                  </a:outerShdw>
                </a:effectLst>
              </a:rPr>
              <a:t>tendencia de los costes de materia  </a:t>
            </a:r>
            <a:r>
              <a:rPr lang="es-MX" sz="1700" b="1" dirty="0">
                <a:solidFill>
                  <a:srgbClr val="FFFF00"/>
                </a:solidFill>
                <a:effectLst>
                  <a:outerShdw blurRad="38100" dist="38100" dir="2700000" algn="tl">
                    <a:srgbClr val="000000">
                      <a:alpha val="43137"/>
                    </a:srgbClr>
                  </a:outerShdw>
                </a:effectLst>
              </a:rPr>
              <a:t>prima </a:t>
            </a:r>
          </a:p>
          <a:p>
            <a:pPr marL="0" indent="0" algn="ctr">
              <a:buNone/>
            </a:pPr>
            <a:r>
              <a:rPr lang="es-MX" sz="1700" b="1" dirty="0">
                <a:effectLst>
                  <a:outerShdw blurRad="38100" dist="38100" dir="2700000" algn="tl">
                    <a:srgbClr val="000000">
                      <a:alpha val="43137"/>
                    </a:srgbClr>
                  </a:outerShdw>
                </a:effectLst>
              </a:rPr>
              <a:t>  β₂  Variable que indica  el costo anual  de la materia  prima</a:t>
            </a:r>
          </a:p>
          <a:p>
            <a:pPr marL="0" indent="0" algn="ctr">
              <a:buNone/>
            </a:pPr>
            <a:r>
              <a:rPr lang="es-MX" sz="1700" b="1" dirty="0">
                <a:effectLst>
                  <a:outerShdw blurRad="38100" dist="38100" dir="2700000" algn="tl">
                    <a:srgbClr val="000000">
                      <a:alpha val="43137"/>
                    </a:srgbClr>
                  </a:outerShdw>
                </a:effectLst>
              </a:rPr>
              <a:t> </a:t>
            </a:r>
          </a:p>
          <a:p>
            <a:pPr marL="0" indent="0" algn="ctr">
              <a:buNone/>
            </a:pPr>
            <a:r>
              <a:rPr lang="es-MX" sz="1700" b="1" dirty="0">
                <a:effectLst>
                  <a:outerShdw blurRad="38100" dist="38100" dir="2700000" algn="tl">
                    <a:srgbClr val="000000">
                      <a:alpha val="43137"/>
                    </a:srgbClr>
                  </a:outerShdw>
                </a:effectLst>
              </a:rPr>
              <a:t>β</a:t>
            </a:r>
            <a:r>
              <a:rPr lang="es-MX" sz="1700" b="1" baseline="-25000" dirty="0">
                <a:effectLst>
                  <a:outerShdw blurRad="38100" dist="38100" dir="2700000" algn="tl">
                    <a:srgbClr val="000000">
                      <a:alpha val="43137"/>
                    </a:srgbClr>
                  </a:outerShdw>
                </a:effectLst>
              </a:rPr>
              <a:t>3  </a:t>
            </a:r>
            <a:r>
              <a:rPr lang="es-MX" sz="1700" b="1" dirty="0">
                <a:effectLst>
                  <a:outerShdw blurRad="38100" dist="38100" dir="2700000" algn="tl">
                    <a:srgbClr val="000000">
                      <a:alpha val="43137"/>
                    </a:srgbClr>
                  </a:outerShdw>
                </a:effectLst>
              </a:rPr>
              <a:t>Parámetro de regresión</a:t>
            </a:r>
            <a:r>
              <a:rPr lang="es-MX" sz="1700" b="1" baseline="-25000" dirty="0">
                <a:effectLst>
                  <a:outerShdw blurRad="38100" dist="38100" dir="2700000" algn="tl">
                    <a:srgbClr val="000000">
                      <a:alpha val="43137"/>
                    </a:srgbClr>
                  </a:outerShdw>
                </a:effectLst>
              </a:rPr>
              <a:t>  </a:t>
            </a:r>
            <a:r>
              <a:rPr lang="es-MX" sz="1700" b="1" dirty="0">
                <a:effectLst>
                  <a:outerShdw blurRad="38100" dist="38100" dir="2700000" algn="tl">
                    <a:srgbClr val="000000">
                      <a:alpha val="43137"/>
                    </a:srgbClr>
                  </a:outerShdw>
                </a:effectLst>
              </a:rPr>
              <a:t>que indica </a:t>
            </a:r>
            <a:r>
              <a:rPr lang="es-MX" sz="1700" b="1" u="sng" dirty="0">
                <a:effectLst>
                  <a:outerShdw blurRad="38100" dist="38100" dir="2700000" algn="tl">
                    <a:srgbClr val="000000">
                      <a:alpha val="43137"/>
                    </a:srgbClr>
                  </a:outerShdw>
                </a:effectLst>
              </a:rPr>
              <a:t>la </a:t>
            </a:r>
            <a:r>
              <a:rPr lang="es-MX" sz="1700" b="1" u="sng" dirty="0">
                <a:solidFill>
                  <a:srgbClr val="FFFF00"/>
                </a:solidFill>
                <a:effectLst>
                  <a:outerShdw blurRad="38100" dist="38100" dir="2700000" algn="tl">
                    <a:srgbClr val="000000">
                      <a:alpha val="43137"/>
                    </a:srgbClr>
                  </a:outerShdw>
                </a:effectLst>
              </a:rPr>
              <a:t>tendencia del incremento poblacional</a:t>
            </a:r>
            <a:r>
              <a:rPr lang="es-MX" sz="1700" b="1" dirty="0">
                <a:effectLst>
                  <a:outerShdw blurRad="38100" dist="38100" dir="2700000" algn="tl">
                    <a:srgbClr val="000000">
                      <a:alpha val="43137"/>
                    </a:srgbClr>
                  </a:outerShdw>
                </a:effectLst>
              </a:rPr>
              <a:t>.</a:t>
            </a:r>
          </a:p>
          <a:p>
            <a:pPr marL="0" indent="0" algn="ctr">
              <a:buNone/>
            </a:pPr>
            <a:r>
              <a:rPr lang="es-MX" sz="1700" b="1" dirty="0">
                <a:effectLst>
                  <a:outerShdw blurRad="38100" dist="38100" dir="2700000" algn="tl">
                    <a:srgbClr val="000000">
                      <a:alpha val="43137"/>
                    </a:srgbClr>
                  </a:outerShdw>
                </a:effectLst>
              </a:rPr>
              <a:t>X</a:t>
            </a:r>
            <a:r>
              <a:rPr lang="es-MX" sz="1700" b="1" baseline="-25000" dirty="0">
                <a:effectLst>
                  <a:outerShdw blurRad="38100" dist="38100" dir="2700000" algn="tl">
                    <a:srgbClr val="000000">
                      <a:alpha val="43137"/>
                    </a:srgbClr>
                  </a:outerShdw>
                </a:effectLst>
              </a:rPr>
              <a:t>3 </a:t>
            </a:r>
            <a:r>
              <a:rPr lang="es-MX" sz="1700" b="1" dirty="0">
                <a:effectLst>
                  <a:outerShdw blurRad="38100" dist="38100" dir="2700000" algn="tl">
                    <a:srgbClr val="000000">
                      <a:alpha val="43137"/>
                    </a:srgbClr>
                  </a:outerShdw>
                </a:effectLst>
              </a:rPr>
              <a:t>Variable que</a:t>
            </a:r>
            <a:r>
              <a:rPr lang="es-MX" sz="1700" b="1" baseline="-25000" dirty="0">
                <a:effectLst>
                  <a:outerShdw blurRad="38100" dist="38100" dir="2700000" algn="tl">
                    <a:srgbClr val="000000">
                      <a:alpha val="43137"/>
                    </a:srgbClr>
                  </a:outerShdw>
                </a:effectLst>
              </a:rPr>
              <a:t> </a:t>
            </a:r>
            <a:r>
              <a:rPr lang="es-MX" sz="1700" b="1" dirty="0">
                <a:effectLst>
                  <a:outerShdw blurRad="38100" dist="38100" dir="2700000" algn="tl">
                    <a:srgbClr val="000000">
                      <a:alpha val="43137"/>
                    </a:srgbClr>
                  </a:outerShdw>
                </a:effectLst>
              </a:rPr>
              <a:t>indica el tamaño de la población anualmente</a:t>
            </a:r>
            <a:r>
              <a:rPr lang="es-MX" sz="1700" b="1" dirty="0" smtClean="0">
                <a:effectLst>
                  <a:outerShdw blurRad="38100" dist="38100" dir="2700000" algn="tl">
                    <a:srgbClr val="000000">
                      <a:alpha val="43137"/>
                    </a:srgbClr>
                  </a:outerShdw>
                </a:effectLst>
              </a:rPr>
              <a:t>.</a:t>
            </a:r>
          </a:p>
          <a:p>
            <a:pPr marL="0" indent="0" algn="ctr">
              <a:buNone/>
            </a:pPr>
            <a:r>
              <a:rPr lang="es-MX" sz="1700" b="1" dirty="0">
                <a:effectLst>
                  <a:outerShdw blurRad="38100" dist="38100" dir="2700000" algn="tl">
                    <a:srgbClr val="000000">
                      <a:alpha val="43137"/>
                    </a:srgbClr>
                  </a:outerShdw>
                </a:effectLst>
              </a:rPr>
              <a:t> </a:t>
            </a:r>
          </a:p>
          <a:p>
            <a:pPr marL="0" indent="0" algn="ctr">
              <a:buNone/>
            </a:pPr>
            <a:r>
              <a:rPr lang="es-MX" sz="1700" b="1" dirty="0">
                <a:effectLst>
                  <a:outerShdw blurRad="38100" dist="38100" dir="2700000" algn="tl">
                    <a:srgbClr val="000000">
                      <a:alpha val="43137"/>
                    </a:srgbClr>
                  </a:outerShdw>
                </a:effectLst>
              </a:rPr>
              <a:t>e </a:t>
            </a:r>
            <a:r>
              <a:rPr lang="es-MX" sz="1700" b="1" baseline="-25000" dirty="0" err="1">
                <a:effectLst>
                  <a:outerShdw blurRad="38100" dist="38100" dir="2700000" algn="tl">
                    <a:srgbClr val="000000">
                      <a:alpha val="43137"/>
                    </a:srgbClr>
                  </a:outerShdw>
                </a:effectLst>
              </a:rPr>
              <a:t>ijk</a:t>
            </a:r>
            <a:r>
              <a:rPr lang="es-MX" sz="1700" b="1" dirty="0">
                <a:effectLst>
                  <a:outerShdw blurRad="38100" dist="38100" dir="2700000" algn="tl">
                    <a:srgbClr val="000000">
                      <a:alpha val="43137"/>
                    </a:srgbClr>
                  </a:outerShdw>
                </a:effectLst>
              </a:rPr>
              <a:t>  Representa el error aleatorio asociado a cada variable. </a:t>
            </a:r>
          </a:p>
          <a:p>
            <a:pPr marL="0" indent="0" algn="ctr">
              <a:buNone/>
            </a:pPr>
            <a:endParaRPr lang="es-MX" sz="17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435537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827584" y="4149080"/>
            <a:ext cx="7772400" cy="1470025"/>
          </a:xfrm>
        </p:spPr>
        <p:txBody>
          <a:bodyPr/>
          <a:lstStyle/>
          <a:p>
            <a:r>
              <a:rPr lang="es-MX" sz="4800" dirty="0" smtClean="0"/>
              <a:t>R</a:t>
            </a:r>
            <a:r>
              <a:rPr lang="es-MX" sz="4800" b="1" dirty="0" smtClean="0"/>
              <a:t>esultados de la primera generación de modelos:</a:t>
            </a:r>
            <a:endParaRPr lang="es-MX" sz="4800" b="1" dirty="0"/>
          </a:p>
        </p:txBody>
      </p:sp>
    </p:spTree>
    <p:extLst>
      <p:ext uri="{BB962C8B-B14F-4D97-AF65-F5344CB8AC3E}">
        <p14:creationId xmlns:p14="http://schemas.microsoft.com/office/powerpoint/2010/main" val="20587391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260648"/>
            <a:ext cx="8229600" cy="1143000"/>
          </a:xfrm>
        </p:spPr>
        <p:txBody>
          <a:bodyPr>
            <a:noAutofit/>
          </a:bodyPr>
          <a:lstStyle/>
          <a:p>
            <a:r>
              <a:rPr lang="es-MX" sz="2000" dirty="0" smtClean="0">
                <a:solidFill>
                  <a:schemeClr val="tx1"/>
                </a:solidFill>
                <a:latin typeface="+mn-lt"/>
              </a:rPr>
              <a:t>Análisis de tendencias en producción, consumo / población:</a:t>
            </a:r>
            <a:endParaRPr lang="es-MX" sz="2000" dirty="0">
              <a:solidFill>
                <a:schemeClr val="tx1"/>
              </a:solidFill>
              <a:latin typeface="+mn-lt"/>
            </a:endParaRPr>
          </a:p>
        </p:txBody>
      </p:sp>
      <p:graphicFrame>
        <p:nvGraphicFramePr>
          <p:cNvPr id="5" name="4 Tabla"/>
          <p:cNvGraphicFramePr>
            <a:graphicFrameLocks noGrp="1"/>
          </p:cNvGraphicFramePr>
          <p:nvPr>
            <p:extLst>
              <p:ext uri="{D42A27DB-BD31-4B8C-83A1-F6EECF244321}">
                <p14:modId xmlns:p14="http://schemas.microsoft.com/office/powerpoint/2010/main" val="4040856377"/>
              </p:ext>
            </p:extLst>
          </p:nvPr>
        </p:nvGraphicFramePr>
        <p:xfrm>
          <a:off x="827584" y="1268760"/>
          <a:ext cx="5702300" cy="2489835"/>
        </p:xfrm>
        <a:graphic>
          <a:graphicData uri="http://schemas.openxmlformats.org/drawingml/2006/table">
            <a:tbl>
              <a:tblPr/>
              <a:tblGrid>
                <a:gridCol w="2425700"/>
                <a:gridCol w="3276600"/>
              </a:tblGrid>
              <a:tr h="228600">
                <a:tc>
                  <a:txBody>
                    <a:bodyPr/>
                    <a:lstStyle/>
                    <a:p>
                      <a:pPr algn="ctr" fontAlgn="b"/>
                      <a:r>
                        <a:rPr lang="es-MX" sz="1600" b="1" i="0" u="none" strike="noStrike" dirty="0">
                          <a:solidFill>
                            <a:schemeClr val="bg2">
                              <a:lumMod val="60000"/>
                              <a:lumOff val="40000"/>
                            </a:schemeClr>
                          </a:solidFill>
                          <a:effectLst/>
                          <a:latin typeface="Calibri"/>
                        </a:rPr>
                        <a:t>Resumen</a:t>
                      </a:r>
                    </a:p>
                  </a:txBody>
                  <a:tcPr marL="9525" marR="9525" marT="9525" marB="0" anchor="b">
                    <a:lnL>
                      <a:noFill/>
                    </a:lnL>
                    <a:lnR>
                      <a:noFill/>
                    </a:lnR>
                    <a:lnT>
                      <a:noFill/>
                    </a:lnT>
                    <a:lnB>
                      <a:noFill/>
                    </a:lnB>
                    <a:solidFill>
                      <a:schemeClr val="tx1"/>
                    </a:solidFill>
                  </a:tcPr>
                </a:tc>
                <a:tc>
                  <a:txBody>
                    <a:bodyPr/>
                    <a:lstStyle/>
                    <a:p>
                      <a:pPr algn="l" fontAlgn="b"/>
                      <a:endParaRPr lang="es-MX" sz="1600" b="1" i="0" u="none" strike="noStrike" dirty="0">
                        <a:solidFill>
                          <a:schemeClr val="bg2">
                            <a:lumMod val="60000"/>
                            <a:lumOff val="40000"/>
                          </a:schemeClr>
                        </a:solidFill>
                        <a:effectLst/>
                        <a:latin typeface="Calibri"/>
                      </a:endParaRPr>
                    </a:p>
                  </a:txBody>
                  <a:tcPr marL="9525" marR="9525" marT="9525" marB="0" anchor="b">
                    <a:lnL>
                      <a:noFill/>
                    </a:lnL>
                    <a:lnR>
                      <a:noFill/>
                    </a:lnR>
                    <a:lnT>
                      <a:noFill/>
                    </a:lnT>
                    <a:lnB>
                      <a:noFill/>
                    </a:lnB>
                    <a:solidFill>
                      <a:schemeClr val="tx1"/>
                    </a:solidFill>
                  </a:tcPr>
                </a:tc>
              </a:tr>
              <a:tr h="238125">
                <a:tc>
                  <a:txBody>
                    <a:bodyPr/>
                    <a:lstStyle/>
                    <a:p>
                      <a:pPr algn="l" fontAlgn="b"/>
                      <a:endParaRPr lang="es-MX" sz="1600" b="1" i="0" u="none" strike="noStrike" dirty="0">
                        <a:solidFill>
                          <a:schemeClr val="bg2">
                            <a:lumMod val="60000"/>
                            <a:lumOff val="40000"/>
                          </a:schemeClr>
                        </a:solidFill>
                        <a:effectLst/>
                        <a:latin typeface="Calibri"/>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chemeClr val="tx1"/>
                    </a:solidFill>
                  </a:tcPr>
                </a:tc>
                <a:tc>
                  <a:txBody>
                    <a:bodyPr/>
                    <a:lstStyle/>
                    <a:p>
                      <a:pPr algn="l" fontAlgn="b"/>
                      <a:endParaRPr lang="es-MX" sz="1600" b="1" i="0" u="none" strike="noStrike" dirty="0">
                        <a:solidFill>
                          <a:schemeClr val="bg2">
                            <a:lumMod val="60000"/>
                            <a:lumOff val="40000"/>
                          </a:schemeClr>
                        </a:solidFill>
                        <a:effectLst/>
                        <a:latin typeface="Calibri"/>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chemeClr val="tx1"/>
                    </a:solidFill>
                  </a:tcPr>
                </a:tc>
              </a:tr>
              <a:tr h="228600">
                <a:tc>
                  <a:txBody>
                    <a:bodyPr/>
                    <a:lstStyle/>
                    <a:p>
                      <a:pPr algn="ctr" fontAlgn="b"/>
                      <a:r>
                        <a:rPr lang="es-MX" sz="1200" b="1" i="1" u="none" strike="noStrike" dirty="0">
                          <a:solidFill>
                            <a:schemeClr val="bg2">
                              <a:lumMod val="60000"/>
                              <a:lumOff val="40000"/>
                            </a:schemeClr>
                          </a:solidFill>
                          <a:effectLst/>
                          <a:latin typeface="Arial"/>
                        </a:rPr>
                        <a:t>Estadísticas de la regresión</a:t>
                      </a:r>
                    </a:p>
                  </a:txBody>
                  <a:tcPr marL="9525" marR="9525" marT="9525"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s-MX" sz="1200" b="1" i="1" u="none" strike="noStrike" dirty="0">
                          <a:solidFill>
                            <a:schemeClr val="bg2">
                              <a:lumMod val="60000"/>
                              <a:lumOff val="40000"/>
                            </a:schemeClr>
                          </a:solidFill>
                          <a:effectLst/>
                          <a:latin typeface="Arial"/>
                        </a:rPr>
                        <a:t> </a:t>
                      </a:r>
                    </a:p>
                  </a:txBody>
                  <a:tcPr marL="9525" marR="9525" marT="9525"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r>
              <a:tr h="228600">
                <a:tc>
                  <a:txBody>
                    <a:bodyPr/>
                    <a:lstStyle/>
                    <a:p>
                      <a:pPr algn="ctr" fontAlgn="b"/>
                      <a:r>
                        <a:rPr lang="es-MX" sz="1600" b="1" i="0" u="none" strike="noStrike" dirty="0">
                          <a:solidFill>
                            <a:schemeClr val="bg2">
                              <a:lumMod val="60000"/>
                              <a:lumOff val="40000"/>
                            </a:schemeClr>
                          </a:solidFill>
                          <a:effectLst/>
                          <a:latin typeface="Calibri"/>
                        </a:rPr>
                        <a:t>Coeficiente de correlación múltiple</a:t>
                      </a:r>
                    </a:p>
                  </a:txBody>
                  <a:tcPr marL="9525" marR="9525" marT="9525"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chemeClr val="tx1"/>
                    </a:solidFill>
                  </a:tcPr>
                </a:tc>
                <a:tc>
                  <a:txBody>
                    <a:bodyPr/>
                    <a:lstStyle/>
                    <a:p>
                      <a:pPr algn="ctr" fontAlgn="b"/>
                      <a:r>
                        <a:rPr lang="es-MX" sz="1600" b="1" i="0" u="none" strike="noStrike" dirty="0">
                          <a:solidFill>
                            <a:schemeClr val="bg2">
                              <a:lumMod val="60000"/>
                              <a:lumOff val="40000"/>
                            </a:schemeClr>
                          </a:solidFill>
                          <a:effectLst/>
                          <a:latin typeface="Calibri"/>
                        </a:rPr>
                        <a:t>0.99717</a:t>
                      </a:r>
                    </a:p>
                  </a:txBody>
                  <a:tcPr marL="9525" marR="9525" marT="9525"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tx1"/>
                    </a:solidFill>
                  </a:tcPr>
                </a:tc>
              </a:tr>
              <a:tr h="228600">
                <a:tc>
                  <a:txBody>
                    <a:bodyPr/>
                    <a:lstStyle/>
                    <a:p>
                      <a:pPr algn="ctr" fontAlgn="b"/>
                      <a:r>
                        <a:rPr lang="es-MX" sz="1600" b="1" i="0" u="none" strike="noStrike" dirty="0">
                          <a:solidFill>
                            <a:schemeClr val="bg2">
                              <a:lumMod val="60000"/>
                              <a:lumOff val="40000"/>
                            </a:schemeClr>
                          </a:solidFill>
                          <a:effectLst/>
                          <a:latin typeface="Calibri"/>
                        </a:rPr>
                        <a:t>Coeficiente de determinación R^2</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chemeClr val="tx1"/>
                    </a:solidFill>
                  </a:tcPr>
                </a:tc>
                <a:tc>
                  <a:txBody>
                    <a:bodyPr/>
                    <a:lstStyle/>
                    <a:p>
                      <a:pPr algn="ctr" fontAlgn="b"/>
                      <a:r>
                        <a:rPr lang="es-MX" sz="1600" b="1" i="0" u="none" strike="noStrike" dirty="0">
                          <a:solidFill>
                            <a:schemeClr val="bg2">
                              <a:lumMod val="60000"/>
                              <a:lumOff val="40000"/>
                            </a:schemeClr>
                          </a:solidFill>
                          <a:effectLst/>
                          <a:latin typeface="Calibri"/>
                        </a:rPr>
                        <a:t>0.99435</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chemeClr val="tx1"/>
                    </a:solidFill>
                  </a:tcPr>
                </a:tc>
              </a:tr>
              <a:tr h="228600">
                <a:tc>
                  <a:txBody>
                    <a:bodyPr/>
                    <a:lstStyle/>
                    <a:p>
                      <a:pPr algn="ctr" fontAlgn="b"/>
                      <a:r>
                        <a:rPr lang="es-MX" sz="1600" b="1" i="0" u="none" strike="noStrike" dirty="0">
                          <a:solidFill>
                            <a:schemeClr val="bg2">
                              <a:lumMod val="60000"/>
                              <a:lumOff val="40000"/>
                            </a:schemeClr>
                          </a:solidFill>
                          <a:effectLst/>
                          <a:latin typeface="Calibri"/>
                        </a:rPr>
                        <a:t>R^2  ajustado</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chemeClr val="tx1"/>
                    </a:solidFill>
                  </a:tcPr>
                </a:tc>
                <a:tc>
                  <a:txBody>
                    <a:bodyPr/>
                    <a:lstStyle/>
                    <a:p>
                      <a:pPr algn="ctr" fontAlgn="b"/>
                      <a:r>
                        <a:rPr lang="es-MX" sz="1600" b="1" i="0" u="none" strike="noStrike" dirty="0">
                          <a:solidFill>
                            <a:schemeClr val="bg2">
                              <a:lumMod val="60000"/>
                              <a:lumOff val="40000"/>
                            </a:schemeClr>
                          </a:solidFill>
                          <a:effectLst/>
                          <a:latin typeface="Calibri"/>
                        </a:rPr>
                        <a:t>0.99385</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chemeClr val="tx1"/>
                    </a:solidFill>
                  </a:tcPr>
                </a:tc>
              </a:tr>
              <a:tr h="228600">
                <a:tc>
                  <a:txBody>
                    <a:bodyPr/>
                    <a:lstStyle/>
                    <a:p>
                      <a:pPr algn="ctr" fontAlgn="b"/>
                      <a:r>
                        <a:rPr lang="es-MX" sz="1600" b="1" i="0" u="none" strike="noStrike" dirty="0">
                          <a:solidFill>
                            <a:schemeClr val="bg2">
                              <a:lumMod val="60000"/>
                              <a:lumOff val="40000"/>
                            </a:schemeClr>
                          </a:solidFill>
                          <a:effectLst/>
                          <a:latin typeface="Calibri"/>
                        </a:rPr>
                        <a:t>Error típico</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chemeClr val="tx1"/>
                    </a:solidFill>
                  </a:tcPr>
                </a:tc>
                <a:tc>
                  <a:txBody>
                    <a:bodyPr/>
                    <a:lstStyle/>
                    <a:p>
                      <a:pPr algn="ctr" fontAlgn="b"/>
                      <a:r>
                        <a:rPr lang="es-MX" sz="1600" b="1" i="0" u="none" strike="noStrike" dirty="0">
                          <a:solidFill>
                            <a:schemeClr val="bg2">
                              <a:lumMod val="60000"/>
                              <a:lumOff val="40000"/>
                            </a:schemeClr>
                          </a:solidFill>
                          <a:effectLst/>
                          <a:latin typeface="Calibri"/>
                        </a:rPr>
                        <a:t>67.00985</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chemeClr val="tx1"/>
                    </a:solidFill>
                  </a:tcPr>
                </a:tc>
              </a:tr>
              <a:tr h="238125">
                <a:tc>
                  <a:txBody>
                    <a:bodyPr/>
                    <a:lstStyle/>
                    <a:p>
                      <a:pPr algn="ctr" fontAlgn="b"/>
                      <a:r>
                        <a:rPr lang="es-MX" sz="1600" b="1" i="0" u="none" strike="noStrike" dirty="0">
                          <a:solidFill>
                            <a:schemeClr val="bg2">
                              <a:lumMod val="60000"/>
                              <a:lumOff val="40000"/>
                            </a:schemeClr>
                          </a:solidFill>
                          <a:effectLst/>
                          <a:latin typeface="Calibri"/>
                        </a:rPr>
                        <a:t>Observaciones</a:t>
                      </a:r>
                    </a:p>
                  </a:txBody>
                  <a:tcPr marL="9525" marR="9525" marT="9525"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chemeClr val="tx1"/>
                    </a:solidFill>
                  </a:tcPr>
                </a:tc>
                <a:tc>
                  <a:txBody>
                    <a:bodyPr/>
                    <a:lstStyle/>
                    <a:p>
                      <a:pPr algn="ctr" fontAlgn="b"/>
                      <a:r>
                        <a:rPr lang="es-MX" sz="1600" b="1" i="0" u="none" strike="noStrike" dirty="0">
                          <a:solidFill>
                            <a:schemeClr val="bg2">
                              <a:lumMod val="60000"/>
                              <a:lumOff val="40000"/>
                            </a:schemeClr>
                          </a:solidFill>
                          <a:effectLst/>
                          <a:latin typeface="Calibri"/>
                        </a:rPr>
                        <a:t>38.00000</a:t>
                      </a:r>
                    </a:p>
                  </a:txBody>
                  <a:tcPr marL="9525" marR="9525" marT="9525"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tx1"/>
                    </a:solidFill>
                  </a:tcPr>
                </a:tc>
              </a:tr>
            </a:tbl>
          </a:graphicData>
        </a:graphic>
      </p:graphicFrame>
      <p:graphicFrame>
        <p:nvGraphicFramePr>
          <p:cNvPr id="6" name="5 Tabla"/>
          <p:cNvGraphicFramePr>
            <a:graphicFrameLocks noGrp="1"/>
          </p:cNvGraphicFramePr>
          <p:nvPr>
            <p:extLst>
              <p:ext uri="{D42A27DB-BD31-4B8C-83A1-F6EECF244321}">
                <p14:modId xmlns:p14="http://schemas.microsoft.com/office/powerpoint/2010/main" val="3188965773"/>
              </p:ext>
            </p:extLst>
          </p:nvPr>
        </p:nvGraphicFramePr>
        <p:xfrm>
          <a:off x="0" y="3839077"/>
          <a:ext cx="9144002" cy="3018923"/>
        </p:xfrm>
        <a:graphic>
          <a:graphicData uri="http://schemas.openxmlformats.org/drawingml/2006/table">
            <a:tbl>
              <a:tblPr/>
              <a:tblGrid>
                <a:gridCol w="1829783"/>
                <a:gridCol w="1114102"/>
                <a:gridCol w="973918"/>
                <a:gridCol w="1160832"/>
                <a:gridCol w="590254"/>
                <a:gridCol w="1121480"/>
                <a:gridCol w="777165"/>
                <a:gridCol w="818976"/>
                <a:gridCol w="757492"/>
              </a:tblGrid>
              <a:tr h="221318">
                <a:tc>
                  <a:txBody>
                    <a:bodyPr/>
                    <a:lstStyle/>
                    <a:p>
                      <a:pPr algn="ctr" fontAlgn="b"/>
                      <a:r>
                        <a:rPr lang="es-MX" sz="1000" b="1" i="0" u="none" strike="noStrike" dirty="0">
                          <a:solidFill>
                            <a:srgbClr val="FFFFFF"/>
                          </a:solidFill>
                          <a:effectLst/>
                          <a:latin typeface="Calibri"/>
                        </a:rPr>
                        <a:t>ANÁLISIS DE VARIANZA</a:t>
                      </a:r>
                    </a:p>
                  </a:txBody>
                  <a:tcPr marL="6644" marR="6644" marT="6644" marB="0" anchor="b">
                    <a:lnL>
                      <a:noFill/>
                    </a:lnL>
                    <a:lnR>
                      <a:noFill/>
                    </a:lnR>
                    <a:lnT>
                      <a:noFill/>
                    </a:lnT>
                    <a:lnB w="12700" cap="flat" cmpd="sng" algn="ctr">
                      <a:solidFill>
                        <a:srgbClr val="000000"/>
                      </a:solidFill>
                      <a:prstDash val="solid"/>
                      <a:round/>
                      <a:headEnd type="none" w="med" len="med"/>
                      <a:tailEnd type="none" w="med" len="med"/>
                    </a:lnB>
                    <a:solidFill>
                      <a:srgbClr val="0070C0"/>
                    </a:solidFill>
                  </a:tcPr>
                </a:tc>
                <a:tc>
                  <a:txBody>
                    <a:bodyPr/>
                    <a:lstStyle/>
                    <a:p>
                      <a:pPr algn="ctr" fontAlgn="b"/>
                      <a:r>
                        <a:rPr lang="es-MX" sz="1000" b="1" i="0" u="none" strike="noStrike" dirty="0">
                          <a:solidFill>
                            <a:srgbClr val="FFFFFF"/>
                          </a:solidFill>
                          <a:effectLst/>
                          <a:latin typeface="Calibri"/>
                        </a:rPr>
                        <a:t> </a:t>
                      </a:r>
                    </a:p>
                  </a:txBody>
                  <a:tcPr marL="6644" marR="6644" marT="6644" marB="0" anchor="b">
                    <a:lnL>
                      <a:noFill/>
                    </a:lnL>
                    <a:lnR>
                      <a:noFill/>
                    </a:lnR>
                    <a:lnT>
                      <a:noFill/>
                    </a:lnT>
                    <a:lnB w="12700" cap="flat" cmpd="sng" algn="ctr">
                      <a:solidFill>
                        <a:srgbClr val="000000"/>
                      </a:solidFill>
                      <a:prstDash val="solid"/>
                      <a:round/>
                      <a:headEnd type="none" w="med" len="med"/>
                      <a:tailEnd type="none" w="med" len="med"/>
                    </a:lnB>
                    <a:solidFill>
                      <a:srgbClr val="0070C0"/>
                    </a:solidFill>
                  </a:tcPr>
                </a:tc>
                <a:tc>
                  <a:txBody>
                    <a:bodyPr/>
                    <a:lstStyle/>
                    <a:p>
                      <a:pPr algn="ctr" fontAlgn="b"/>
                      <a:r>
                        <a:rPr lang="es-MX" sz="1000" b="1" i="0" u="none" strike="noStrike" dirty="0">
                          <a:solidFill>
                            <a:srgbClr val="FFFFFF"/>
                          </a:solidFill>
                          <a:effectLst/>
                          <a:latin typeface="Calibri"/>
                        </a:rPr>
                        <a:t> </a:t>
                      </a:r>
                    </a:p>
                  </a:txBody>
                  <a:tcPr marL="6644" marR="6644" marT="6644" marB="0" anchor="b">
                    <a:lnL>
                      <a:noFill/>
                    </a:lnL>
                    <a:lnR>
                      <a:noFill/>
                    </a:lnR>
                    <a:lnT>
                      <a:noFill/>
                    </a:lnT>
                    <a:lnB w="12700" cap="flat" cmpd="sng" algn="ctr">
                      <a:solidFill>
                        <a:srgbClr val="000000"/>
                      </a:solidFill>
                      <a:prstDash val="solid"/>
                      <a:round/>
                      <a:headEnd type="none" w="med" len="med"/>
                      <a:tailEnd type="none" w="med" len="med"/>
                    </a:lnB>
                    <a:solidFill>
                      <a:srgbClr val="0070C0"/>
                    </a:solidFill>
                  </a:tcPr>
                </a:tc>
                <a:tc>
                  <a:txBody>
                    <a:bodyPr/>
                    <a:lstStyle/>
                    <a:p>
                      <a:pPr algn="ctr" fontAlgn="b"/>
                      <a:r>
                        <a:rPr lang="es-MX" sz="1000" b="1" i="0" u="none" strike="noStrike" dirty="0">
                          <a:solidFill>
                            <a:srgbClr val="FFFFFF"/>
                          </a:solidFill>
                          <a:effectLst/>
                          <a:latin typeface="Calibri"/>
                        </a:rPr>
                        <a:t> </a:t>
                      </a:r>
                    </a:p>
                  </a:txBody>
                  <a:tcPr marL="6644" marR="6644" marT="6644" marB="0" anchor="b">
                    <a:lnL>
                      <a:noFill/>
                    </a:lnL>
                    <a:lnR>
                      <a:noFill/>
                    </a:lnR>
                    <a:lnT>
                      <a:noFill/>
                    </a:lnT>
                    <a:lnB w="12700" cap="flat" cmpd="sng" algn="ctr">
                      <a:solidFill>
                        <a:srgbClr val="000000"/>
                      </a:solidFill>
                      <a:prstDash val="solid"/>
                      <a:round/>
                      <a:headEnd type="none" w="med" len="med"/>
                      <a:tailEnd type="none" w="med" len="med"/>
                    </a:lnB>
                    <a:solidFill>
                      <a:srgbClr val="0070C0"/>
                    </a:solidFill>
                  </a:tcPr>
                </a:tc>
                <a:tc>
                  <a:txBody>
                    <a:bodyPr/>
                    <a:lstStyle/>
                    <a:p>
                      <a:pPr algn="ctr" fontAlgn="b"/>
                      <a:r>
                        <a:rPr lang="es-MX" sz="1000" b="1" i="0" u="none" strike="noStrike" dirty="0">
                          <a:solidFill>
                            <a:srgbClr val="FFFFFF"/>
                          </a:solidFill>
                          <a:effectLst/>
                          <a:latin typeface="Calibri"/>
                        </a:rPr>
                        <a:t> </a:t>
                      </a:r>
                    </a:p>
                  </a:txBody>
                  <a:tcPr marL="6644" marR="6644" marT="6644" marB="0" anchor="b">
                    <a:lnL>
                      <a:noFill/>
                    </a:lnL>
                    <a:lnR>
                      <a:noFill/>
                    </a:lnR>
                    <a:lnT>
                      <a:noFill/>
                    </a:lnT>
                    <a:lnB w="12700" cap="flat" cmpd="sng" algn="ctr">
                      <a:solidFill>
                        <a:srgbClr val="000000"/>
                      </a:solidFill>
                      <a:prstDash val="solid"/>
                      <a:round/>
                      <a:headEnd type="none" w="med" len="med"/>
                      <a:tailEnd type="none" w="med" len="med"/>
                    </a:lnB>
                    <a:solidFill>
                      <a:srgbClr val="0070C0"/>
                    </a:solidFill>
                  </a:tcPr>
                </a:tc>
                <a:tc>
                  <a:txBody>
                    <a:bodyPr/>
                    <a:lstStyle/>
                    <a:p>
                      <a:pPr algn="ctr" fontAlgn="b"/>
                      <a:r>
                        <a:rPr lang="es-MX" sz="1000" b="1" i="0" u="none" strike="noStrike" dirty="0">
                          <a:solidFill>
                            <a:srgbClr val="FFFFFF"/>
                          </a:solidFill>
                          <a:effectLst/>
                          <a:latin typeface="Calibri"/>
                        </a:rPr>
                        <a:t> </a:t>
                      </a:r>
                    </a:p>
                  </a:txBody>
                  <a:tcPr marL="6644" marR="6644" marT="6644" marB="0" anchor="b">
                    <a:lnL>
                      <a:noFill/>
                    </a:lnL>
                    <a:lnR>
                      <a:noFill/>
                    </a:lnR>
                    <a:lnT>
                      <a:noFill/>
                    </a:lnT>
                    <a:lnB w="12700" cap="flat" cmpd="sng" algn="ctr">
                      <a:solidFill>
                        <a:srgbClr val="000000"/>
                      </a:solidFill>
                      <a:prstDash val="solid"/>
                      <a:round/>
                      <a:headEnd type="none" w="med" len="med"/>
                      <a:tailEnd type="none" w="med" len="med"/>
                    </a:lnB>
                    <a:solidFill>
                      <a:srgbClr val="0070C0"/>
                    </a:solidFill>
                  </a:tcPr>
                </a:tc>
                <a:tc>
                  <a:txBody>
                    <a:bodyPr/>
                    <a:lstStyle/>
                    <a:p>
                      <a:pPr algn="ctr" fontAlgn="b"/>
                      <a:r>
                        <a:rPr lang="es-MX" sz="1000" b="1" i="0" u="none" strike="noStrike" dirty="0">
                          <a:solidFill>
                            <a:srgbClr val="FFFFFF"/>
                          </a:solidFill>
                          <a:effectLst/>
                          <a:latin typeface="Calibri"/>
                        </a:rPr>
                        <a:t> </a:t>
                      </a:r>
                    </a:p>
                  </a:txBody>
                  <a:tcPr marL="6644" marR="6644" marT="6644" marB="0" anchor="b">
                    <a:lnL>
                      <a:noFill/>
                    </a:lnL>
                    <a:lnR>
                      <a:noFill/>
                    </a:lnR>
                    <a:lnT>
                      <a:noFill/>
                    </a:lnT>
                    <a:lnB>
                      <a:noFill/>
                    </a:lnB>
                    <a:solidFill>
                      <a:srgbClr val="0070C0"/>
                    </a:solidFill>
                  </a:tcPr>
                </a:tc>
                <a:tc>
                  <a:txBody>
                    <a:bodyPr/>
                    <a:lstStyle/>
                    <a:p>
                      <a:pPr algn="ctr" fontAlgn="b"/>
                      <a:r>
                        <a:rPr lang="es-MX" sz="1000" b="1" i="0" u="none" strike="noStrike" dirty="0">
                          <a:solidFill>
                            <a:srgbClr val="FFFFFF"/>
                          </a:solidFill>
                          <a:effectLst/>
                          <a:latin typeface="Calibri"/>
                        </a:rPr>
                        <a:t> </a:t>
                      </a:r>
                    </a:p>
                  </a:txBody>
                  <a:tcPr marL="6644" marR="6644" marT="6644" marB="0" anchor="b">
                    <a:lnL>
                      <a:noFill/>
                    </a:lnL>
                    <a:lnR>
                      <a:noFill/>
                    </a:lnR>
                    <a:lnT>
                      <a:noFill/>
                    </a:lnT>
                    <a:lnB>
                      <a:noFill/>
                    </a:lnB>
                    <a:solidFill>
                      <a:srgbClr val="0070C0"/>
                    </a:solidFill>
                  </a:tcPr>
                </a:tc>
                <a:tc>
                  <a:txBody>
                    <a:bodyPr/>
                    <a:lstStyle/>
                    <a:p>
                      <a:pPr algn="ctr" fontAlgn="b"/>
                      <a:r>
                        <a:rPr lang="es-MX" sz="1000" b="1" i="0" u="none" strike="noStrike" dirty="0">
                          <a:solidFill>
                            <a:srgbClr val="FFFFFF"/>
                          </a:solidFill>
                          <a:effectLst/>
                          <a:latin typeface="Calibri"/>
                        </a:rPr>
                        <a:t> </a:t>
                      </a:r>
                    </a:p>
                  </a:txBody>
                  <a:tcPr marL="6644" marR="6644" marT="6644" marB="0" anchor="b">
                    <a:lnL>
                      <a:noFill/>
                    </a:lnL>
                    <a:lnR>
                      <a:noFill/>
                    </a:lnR>
                    <a:lnT>
                      <a:noFill/>
                    </a:lnT>
                    <a:lnB>
                      <a:noFill/>
                    </a:lnB>
                    <a:solidFill>
                      <a:srgbClr val="0070C0"/>
                    </a:solidFill>
                  </a:tcPr>
                </a:tc>
              </a:tr>
              <a:tr h="293145">
                <a:tc>
                  <a:txBody>
                    <a:bodyPr/>
                    <a:lstStyle/>
                    <a:p>
                      <a:pPr algn="ctr" fontAlgn="b"/>
                      <a:r>
                        <a:rPr lang="es-MX" sz="900" b="1" i="1" u="none" strike="noStrike" dirty="0">
                          <a:solidFill>
                            <a:srgbClr val="FFFFFF"/>
                          </a:solidFill>
                          <a:effectLst/>
                          <a:latin typeface="Arial"/>
                        </a:rPr>
                        <a:t> </a:t>
                      </a:r>
                    </a:p>
                  </a:txBody>
                  <a:tcPr marL="6644" marR="6644" marT="6644"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ctr" fontAlgn="b"/>
                      <a:r>
                        <a:rPr lang="es-MX" sz="900" b="1" i="1" u="none" strike="noStrike" dirty="0">
                          <a:solidFill>
                            <a:srgbClr val="FFFFFF"/>
                          </a:solidFill>
                          <a:effectLst/>
                          <a:latin typeface="Arial"/>
                        </a:rPr>
                        <a:t>Grados de libertad</a:t>
                      </a:r>
                    </a:p>
                  </a:txBody>
                  <a:tcPr marL="6644" marR="6644" marT="6644"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ctr" fontAlgn="b"/>
                      <a:r>
                        <a:rPr lang="es-MX" sz="900" b="1" i="1" u="none" strike="noStrike" dirty="0">
                          <a:solidFill>
                            <a:srgbClr val="FFFFFF"/>
                          </a:solidFill>
                          <a:effectLst/>
                          <a:latin typeface="Arial"/>
                        </a:rPr>
                        <a:t>Suma de cuadrados</a:t>
                      </a:r>
                    </a:p>
                  </a:txBody>
                  <a:tcPr marL="6644" marR="6644" marT="6644"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ctr" fontAlgn="b"/>
                      <a:r>
                        <a:rPr lang="es-MX" sz="900" b="1" i="1" u="none" strike="noStrike" dirty="0">
                          <a:solidFill>
                            <a:srgbClr val="FFFFFF"/>
                          </a:solidFill>
                          <a:effectLst/>
                          <a:latin typeface="Arial"/>
                        </a:rPr>
                        <a:t>Promedio de los cuadrados</a:t>
                      </a:r>
                    </a:p>
                  </a:txBody>
                  <a:tcPr marL="6644" marR="6644" marT="6644"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ctr" fontAlgn="b"/>
                      <a:r>
                        <a:rPr lang="es-MX" sz="900" b="1" i="1" u="none" strike="noStrike" dirty="0">
                          <a:solidFill>
                            <a:srgbClr val="FFFFFF"/>
                          </a:solidFill>
                          <a:effectLst/>
                          <a:latin typeface="Arial"/>
                        </a:rPr>
                        <a:t>F</a:t>
                      </a:r>
                    </a:p>
                  </a:txBody>
                  <a:tcPr marL="6644" marR="6644" marT="6644"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ctr" fontAlgn="b"/>
                      <a:r>
                        <a:rPr lang="es-MX" sz="900" b="1" i="1" u="none" strike="noStrike" dirty="0">
                          <a:solidFill>
                            <a:srgbClr val="FFFFFF"/>
                          </a:solidFill>
                          <a:effectLst/>
                          <a:latin typeface="Arial"/>
                        </a:rPr>
                        <a:t>Valor crítico de F</a:t>
                      </a:r>
                    </a:p>
                  </a:txBody>
                  <a:tcPr marL="6644" marR="6644" marT="6644"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ctr" fontAlgn="b"/>
                      <a:r>
                        <a:rPr lang="es-MX" sz="1000" b="1" i="0" u="none" strike="noStrike" dirty="0">
                          <a:solidFill>
                            <a:srgbClr val="FFFFFF"/>
                          </a:solidFill>
                          <a:effectLst/>
                          <a:latin typeface="Calibri"/>
                        </a:rPr>
                        <a:t> </a:t>
                      </a:r>
                    </a:p>
                  </a:txBody>
                  <a:tcPr marL="6644" marR="6644" marT="6644" marB="0" anchor="b">
                    <a:lnL>
                      <a:noFill/>
                    </a:lnL>
                    <a:lnR>
                      <a:noFill/>
                    </a:lnR>
                    <a:lnT>
                      <a:noFill/>
                    </a:lnT>
                    <a:lnB>
                      <a:noFill/>
                    </a:lnB>
                    <a:solidFill>
                      <a:srgbClr val="0070C0"/>
                    </a:solidFill>
                  </a:tcPr>
                </a:tc>
                <a:tc>
                  <a:txBody>
                    <a:bodyPr/>
                    <a:lstStyle/>
                    <a:p>
                      <a:pPr algn="ctr" fontAlgn="b"/>
                      <a:r>
                        <a:rPr lang="es-MX" sz="1000" b="1" i="0" u="none" strike="noStrike" dirty="0">
                          <a:solidFill>
                            <a:srgbClr val="FFFFFF"/>
                          </a:solidFill>
                          <a:effectLst/>
                          <a:latin typeface="Calibri"/>
                        </a:rPr>
                        <a:t> </a:t>
                      </a:r>
                    </a:p>
                  </a:txBody>
                  <a:tcPr marL="6644" marR="6644" marT="6644" marB="0" anchor="b">
                    <a:lnL>
                      <a:noFill/>
                    </a:lnL>
                    <a:lnR>
                      <a:noFill/>
                    </a:lnR>
                    <a:lnT>
                      <a:noFill/>
                    </a:lnT>
                    <a:lnB>
                      <a:noFill/>
                    </a:lnB>
                    <a:solidFill>
                      <a:srgbClr val="0070C0"/>
                    </a:solidFill>
                  </a:tcPr>
                </a:tc>
                <a:tc>
                  <a:txBody>
                    <a:bodyPr/>
                    <a:lstStyle/>
                    <a:p>
                      <a:pPr algn="ctr" fontAlgn="b"/>
                      <a:r>
                        <a:rPr lang="es-MX" sz="1000" b="1" i="0" u="none" strike="noStrike" dirty="0">
                          <a:solidFill>
                            <a:srgbClr val="FFFFFF"/>
                          </a:solidFill>
                          <a:effectLst/>
                          <a:latin typeface="Calibri"/>
                        </a:rPr>
                        <a:t> </a:t>
                      </a:r>
                    </a:p>
                  </a:txBody>
                  <a:tcPr marL="6644" marR="6644" marT="6644" marB="0" anchor="b">
                    <a:lnL>
                      <a:noFill/>
                    </a:lnL>
                    <a:lnR>
                      <a:noFill/>
                    </a:lnR>
                    <a:lnT>
                      <a:noFill/>
                    </a:lnT>
                    <a:lnB>
                      <a:noFill/>
                    </a:lnB>
                    <a:solidFill>
                      <a:srgbClr val="0070C0"/>
                    </a:solidFill>
                  </a:tcPr>
                </a:tc>
              </a:tr>
              <a:tr h="212465">
                <a:tc>
                  <a:txBody>
                    <a:bodyPr/>
                    <a:lstStyle/>
                    <a:p>
                      <a:pPr algn="ctr" fontAlgn="b"/>
                      <a:r>
                        <a:rPr lang="es-MX" sz="1000" b="1" i="0" u="none" strike="noStrike" dirty="0">
                          <a:solidFill>
                            <a:srgbClr val="FFFFFF"/>
                          </a:solidFill>
                          <a:effectLst/>
                          <a:latin typeface="Calibri"/>
                        </a:rPr>
                        <a:t>Regresión</a:t>
                      </a:r>
                    </a:p>
                  </a:txBody>
                  <a:tcPr marL="6644" marR="6644" marT="6644" marB="0" anchor="b">
                    <a:lnL>
                      <a:noFill/>
                    </a:lnL>
                    <a:lnR>
                      <a:noFill/>
                    </a:lnR>
                    <a:lnT w="6350" cap="flat" cmpd="sng" algn="ctr">
                      <a:solidFill>
                        <a:srgbClr val="000000"/>
                      </a:solidFill>
                      <a:prstDash val="solid"/>
                      <a:round/>
                      <a:headEnd type="none" w="med" len="med"/>
                      <a:tailEnd type="none" w="med" len="med"/>
                    </a:lnT>
                    <a:lnB>
                      <a:noFill/>
                    </a:lnB>
                    <a:solidFill>
                      <a:srgbClr val="0070C0"/>
                    </a:solidFill>
                  </a:tcPr>
                </a:tc>
                <a:tc>
                  <a:txBody>
                    <a:bodyPr/>
                    <a:lstStyle/>
                    <a:p>
                      <a:pPr algn="ctr" fontAlgn="b"/>
                      <a:r>
                        <a:rPr lang="es-MX" sz="1000" b="1" i="0" u="none" strike="noStrike" dirty="0">
                          <a:solidFill>
                            <a:srgbClr val="FFFFFF"/>
                          </a:solidFill>
                          <a:effectLst/>
                          <a:latin typeface="Calibri"/>
                        </a:rPr>
                        <a:t>3</a:t>
                      </a:r>
                    </a:p>
                  </a:txBody>
                  <a:tcPr marL="6644" marR="6644" marT="6644" marB="0" anchor="b">
                    <a:lnL>
                      <a:noFill/>
                    </a:lnL>
                    <a:lnR>
                      <a:noFill/>
                    </a:lnR>
                    <a:lnT w="6350" cap="flat" cmpd="sng" algn="ctr">
                      <a:solidFill>
                        <a:srgbClr val="000000"/>
                      </a:solidFill>
                      <a:prstDash val="solid"/>
                      <a:round/>
                      <a:headEnd type="none" w="med" len="med"/>
                      <a:tailEnd type="none" w="med" len="med"/>
                    </a:lnT>
                    <a:lnB>
                      <a:noFill/>
                    </a:lnB>
                    <a:solidFill>
                      <a:srgbClr val="0070C0"/>
                    </a:solidFill>
                  </a:tcPr>
                </a:tc>
                <a:tc>
                  <a:txBody>
                    <a:bodyPr/>
                    <a:lstStyle/>
                    <a:p>
                      <a:pPr algn="ctr" fontAlgn="b"/>
                      <a:r>
                        <a:rPr lang="es-MX" sz="1000" b="1" i="0" u="none" strike="noStrike" dirty="0">
                          <a:solidFill>
                            <a:srgbClr val="FFFFFF"/>
                          </a:solidFill>
                          <a:effectLst/>
                          <a:latin typeface="Calibri"/>
                        </a:rPr>
                        <a:t>26868712.63</a:t>
                      </a:r>
                    </a:p>
                  </a:txBody>
                  <a:tcPr marL="6644" marR="6644" marT="6644" marB="0" anchor="b">
                    <a:lnL>
                      <a:noFill/>
                    </a:lnL>
                    <a:lnR>
                      <a:noFill/>
                    </a:lnR>
                    <a:lnT w="6350" cap="flat" cmpd="sng" algn="ctr">
                      <a:solidFill>
                        <a:srgbClr val="000000"/>
                      </a:solidFill>
                      <a:prstDash val="solid"/>
                      <a:round/>
                      <a:headEnd type="none" w="med" len="med"/>
                      <a:tailEnd type="none" w="med" len="med"/>
                    </a:lnT>
                    <a:lnB>
                      <a:noFill/>
                    </a:lnB>
                    <a:solidFill>
                      <a:srgbClr val="0070C0"/>
                    </a:solidFill>
                  </a:tcPr>
                </a:tc>
                <a:tc>
                  <a:txBody>
                    <a:bodyPr/>
                    <a:lstStyle/>
                    <a:p>
                      <a:pPr algn="ctr" fontAlgn="b"/>
                      <a:r>
                        <a:rPr lang="es-MX" sz="1000" b="1" i="0" u="none" strike="noStrike" dirty="0">
                          <a:solidFill>
                            <a:srgbClr val="FFFFFF"/>
                          </a:solidFill>
                          <a:effectLst/>
                          <a:latin typeface="Calibri"/>
                        </a:rPr>
                        <a:t>8956237.542</a:t>
                      </a:r>
                    </a:p>
                  </a:txBody>
                  <a:tcPr marL="6644" marR="6644" marT="6644" marB="0" anchor="b">
                    <a:lnL>
                      <a:noFill/>
                    </a:lnL>
                    <a:lnR>
                      <a:noFill/>
                    </a:lnR>
                    <a:lnT w="6350" cap="flat" cmpd="sng" algn="ctr">
                      <a:solidFill>
                        <a:srgbClr val="000000"/>
                      </a:solidFill>
                      <a:prstDash val="solid"/>
                      <a:round/>
                      <a:headEnd type="none" w="med" len="med"/>
                      <a:tailEnd type="none" w="med" len="med"/>
                    </a:lnT>
                    <a:lnB>
                      <a:noFill/>
                    </a:lnB>
                    <a:solidFill>
                      <a:srgbClr val="0070C0"/>
                    </a:solidFill>
                  </a:tcPr>
                </a:tc>
                <a:tc>
                  <a:txBody>
                    <a:bodyPr/>
                    <a:lstStyle/>
                    <a:p>
                      <a:pPr algn="ctr" fontAlgn="b"/>
                      <a:r>
                        <a:rPr lang="es-MX" sz="1000" b="1" i="0" u="none" strike="noStrike" dirty="0">
                          <a:solidFill>
                            <a:srgbClr val="FFFFFF"/>
                          </a:solidFill>
                          <a:effectLst/>
                          <a:latin typeface="Calibri"/>
                        </a:rPr>
                        <a:t>1994.56564</a:t>
                      </a:r>
                    </a:p>
                  </a:txBody>
                  <a:tcPr marL="6644" marR="6644" marT="6644" marB="0" anchor="b">
                    <a:lnL>
                      <a:noFill/>
                    </a:lnL>
                    <a:lnR>
                      <a:noFill/>
                    </a:lnR>
                    <a:lnT w="6350" cap="flat" cmpd="sng" algn="ctr">
                      <a:solidFill>
                        <a:srgbClr val="000000"/>
                      </a:solidFill>
                      <a:prstDash val="solid"/>
                      <a:round/>
                      <a:headEnd type="none" w="med" len="med"/>
                      <a:tailEnd type="none" w="med" len="med"/>
                    </a:lnT>
                    <a:lnB>
                      <a:noFill/>
                    </a:lnB>
                    <a:solidFill>
                      <a:srgbClr val="0070C0"/>
                    </a:solidFill>
                  </a:tcPr>
                </a:tc>
                <a:tc>
                  <a:txBody>
                    <a:bodyPr/>
                    <a:lstStyle/>
                    <a:p>
                      <a:pPr algn="ctr" fontAlgn="b"/>
                      <a:r>
                        <a:rPr lang="es-MX" sz="1000" b="1" i="0" u="none" strike="noStrike" dirty="0">
                          <a:solidFill>
                            <a:srgbClr val="FFFFFF"/>
                          </a:solidFill>
                          <a:effectLst/>
                          <a:latin typeface="Calibri"/>
                        </a:rPr>
                        <a:t>2.88895E-38</a:t>
                      </a:r>
                    </a:p>
                  </a:txBody>
                  <a:tcPr marL="6644" marR="6644" marT="6644" marB="0" anchor="b">
                    <a:lnL>
                      <a:noFill/>
                    </a:lnL>
                    <a:lnR>
                      <a:noFill/>
                    </a:lnR>
                    <a:lnT w="6350" cap="flat" cmpd="sng" algn="ctr">
                      <a:solidFill>
                        <a:srgbClr val="000000"/>
                      </a:solidFill>
                      <a:prstDash val="solid"/>
                      <a:round/>
                      <a:headEnd type="none" w="med" len="med"/>
                      <a:tailEnd type="none" w="med" len="med"/>
                    </a:lnT>
                    <a:lnB>
                      <a:noFill/>
                    </a:lnB>
                    <a:solidFill>
                      <a:srgbClr val="0070C0"/>
                    </a:solidFill>
                  </a:tcPr>
                </a:tc>
                <a:tc>
                  <a:txBody>
                    <a:bodyPr/>
                    <a:lstStyle/>
                    <a:p>
                      <a:pPr algn="ctr" fontAlgn="b"/>
                      <a:r>
                        <a:rPr lang="es-MX" sz="1000" b="1" i="0" u="none" strike="noStrike" dirty="0">
                          <a:solidFill>
                            <a:srgbClr val="FFFFFF"/>
                          </a:solidFill>
                          <a:effectLst/>
                          <a:latin typeface="Calibri"/>
                        </a:rPr>
                        <a:t> </a:t>
                      </a:r>
                    </a:p>
                  </a:txBody>
                  <a:tcPr marL="6644" marR="6644" marT="6644" marB="0" anchor="b">
                    <a:lnL>
                      <a:noFill/>
                    </a:lnL>
                    <a:lnR>
                      <a:noFill/>
                    </a:lnR>
                    <a:lnT>
                      <a:noFill/>
                    </a:lnT>
                    <a:lnB>
                      <a:noFill/>
                    </a:lnB>
                    <a:solidFill>
                      <a:srgbClr val="0070C0"/>
                    </a:solidFill>
                  </a:tcPr>
                </a:tc>
                <a:tc>
                  <a:txBody>
                    <a:bodyPr/>
                    <a:lstStyle/>
                    <a:p>
                      <a:pPr algn="ctr" fontAlgn="b"/>
                      <a:r>
                        <a:rPr lang="es-MX" sz="1000" b="1" i="0" u="none" strike="noStrike" dirty="0">
                          <a:solidFill>
                            <a:srgbClr val="FFFFFF"/>
                          </a:solidFill>
                          <a:effectLst/>
                          <a:latin typeface="Calibri"/>
                        </a:rPr>
                        <a:t> </a:t>
                      </a:r>
                    </a:p>
                  </a:txBody>
                  <a:tcPr marL="6644" marR="6644" marT="6644" marB="0" anchor="b">
                    <a:lnL>
                      <a:noFill/>
                    </a:lnL>
                    <a:lnR>
                      <a:noFill/>
                    </a:lnR>
                    <a:lnT>
                      <a:noFill/>
                    </a:lnT>
                    <a:lnB>
                      <a:noFill/>
                    </a:lnB>
                    <a:solidFill>
                      <a:srgbClr val="0070C0"/>
                    </a:solidFill>
                  </a:tcPr>
                </a:tc>
                <a:tc>
                  <a:txBody>
                    <a:bodyPr/>
                    <a:lstStyle/>
                    <a:p>
                      <a:pPr algn="ctr" fontAlgn="b"/>
                      <a:r>
                        <a:rPr lang="es-MX" sz="1000" b="1" i="0" u="none" strike="noStrike" dirty="0">
                          <a:solidFill>
                            <a:srgbClr val="FFFFFF"/>
                          </a:solidFill>
                          <a:effectLst/>
                          <a:latin typeface="Calibri"/>
                        </a:rPr>
                        <a:t> </a:t>
                      </a:r>
                    </a:p>
                  </a:txBody>
                  <a:tcPr marL="6644" marR="6644" marT="6644" marB="0" anchor="b">
                    <a:lnL>
                      <a:noFill/>
                    </a:lnL>
                    <a:lnR>
                      <a:noFill/>
                    </a:lnR>
                    <a:lnT>
                      <a:noFill/>
                    </a:lnT>
                    <a:lnB>
                      <a:noFill/>
                    </a:lnB>
                    <a:solidFill>
                      <a:srgbClr val="0070C0"/>
                    </a:solidFill>
                  </a:tcPr>
                </a:tc>
              </a:tr>
              <a:tr h="212465">
                <a:tc>
                  <a:txBody>
                    <a:bodyPr/>
                    <a:lstStyle/>
                    <a:p>
                      <a:pPr algn="ctr" fontAlgn="b"/>
                      <a:r>
                        <a:rPr lang="es-MX" sz="1000" b="1" i="0" u="none" strike="noStrike" dirty="0">
                          <a:solidFill>
                            <a:srgbClr val="FFFFFF"/>
                          </a:solidFill>
                          <a:effectLst/>
                          <a:latin typeface="Calibri"/>
                        </a:rPr>
                        <a:t>Residuos</a:t>
                      </a:r>
                    </a:p>
                  </a:txBody>
                  <a:tcPr marL="6644" marR="6644" marT="6644" marB="0" anchor="b">
                    <a:lnL>
                      <a:noFill/>
                    </a:lnL>
                    <a:lnR>
                      <a:noFill/>
                    </a:lnR>
                    <a:lnT>
                      <a:noFill/>
                    </a:lnT>
                    <a:lnB>
                      <a:noFill/>
                    </a:lnB>
                    <a:solidFill>
                      <a:srgbClr val="0070C0"/>
                    </a:solidFill>
                  </a:tcPr>
                </a:tc>
                <a:tc>
                  <a:txBody>
                    <a:bodyPr/>
                    <a:lstStyle/>
                    <a:p>
                      <a:pPr algn="ctr" fontAlgn="b"/>
                      <a:r>
                        <a:rPr lang="es-MX" sz="1000" b="1" i="0" u="none" strike="noStrike" dirty="0">
                          <a:solidFill>
                            <a:srgbClr val="FFFFFF"/>
                          </a:solidFill>
                          <a:effectLst/>
                          <a:latin typeface="Calibri"/>
                        </a:rPr>
                        <a:t>34</a:t>
                      </a:r>
                    </a:p>
                  </a:txBody>
                  <a:tcPr marL="6644" marR="6644" marT="6644" marB="0" anchor="b">
                    <a:lnL>
                      <a:noFill/>
                    </a:lnL>
                    <a:lnR>
                      <a:noFill/>
                    </a:lnR>
                    <a:lnT>
                      <a:noFill/>
                    </a:lnT>
                    <a:lnB>
                      <a:noFill/>
                    </a:lnB>
                    <a:solidFill>
                      <a:srgbClr val="0070C0"/>
                    </a:solidFill>
                  </a:tcPr>
                </a:tc>
                <a:tc>
                  <a:txBody>
                    <a:bodyPr/>
                    <a:lstStyle/>
                    <a:p>
                      <a:pPr algn="ctr" fontAlgn="b"/>
                      <a:r>
                        <a:rPr lang="es-MX" sz="1000" b="1" i="0" u="none" strike="noStrike" dirty="0">
                          <a:solidFill>
                            <a:srgbClr val="FFFFFF"/>
                          </a:solidFill>
                          <a:effectLst/>
                          <a:latin typeface="Calibri"/>
                        </a:rPr>
                        <a:t>152670.8723</a:t>
                      </a:r>
                    </a:p>
                  </a:txBody>
                  <a:tcPr marL="6644" marR="6644" marT="6644" marB="0" anchor="b">
                    <a:lnL>
                      <a:noFill/>
                    </a:lnL>
                    <a:lnR>
                      <a:noFill/>
                    </a:lnR>
                    <a:lnT>
                      <a:noFill/>
                    </a:lnT>
                    <a:lnB>
                      <a:noFill/>
                    </a:lnB>
                    <a:solidFill>
                      <a:srgbClr val="0070C0"/>
                    </a:solidFill>
                  </a:tcPr>
                </a:tc>
                <a:tc>
                  <a:txBody>
                    <a:bodyPr/>
                    <a:lstStyle/>
                    <a:p>
                      <a:pPr algn="ctr" fontAlgn="b"/>
                      <a:r>
                        <a:rPr lang="es-MX" sz="1000" b="1" i="0" u="none" strike="noStrike" dirty="0">
                          <a:solidFill>
                            <a:srgbClr val="FFFFFF"/>
                          </a:solidFill>
                          <a:effectLst/>
                          <a:latin typeface="Calibri"/>
                        </a:rPr>
                        <a:t>4490.319772</a:t>
                      </a:r>
                    </a:p>
                  </a:txBody>
                  <a:tcPr marL="6644" marR="6644" marT="6644" marB="0" anchor="b">
                    <a:lnL>
                      <a:noFill/>
                    </a:lnL>
                    <a:lnR>
                      <a:noFill/>
                    </a:lnR>
                    <a:lnT>
                      <a:noFill/>
                    </a:lnT>
                    <a:lnB>
                      <a:noFill/>
                    </a:lnB>
                    <a:solidFill>
                      <a:srgbClr val="0070C0"/>
                    </a:solidFill>
                  </a:tcPr>
                </a:tc>
                <a:tc>
                  <a:txBody>
                    <a:bodyPr/>
                    <a:lstStyle/>
                    <a:p>
                      <a:pPr algn="ctr" fontAlgn="b"/>
                      <a:r>
                        <a:rPr lang="es-MX" sz="1000" b="1" i="0" u="none" strike="noStrike" dirty="0">
                          <a:solidFill>
                            <a:srgbClr val="FFFFFF"/>
                          </a:solidFill>
                          <a:effectLst/>
                          <a:latin typeface="Calibri"/>
                        </a:rPr>
                        <a:t> </a:t>
                      </a:r>
                    </a:p>
                  </a:txBody>
                  <a:tcPr marL="6644" marR="6644" marT="6644" marB="0" anchor="b">
                    <a:lnL>
                      <a:noFill/>
                    </a:lnL>
                    <a:lnR>
                      <a:noFill/>
                    </a:lnR>
                    <a:lnT>
                      <a:noFill/>
                    </a:lnT>
                    <a:lnB>
                      <a:noFill/>
                    </a:lnB>
                    <a:solidFill>
                      <a:srgbClr val="0070C0"/>
                    </a:solidFill>
                  </a:tcPr>
                </a:tc>
                <a:tc>
                  <a:txBody>
                    <a:bodyPr/>
                    <a:lstStyle/>
                    <a:p>
                      <a:pPr algn="ctr" fontAlgn="b"/>
                      <a:r>
                        <a:rPr lang="es-MX" sz="1000" b="1" i="0" u="none" strike="noStrike" dirty="0">
                          <a:solidFill>
                            <a:srgbClr val="FFFFFF"/>
                          </a:solidFill>
                          <a:effectLst/>
                          <a:latin typeface="Calibri"/>
                        </a:rPr>
                        <a:t> </a:t>
                      </a:r>
                    </a:p>
                  </a:txBody>
                  <a:tcPr marL="6644" marR="6644" marT="6644" marB="0" anchor="b">
                    <a:lnL>
                      <a:noFill/>
                    </a:lnL>
                    <a:lnR>
                      <a:noFill/>
                    </a:lnR>
                    <a:lnT>
                      <a:noFill/>
                    </a:lnT>
                    <a:lnB>
                      <a:noFill/>
                    </a:lnB>
                    <a:solidFill>
                      <a:srgbClr val="0070C0"/>
                    </a:solidFill>
                  </a:tcPr>
                </a:tc>
                <a:tc>
                  <a:txBody>
                    <a:bodyPr/>
                    <a:lstStyle/>
                    <a:p>
                      <a:pPr algn="ctr" fontAlgn="b"/>
                      <a:r>
                        <a:rPr lang="es-MX" sz="1000" b="1" i="0" u="none" strike="noStrike" dirty="0">
                          <a:solidFill>
                            <a:srgbClr val="FFFFFF"/>
                          </a:solidFill>
                          <a:effectLst/>
                          <a:latin typeface="Calibri"/>
                        </a:rPr>
                        <a:t> </a:t>
                      </a:r>
                    </a:p>
                  </a:txBody>
                  <a:tcPr marL="6644" marR="6644" marT="6644" marB="0" anchor="b">
                    <a:lnL>
                      <a:noFill/>
                    </a:lnL>
                    <a:lnR>
                      <a:noFill/>
                    </a:lnR>
                    <a:lnT>
                      <a:noFill/>
                    </a:lnT>
                    <a:lnB>
                      <a:noFill/>
                    </a:lnB>
                    <a:solidFill>
                      <a:srgbClr val="0070C0"/>
                    </a:solidFill>
                  </a:tcPr>
                </a:tc>
                <a:tc>
                  <a:txBody>
                    <a:bodyPr/>
                    <a:lstStyle/>
                    <a:p>
                      <a:pPr algn="ctr" fontAlgn="b"/>
                      <a:r>
                        <a:rPr lang="es-MX" sz="1000" b="1" i="0" u="none" strike="noStrike" dirty="0">
                          <a:solidFill>
                            <a:srgbClr val="FFFFFF"/>
                          </a:solidFill>
                          <a:effectLst/>
                          <a:latin typeface="Calibri"/>
                        </a:rPr>
                        <a:t> </a:t>
                      </a:r>
                    </a:p>
                  </a:txBody>
                  <a:tcPr marL="6644" marR="6644" marT="6644" marB="0" anchor="b">
                    <a:lnL>
                      <a:noFill/>
                    </a:lnL>
                    <a:lnR>
                      <a:noFill/>
                    </a:lnR>
                    <a:lnT>
                      <a:noFill/>
                    </a:lnT>
                    <a:lnB>
                      <a:noFill/>
                    </a:lnB>
                    <a:solidFill>
                      <a:srgbClr val="0070C0"/>
                    </a:solidFill>
                  </a:tcPr>
                </a:tc>
                <a:tc>
                  <a:txBody>
                    <a:bodyPr/>
                    <a:lstStyle/>
                    <a:p>
                      <a:pPr algn="ctr" fontAlgn="b"/>
                      <a:r>
                        <a:rPr lang="es-MX" sz="1000" b="1" i="0" u="none" strike="noStrike" dirty="0">
                          <a:solidFill>
                            <a:srgbClr val="FFFFFF"/>
                          </a:solidFill>
                          <a:effectLst/>
                          <a:latin typeface="Calibri"/>
                        </a:rPr>
                        <a:t> </a:t>
                      </a:r>
                    </a:p>
                  </a:txBody>
                  <a:tcPr marL="6644" marR="6644" marT="6644" marB="0" anchor="b">
                    <a:lnL>
                      <a:noFill/>
                    </a:lnL>
                    <a:lnR>
                      <a:noFill/>
                    </a:lnR>
                    <a:lnT>
                      <a:noFill/>
                    </a:lnT>
                    <a:lnB>
                      <a:noFill/>
                    </a:lnB>
                    <a:solidFill>
                      <a:srgbClr val="0070C0"/>
                    </a:solidFill>
                  </a:tcPr>
                </a:tc>
              </a:tr>
              <a:tr h="221318">
                <a:tc>
                  <a:txBody>
                    <a:bodyPr/>
                    <a:lstStyle/>
                    <a:p>
                      <a:pPr algn="ctr" fontAlgn="b"/>
                      <a:r>
                        <a:rPr lang="es-MX" sz="1000" b="1" i="0" u="none" strike="noStrike" dirty="0">
                          <a:solidFill>
                            <a:srgbClr val="FFFFFF"/>
                          </a:solidFill>
                          <a:effectLst/>
                          <a:latin typeface="Calibri"/>
                        </a:rPr>
                        <a:t>Total</a:t>
                      </a:r>
                    </a:p>
                  </a:txBody>
                  <a:tcPr marL="6644" marR="6644" marT="6644" marB="0" anchor="b">
                    <a:lnL>
                      <a:noFill/>
                    </a:lnL>
                    <a:lnR>
                      <a:noFill/>
                    </a:lnR>
                    <a:lnT>
                      <a:noFill/>
                    </a:lnT>
                    <a:lnB w="12700" cap="flat" cmpd="sng" algn="ctr">
                      <a:solidFill>
                        <a:srgbClr val="000000"/>
                      </a:solidFill>
                      <a:prstDash val="solid"/>
                      <a:round/>
                      <a:headEnd type="none" w="med" len="med"/>
                      <a:tailEnd type="none" w="med" len="med"/>
                    </a:lnB>
                    <a:solidFill>
                      <a:srgbClr val="0070C0"/>
                    </a:solidFill>
                  </a:tcPr>
                </a:tc>
                <a:tc>
                  <a:txBody>
                    <a:bodyPr/>
                    <a:lstStyle/>
                    <a:p>
                      <a:pPr algn="ctr" fontAlgn="b"/>
                      <a:r>
                        <a:rPr lang="es-MX" sz="1000" b="1" i="0" u="none" strike="noStrike" dirty="0">
                          <a:solidFill>
                            <a:srgbClr val="FFFFFF"/>
                          </a:solidFill>
                          <a:effectLst/>
                          <a:latin typeface="Calibri"/>
                        </a:rPr>
                        <a:t>37</a:t>
                      </a:r>
                    </a:p>
                  </a:txBody>
                  <a:tcPr marL="6644" marR="6644" marT="6644" marB="0" anchor="b">
                    <a:lnL>
                      <a:noFill/>
                    </a:lnL>
                    <a:lnR>
                      <a:noFill/>
                    </a:lnR>
                    <a:lnT>
                      <a:noFill/>
                    </a:lnT>
                    <a:lnB w="12700" cap="flat" cmpd="sng" algn="ctr">
                      <a:solidFill>
                        <a:srgbClr val="000000"/>
                      </a:solidFill>
                      <a:prstDash val="solid"/>
                      <a:round/>
                      <a:headEnd type="none" w="med" len="med"/>
                      <a:tailEnd type="none" w="med" len="med"/>
                    </a:lnB>
                    <a:solidFill>
                      <a:srgbClr val="0070C0"/>
                    </a:solidFill>
                  </a:tcPr>
                </a:tc>
                <a:tc>
                  <a:txBody>
                    <a:bodyPr/>
                    <a:lstStyle/>
                    <a:p>
                      <a:pPr algn="ctr" fontAlgn="b"/>
                      <a:r>
                        <a:rPr lang="es-MX" sz="1000" b="1" i="0" u="none" strike="noStrike" dirty="0">
                          <a:solidFill>
                            <a:srgbClr val="FFFFFF"/>
                          </a:solidFill>
                          <a:effectLst/>
                          <a:latin typeface="Calibri"/>
                        </a:rPr>
                        <a:t>27021383.5</a:t>
                      </a:r>
                    </a:p>
                  </a:txBody>
                  <a:tcPr marL="6644" marR="6644" marT="6644" marB="0" anchor="b">
                    <a:lnL>
                      <a:noFill/>
                    </a:lnL>
                    <a:lnR>
                      <a:noFill/>
                    </a:lnR>
                    <a:lnT>
                      <a:noFill/>
                    </a:lnT>
                    <a:lnB w="12700" cap="flat" cmpd="sng" algn="ctr">
                      <a:solidFill>
                        <a:srgbClr val="000000"/>
                      </a:solidFill>
                      <a:prstDash val="solid"/>
                      <a:round/>
                      <a:headEnd type="none" w="med" len="med"/>
                      <a:tailEnd type="none" w="med" len="med"/>
                    </a:lnB>
                    <a:solidFill>
                      <a:srgbClr val="0070C0"/>
                    </a:solidFill>
                  </a:tcPr>
                </a:tc>
                <a:tc>
                  <a:txBody>
                    <a:bodyPr/>
                    <a:lstStyle/>
                    <a:p>
                      <a:pPr algn="ctr" fontAlgn="b"/>
                      <a:r>
                        <a:rPr lang="es-MX" sz="1000" b="1" i="0" u="none" strike="noStrike" dirty="0">
                          <a:solidFill>
                            <a:srgbClr val="FFFFFF"/>
                          </a:solidFill>
                          <a:effectLst/>
                          <a:latin typeface="Calibri"/>
                        </a:rPr>
                        <a:t> </a:t>
                      </a:r>
                    </a:p>
                  </a:txBody>
                  <a:tcPr marL="6644" marR="6644" marT="6644" marB="0" anchor="b">
                    <a:lnL>
                      <a:noFill/>
                    </a:lnL>
                    <a:lnR>
                      <a:noFill/>
                    </a:lnR>
                    <a:lnT>
                      <a:noFill/>
                    </a:lnT>
                    <a:lnB w="12700" cap="flat" cmpd="sng" algn="ctr">
                      <a:solidFill>
                        <a:srgbClr val="000000"/>
                      </a:solidFill>
                      <a:prstDash val="solid"/>
                      <a:round/>
                      <a:headEnd type="none" w="med" len="med"/>
                      <a:tailEnd type="none" w="med" len="med"/>
                    </a:lnB>
                    <a:solidFill>
                      <a:srgbClr val="0070C0"/>
                    </a:solidFill>
                  </a:tcPr>
                </a:tc>
                <a:tc>
                  <a:txBody>
                    <a:bodyPr/>
                    <a:lstStyle/>
                    <a:p>
                      <a:pPr algn="ctr" fontAlgn="b"/>
                      <a:r>
                        <a:rPr lang="es-MX" sz="1000" b="1" i="0" u="none" strike="noStrike" dirty="0">
                          <a:solidFill>
                            <a:srgbClr val="FFFFFF"/>
                          </a:solidFill>
                          <a:effectLst/>
                          <a:latin typeface="Calibri"/>
                        </a:rPr>
                        <a:t> </a:t>
                      </a:r>
                    </a:p>
                  </a:txBody>
                  <a:tcPr marL="6644" marR="6644" marT="6644" marB="0" anchor="b">
                    <a:lnL>
                      <a:noFill/>
                    </a:lnL>
                    <a:lnR>
                      <a:noFill/>
                    </a:lnR>
                    <a:lnT>
                      <a:noFill/>
                    </a:lnT>
                    <a:lnB w="12700" cap="flat" cmpd="sng" algn="ctr">
                      <a:solidFill>
                        <a:srgbClr val="000000"/>
                      </a:solidFill>
                      <a:prstDash val="solid"/>
                      <a:round/>
                      <a:headEnd type="none" w="med" len="med"/>
                      <a:tailEnd type="none" w="med" len="med"/>
                    </a:lnB>
                    <a:solidFill>
                      <a:srgbClr val="0070C0"/>
                    </a:solidFill>
                  </a:tcPr>
                </a:tc>
                <a:tc>
                  <a:txBody>
                    <a:bodyPr/>
                    <a:lstStyle/>
                    <a:p>
                      <a:pPr algn="ctr" fontAlgn="b"/>
                      <a:r>
                        <a:rPr lang="es-MX" sz="1000" b="1" i="0" u="none" strike="noStrike" dirty="0">
                          <a:solidFill>
                            <a:srgbClr val="FFFFFF"/>
                          </a:solidFill>
                          <a:effectLst/>
                          <a:latin typeface="Calibri"/>
                        </a:rPr>
                        <a:t> </a:t>
                      </a:r>
                    </a:p>
                  </a:txBody>
                  <a:tcPr marL="6644" marR="6644" marT="6644" marB="0" anchor="b">
                    <a:lnL>
                      <a:noFill/>
                    </a:lnL>
                    <a:lnR>
                      <a:noFill/>
                    </a:lnR>
                    <a:lnT>
                      <a:noFill/>
                    </a:lnT>
                    <a:lnB w="12700" cap="flat" cmpd="sng" algn="ctr">
                      <a:solidFill>
                        <a:srgbClr val="000000"/>
                      </a:solidFill>
                      <a:prstDash val="solid"/>
                      <a:round/>
                      <a:headEnd type="none" w="med" len="med"/>
                      <a:tailEnd type="none" w="med" len="med"/>
                    </a:lnB>
                    <a:solidFill>
                      <a:srgbClr val="0070C0"/>
                    </a:solidFill>
                  </a:tcPr>
                </a:tc>
                <a:tc>
                  <a:txBody>
                    <a:bodyPr/>
                    <a:lstStyle/>
                    <a:p>
                      <a:pPr algn="ctr" fontAlgn="b"/>
                      <a:r>
                        <a:rPr lang="es-MX" sz="1000" b="1" i="0" u="none" strike="noStrike" dirty="0">
                          <a:solidFill>
                            <a:srgbClr val="FFFFFF"/>
                          </a:solidFill>
                          <a:effectLst/>
                          <a:latin typeface="Calibri"/>
                        </a:rPr>
                        <a:t> </a:t>
                      </a:r>
                    </a:p>
                  </a:txBody>
                  <a:tcPr marL="6644" marR="6644" marT="6644" marB="0" anchor="b">
                    <a:lnL>
                      <a:noFill/>
                    </a:lnL>
                    <a:lnR>
                      <a:noFill/>
                    </a:lnR>
                    <a:lnT>
                      <a:noFill/>
                    </a:lnT>
                    <a:lnB>
                      <a:noFill/>
                    </a:lnB>
                    <a:solidFill>
                      <a:srgbClr val="0070C0"/>
                    </a:solidFill>
                  </a:tcPr>
                </a:tc>
                <a:tc>
                  <a:txBody>
                    <a:bodyPr/>
                    <a:lstStyle/>
                    <a:p>
                      <a:pPr algn="ctr" fontAlgn="b"/>
                      <a:r>
                        <a:rPr lang="es-MX" sz="1000" b="1" i="0" u="none" strike="noStrike" dirty="0">
                          <a:solidFill>
                            <a:srgbClr val="FFFFFF"/>
                          </a:solidFill>
                          <a:effectLst/>
                          <a:latin typeface="Calibri"/>
                        </a:rPr>
                        <a:t> </a:t>
                      </a:r>
                    </a:p>
                  </a:txBody>
                  <a:tcPr marL="6644" marR="6644" marT="6644" marB="0" anchor="b">
                    <a:lnL>
                      <a:noFill/>
                    </a:lnL>
                    <a:lnR>
                      <a:noFill/>
                    </a:lnR>
                    <a:lnT>
                      <a:noFill/>
                    </a:lnT>
                    <a:lnB>
                      <a:noFill/>
                    </a:lnB>
                    <a:solidFill>
                      <a:srgbClr val="0070C0"/>
                    </a:solidFill>
                  </a:tcPr>
                </a:tc>
                <a:tc>
                  <a:txBody>
                    <a:bodyPr/>
                    <a:lstStyle/>
                    <a:p>
                      <a:pPr algn="ctr" fontAlgn="b"/>
                      <a:r>
                        <a:rPr lang="es-MX" sz="1000" b="1" i="0" u="none" strike="noStrike" dirty="0">
                          <a:solidFill>
                            <a:srgbClr val="FFFFFF"/>
                          </a:solidFill>
                          <a:effectLst/>
                          <a:latin typeface="Calibri"/>
                        </a:rPr>
                        <a:t> </a:t>
                      </a:r>
                    </a:p>
                  </a:txBody>
                  <a:tcPr marL="6644" marR="6644" marT="6644" marB="0" anchor="b">
                    <a:lnL>
                      <a:noFill/>
                    </a:lnL>
                    <a:lnR>
                      <a:noFill/>
                    </a:lnR>
                    <a:lnT>
                      <a:noFill/>
                    </a:lnT>
                    <a:lnB>
                      <a:noFill/>
                    </a:lnB>
                    <a:solidFill>
                      <a:srgbClr val="0070C0"/>
                    </a:solidFill>
                  </a:tcPr>
                </a:tc>
              </a:tr>
              <a:tr h="221318">
                <a:tc>
                  <a:txBody>
                    <a:bodyPr/>
                    <a:lstStyle/>
                    <a:p>
                      <a:pPr algn="ctr" fontAlgn="b"/>
                      <a:r>
                        <a:rPr lang="es-MX" sz="1000" b="1" i="0" u="none" strike="noStrike" dirty="0">
                          <a:solidFill>
                            <a:srgbClr val="FFFFFF"/>
                          </a:solidFill>
                          <a:effectLst/>
                          <a:latin typeface="Calibri"/>
                        </a:rPr>
                        <a:t> </a:t>
                      </a:r>
                    </a:p>
                  </a:txBody>
                  <a:tcPr marL="6644" marR="6644" marT="6644"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b"/>
                      <a:r>
                        <a:rPr lang="es-MX" sz="1000" b="1" i="0" u="none" strike="noStrike" dirty="0">
                          <a:solidFill>
                            <a:srgbClr val="FFFFFF"/>
                          </a:solidFill>
                          <a:effectLst/>
                          <a:latin typeface="Calibri"/>
                        </a:rPr>
                        <a:t> </a:t>
                      </a:r>
                    </a:p>
                  </a:txBody>
                  <a:tcPr marL="6644" marR="6644" marT="6644"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b"/>
                      <a:r>
                        <a:rPr lang="es-MX" sz="1000" b="1" i="0" u="none" strike="noStrike" dirty="0">
                          <a:solidFill>
                            <a:srgbClr val="FFFFFF"/>
                          </a:solidFill>
                          <a:effectLst/>
                          <a:latin typeface="Calibri"/>
                        </a:rPr>
                        <a:t> </a:t>
                      </a:r>
                    </a:p>
                  </a:txBody>
                  <a:tcPr marL="6644" marR="6644" marT="6644"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b"/>
                      <a:r>
                        <a:rPr lang="es-MX" sz="1000" b="1" i="0" u="none" strike="noStrike" dirty="0">
                          <a:solidFill>
                            <a:srgbClr val="FFFFFF"/>
                          </a:solidFill>
                          <a:effectLst/>
                          <a:latin typeface="Calibri"/>
                        </a:rPr>
                        <a:t> </a:t>
                      </a:r>
                    </a:p>
                  </a:txBody>
                  <a:tcPr marL="6644" marR="6644" marT="6644"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b"/>
                      <a:r>
                        <a:rPr lang="es-MX" sz="1000" b="1" i="0" u="none" strike="noStrike" dirty="0">
                          <a:solidFill>
                            <a:srgbClr val="FFFFFF"/>
                          </a:solidFill>
                          <a:effectLst/>
                          <a:latin typeface="Calibri"/>
                        </a:rPr>
                        <a:t> </a:t>
                      </a:r>
                    </a:p>
                  </a:txBody>
                  <a:tcPr marL="6644" marR="6644" marT="6644"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b"/>
                      <a:r>
                        <a:rPr lang="es-MX" sz="1000" b="1" i="0" u="none" strike="noStrike" dirty="0">
                          <a:solidFill>
                            <a:srgbClr val="FFFFFF"/>
                          </a:solidFill>
                          <a:effectLst/>
                          <a:latin typeface="Calibri"/>
                        </a:rPr>
                        <a:t> </a:t>
                      </a:r>
                    </a:p>
                  </a:txBody>
                  <a:tcPr marL="6644" marR="6644" marT="6644"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b"/>
                      <a:r>
                        <a:rPr lang="es-MX" sz="1000" b="1" i="0" u="none" strike="noStrike" dirty="0">
                          <a:solidFill>
                            <a:srgbClr val="FFFFFF"/>
                          </a:solidFill>
                          <a:effectLst/>
                          <a:latin typeface="Calibri"/>
                        </a:rPr>
                        <a:t> </a:t>
                      </a:r>
                    </a:p>
                  </a:txBody>
                  <a:tcPr marL="6644" marR="6644" marT="6644" marB="0" anchor="b">
                    <a:lnL>
                      <a:noFill/>
                    </a:lnL>
                    <a:lnR>
                      <a:noFill/>
                    </a:lnR>
                    <a:lnT>
                      <a:noFill/>
                    </a:lnT>
                    <a:lnB w="12700" cap="flat" cmpd="sng" algn="ctr">
                      <a:solidFill>
                        <a:srgbClr val="000000"/>
                      </a:solidFill>
                      <a:prstDash val="solid"/>
                      <a:round/>
                      <a:headEnd type="none" w="med" len="med"/>
                      <a:tailEnd type="none" w="med" len="med"/>
                    </a:lnB>
                    <a:solidFill>
                      <a:srgbClr val="0070C0"/>
                    </a:solidFill>
                  </a:tcPr>
                </a:tc>
                <a:tc>
                  <a:txBody>
                    <a:bodyPr/>
                    <a:lstStyle/>
                    <a:p>
                      <a:pPr algn="ctr" fontAlgn="b"/>
                      <a:r>
                        <a:rPr lang="es-MX" sz="1000" b="1" i="0" u="none" strike="noStrike" dirty="0">
                          <a:solidFill>
                            <a:srgbClr val="FFFFFF"/>
                          </a:solidFill>
                          <a:effectLst/>
                          <a:latin typeface="Calibri"/>
                        </a:rPr>
                        <a:t> </a:t>
                      </a:r>
                    </a:p>
                  </a:txBody>
                  <a:tcPr marL="6644" marR="6644" marT="6644" marB="0" anchor="b">
                    <a:lnL>
                      <a:noFill/>
                    </a:lnL>
                    <a:lnR>
                      <a:noFill/>
                    </a:lnR>
                    <a:lnT>
                      <a:noFill/>
                    </a:lnT>
                    <a:lnB w="12700" cap="flat" cmpd="sng" algn="ctr">
                      <a:solidFill>
                        <a:srgbClr val="000000"/>
                      </a:solidFill>
                      <a:prstDash val="solid"/>
                      <a:round/>
                      <a:headEnd type="none" w="med" len="med"/>
                      <a:tailEnd type="none" w="med" len="med"/>
                    </a:lnB>
                    <a:solidFill>
                      <a:srgbClr val="0070C0"/>
                    </a:solidFill>
                  </a:tcPr>
                </a:tc>
                <a:tc>
                  <a:txBody>
                    <a:bodyPr/>
                    <a:lstStyle/>
                    <a:p>
                      <a:pPr algn="ctr" fontAlgn="b"/>
                      <a:r>
                        <a:rPr lang="es-MX" sz="1000" b="1" i="0" u="none" strike="noStrike" dirty="0">
                          <a:solidFill>
                            <a:srgbClr val="FFFFFF"/>
                          </a:solidFill>
                          <a:effectLst/>
                          <a:latin typeface="Calibri"/>
                        </a:rPr>
                        <a:t> </a:t>
                      </a:r>
                    </a:p>
                  </a:txBody>
                  <a:tcPr marL="6644" marR="6644" marT="6644" marB="0" anchor="b">
                    <a:lnL>
                      <a:noFill/>
                    </a:lnL>
                    <a:lnR>
                      <a:noFill/>
                    </a:lnR>
                    <a:lnT>
                      <a:noFill/>
                    </a:lnT>
                    <a:lnB w="12700" cap="flat" cmpd="sng" algn="ctr">
                      <a:solidFill>
                        <a:srgbClr val="000000"/>
                      </a:solidFill>
                      <a:prstDash val="solid"/>
                      <a:round/>
                      <a:headEnd type="none" w="med" len="med"/>
                      <a:tailEnd type="none" w="med" len="med"/>
                    </a:lnB>
                    <a:solidFill>
                      <a:srgbClr val="0070C0"/>
                    </a:solidFill>
                  </a:tcPr>
                </a:tc>
              </a:tr>
              <a:tr h="292139">
                <a:tc>
                  <a:txBody>
                    <a:bodyPr/>
                    <a:lstStyle/>
                    <a:p>
                      <a:pPr algn="ctr" fontAlgn="b"/>
                      <a:r>
                        <a:rPr lang="es-MX" sz="900" b="1" i="1" u="none" strike="noStrike" dirty="0">
                          <a:solidFill>
                            <a:srgbClr val="FFFFFF"/>
                          </a:solidFill>
                          <a:effectLst/>
                          <a:latin typeface="Arial"/>
                        </a:rPr>
                        <a:t> </a:t>
                      </a:r>
                    </a:p>
                  </a:txBody>
                  <a:tcPr marL="6644" marR="6644" marT="6644"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ctr" fontAlgn="b"/>
                      <a:r>
                        <a:rPr lang="es-MX" sz="900" b="1" i="1" u="none" strike="noStrike" dirty="0">
                          <a:solidFill>
                            <a:srgbClr val="FFFFFF"/>
                          </a:solidFill>
                          <a:effectLst/>
                          <a:latin typeface="Arial"/>
                        </a:rPr>
                        <a:t>Coeficientes</a:t>
                      </a:r>
                    </a:p>
                  </a:txBody>
                  <a:tcPr marL="6644" marR="6644" marT="6644"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ctr" fontAlgn="b"/>
                      <a:r>
                        <a:rPr lang="es-MX" sz="900" b="1" i="1" u="none" strike="noStrike" dirty="0">
                          <a:solidFill>
                            <a:srgbClr val="FFFFFF"/>
                          </a:solidFill>
                          <a:effectLst/>
                          <a:latin typeface="Arial"/>
                        </a:rPr>
                        <a:t>Error típico</a:t>
                      </a:r>
                    </a:p>
                  </a:txBody>
                  <a:tcPr marL="6644" marR="6644" marT="6644"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ctr" fontAlgn="b"/>
                      <a:r>
                        <a:rPr lang="es-MX" sz="900" b="1" i="1" u="none" strike="noStrike" dirty="0">
                          <a:solidFill>
                            <a:srgbClr val="FFFFFF"/>
                          </a:solidFill>
                          <a:effectLst/>
                          <a:latin typeface="Arial"/>
                        </a:rPr>
                        <a:t>Estadístico t</a:t>
                      </a:r>
                    </a:p>
                  </a:txBody>
                  <a:tcPr marL="6644" marR="6644" marT="6644"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ctr" fontAlgn="b"/>
                      <a:r>
                        <a:rPr lang="es-MX" sz="900" b="1" i="1" u="none" strike="noStrike" dirty="0">
                          <a:solidFill>
                            <a:srgbClr val="FFFFFF"/>
                          </a:solidFill>
                          <a:effectLst/>
                          <a:latin typeface="Arial"/>
                        </a:rPr>
                        <a:t>Probabilidad</a:t>
                      </a:r>
                    </a:p>
                  </a:txBody>
                  <a:tcPr marL="6644" marR="6644" marT="6644"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ctr" fontAlgn="b"/>
                      <a:r>
                        <a:rPr lang="es-MX" sz="900" b="1" i="1" u="none" strike="noStrike" dirty="0">
                          <a:solidFill>
                            <a:srgbClr val="FFFFFF"/>
                          </a:solidFill>
                          <a:effectLst/>
                          <a:latin typeface="Arial"/>
                        </a:rPr>
                        <a:t>Inferior 95%</a:t>
                      </a:r>
                    </a:p>
                  </a:txBody>
                  <a:tcPr marL="6644" marR="6644" marT="6644"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ctr" fontAlgn="b"/>
                      <a:r>
                        <a:rPr lang="es-MX" sz="900" b="1" i="1" u="none" strike="noStrike" dirty="0">
                          <a:solidFill>
                            <a:srgbClr val="FFFFFF"/>
                          </a:solidFill>
                          <a:effectLst/>
                          <a:latin typeface="Arial"/>
                        </a:rPr>
                        <a:t>Superior 95%</a:t>
                      </a:r>
                    </a:p>
                  </a:txBody>
                  <a:tcPr marL="6644" marR="6644" marT="6644"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ctr" fontAlgn="b"/>
                      <a:r>
                        <a:rPr lang="es-MX" sz="900" b="1" i="1" u="none" strike="noStrike" dirty="0">
                          <a:solidFill>
                            <a:srgbClr val="FFFFFF"/>
                          </a:solidFill>
                          <a:effectLst/>
                          <a:latin typeface="Arial"/>
                        </a:rPr>
                        <a:t>Inferior 95,0%</a:t>
                      </a:r>
                    </a:p>
                  </a:txBody>
                  <a:tcPr marL="6644" marR="6644" marT="6644"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ctr" fontAlgn="b"/>
                      <a:r>
                        <a:rPr lang="es-MX" sz="900" b="1" i="1" u="none" strike="noStrike" dirty="0">
                          <a:solidFill>
                            <a:srgbClr val="FFFFFF"/>
                          </a:solidFill>
                          <a:effectLst/>
                          <a:latin typeface="Arial"/>
                        </a:rPr>
                        <a:t>Superior 95,0%</a:t>
                      </a:r>
                    </a:p>
                  </a:txBody>
                  <a:tcPr marL="6644" marR="6644" marT="6644"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r>
              <a:tr h="212465">
                <a:tc>
                  <a:txBody>
                    <a:bodyPr/>
                    <a:lstStyle/>
                    <a:p>
                      <a:pPr algn="ctr" fontAlgn="b"/>
                      <a:r>
                        <a:rPr lang="es-MX" sz="1000" b="1" i="0" u="none" strike="noStrike" dirty="0">
                          <a:solidFill>
                            <a:srgbClr val="FFFFFF"/>
                          </a:solidFill>
                          <a:effectLst/>
                          <a:latin typeface="Calibri"/>
                        </a:rPr>
                        <a:t>Intercepción</a:t>
                      </a:r>
                    </a:p>
                  </a:txBody>
                  <a:tcPr marL="6644" marR="6644" marT="6644" marB="0" anchor="b">
                    <a:lnL>
                      <a:noFill/>
                    </a:lnL>
                    <a:lnR>
                      <a:noFill/>
                    </a:lnR>
                    <a:lnT w="6350" cap="flat" cmpd="sng" algn="ctr">
                      <a:solidFill>
                        <a:srgbClr val="000000"/>
                      </a:solidFill>
                      <a:prstDash val="solid"/>
                      <a:round/>
                      <a:headEnd type="none" w="med" len="med"/>
                      <a:tailEnd type="none" w="med" len="med"/>
                    </a:lnT>
                    <a:lnB>
                      <a:noFill/>
                    </a:lnB>
                    <a:solidFill>
                      <a:srgbClr val="0070C0"/>
                    </a:solidFill>
                  </a:tcPr>
                </a:tc>
                <a:tc>
                  <a:txBody>
                    <a:bodyPr/>
                    <a:lstStyle/>
                    <a:p>
                      <a:pPr algn="ctr" fontAlgn="b"/>
                      <a:r>
                        <a:rPr lang="es-MX" sz="1000" b="1" i="0" u="none" strike="noStrike" dirty="0">
                          <a:solidFill>
                            <a:srgbClr val="FFFFFF"/>
                          </a:solidFill>
                          <a:effectLst/>
                          <a:latin typeface="Calibri"/>
                        </a:rPr>
                        <a:t>203828.1978</a:t>
                      </a:r>
                    </a:p>
                  </a:txBody>
                  <a:tcPr marL="6644" marR="6644" marT="6644" marB="0" anchor="b">
                    <a:lnL>
                      <a:noFill/>
                    </a:lnL>
                    <a:lnR>
                      <a:noFill/>
                    </a:lnR>
                    <a:lnT w="6350" cap="flat" cmpd="sng" algn="ctr">
                      <a:solidFill>
                        <a:srgbClr val="000000"/>
                      </a:solidFill>
                      <a:prstDash val="solid"/>
                      <a:round/>
                      <a:headEnd type="none" w="med" len="med"/>
                      <a:tailEnd type="none" w="med" len="med"/>
                    </a:lnT>
                    <a:lnB>
                      <a:noFill/>
                    </a:lnB>
                    <a:solidFill>
                      <a:srgbClr val="0070C0"/>
                    </a:solidFill>
                  </a:tcPr>
                </a:tc>
                <a:tc>
                  <a:txBody>
                    <a:bodyPr/>
                    <a:lstStyle/>
                    <a:p>
                      <a:pPr algn="ctr" fontAlgn="b"/>
                      <a:r>
                        <a:rPr lang="es-MX" sz="1000" b="1" i="0" u="none" strike="noStrike" dirty="0">
                          <a:solidFill>
                            <a:srgbClr val="FFFFFF"/>
                          </a:solidFill>
                          <a:effectLst/>
                          <a:latin typeface="Calibri"/>
                        </a:rPr>
                        <a:t>44986.33676</a:t>
                      </a:r>
                    </a:p>
                  </a:txBody>
                  <a:tcPr marL="6644" marR="6644" marT="6644" marB="0" anchor="b">
                    <a:lnL>
                      <a:noFill/>
                    </a:lnL>
                    <a:lnR>
                      <a:noFill/>
                    </a:lnR>
                    <a:lnT w="6350" cap="flat" cmpd="sng" algn="ctr">
                      <a:solidFill>
                        <a:srgbClr val="000000"/>
                      </a:solidFill>
                      <a:prstDash val="solid"/>
                      <a:round/>
                      <a:headEnd type="none" w="med" len="med"/>
                      <a:tailEnd type="none" w="med" len="med"/>
                    </a:lnT>
                    <a:lnB>
                      <a:noFill/>
                    </a:lnB>
                    <a:solidFill>
                      <a:srgbClr val="0070C0"/>
                    </a:solidFill>
                  </a:tcPr>
                </a:tc>
                <a:tc>
                  <a:txBody>
                    <a:bodyPr/>
                    <a:lstStyle/>
                    <a:p>
                      <a:pPr algn="ctr" fontAlgn="b"/>
                      <a:r>
                        <a:rPr lang="es-MX" sz="1000" b="1" i="0" u="none" strike="noStrike" dirty="0">
                          <a:solidFill>
                            <a:srgbClr val="FFFFFF"/>
                          </a:solidFill>
                          <a:effectLst/>
                          <a:latin typeface="Calibri"/>
                        </a:rPr>
                        <a:t>4.530891211</a:t>
                      </a:r>
                    </a:p>
                  </a:txBody>
                  <a:tcPr marL="6644" marR="6644" marT="6644" marB="0" anchor="b">
                    <a:lnL>
                      <a:noFill/>
                    </a:lnL>
                    <a:lnR>
                      <a:noFill/>
                    </a:lnR>
                    <a:lnT w="6350" cap="flat" cmpd="sng" algn="ctr">
                      <a:solidFill>
                        <a:srgbClr val="000000"/>
                      </a:solidFill>
                      <a:prstDash val="solid"/>
                      <a:round/>
                      <a:headEnd type="none" w="med" len="med"/>
                      <a:tailEnd type="none" w="med" len="med"/>
                    </a:lnT>
                    <a:lnB>
                      <a:noFill/>
                    </a:lnB>
                    <a:solidFill>
                      <a:srgbClr val="0070C0"/>
                    </a:solidFill>
                  </a:tcPr>
                </a:tc>
                <a:tc>
                  <a:txBody>
                    <a:bodyPr/>
                    <a:lstStyle/>
                    <a:p>
                      <a:pPr algn="ctr" fontAlgn="b"/>
                      <a:r>
                        <a:rPr lang="es-MX" sz="1000" b="1" i="0" u="none" strike="noStrike" dirty="0">
                          <a:solidFill>
                            <a:srgbClr val="FFFFFF"/>
                          </a:solidFill>
                          <a:effectLst/>
                          <a:latin typeface="Calibri"/>
                        </a:rPr>
                        <a:t>6.9095E-05</a:t>
                      </a:r>
                    </a:p>
                  </a:txBody>
                  <a:tcPr marL="6644" marR="6644" marT="6644" marB="0" anchor="b">
                    <a:lnL>
                      <a:noFill/>
                    </a:lnL>
                    <a:lnR>
                      <a:noFill/>
                    </a:lnR>
                    <a:lnT w="6350" cap="flat" cmpd="sng" algn="ctr">
                      <a:solidFill>
                        <a:srgbClr val="000000"/>
                      </a:solidFill>
                      <a:prstDash val="solid"/>
                      <a:round/>
                      <a:headEnd type="none" w="med" len="med"/>
                      <a:tailEnd type="none" w="med" len="med"/>
                    </a:lnT>
                    <a:lnB>
                      <a:noFill/>
                    </a:lnB>
                    <a:solidFill>
                      <a:srgbClr val="0070C0"/>
                    </a:solidFill>
                  </a:tcPr>
                </a:tc>
                <a:tc>
                  <a:txBody>
                    <a:bodyPr/>
                    <a:lstStyle/>
                    <a:p>
                      <a:pPr algn="ctr" fontAlgn="b"/>
                      <a:r>
                        <a:rPr lang="es-MX" sz="1000" b="1" i="0" u="none" strike="noStrike" dirty="0">
                          <a:solidFill>
                            <a:srgbClr val="FFFFFF"/>
                          </a:solidFill>
                          <a:effectLst/>
                          <a:latin typeface="Calibri"/>
                        </a:rPr>
                        <a:t>112404.962</a:t>
                      </a:r>
                    </a:p>
                  </a:txBody>
                  <a:tcPr marL="6644" marR="6644" marT="6644" marB="0" anchor="b">
                    <a:lnL>
                      <a:noFill/>
                    </a:lnL>
                    <a:lnR>
                      <a:noFill/>
                    </a:lnR>
                    <a:lnT w="6350" cap="flat" cmpd="sng" algn="ctr">
                      <a:solidFill>
                        <a:srgbClr val="000000"/>
                      </a:solidFill>
                      <a:prstDash val="solid"/>
                      <a:round/>
                      <a:headEnd type="none" w="med" len="med"/>
                      <a:tailEnd type="none" w="med" len="med"/>
                    </a:lnT>
                    <a:lnB>
                      <a:noFill/>
                    </a:lnB>
                    <a:solidFill>
                      <a:srgbClr val="0070C0"/>
                    </a:solidFill>
                  </a:tcPr>
                </a:tc>
                <a:tc>
                  <a:txBody>
                    <a:bodyPr/>
                    <a:lstStyle/>
                    <a:p>
                      <a:pPr algn="ctr" fontAlgn="b"/>
                      <a:r>
                        <a:rPr lang="es-MX" sz="1000" b="1" i="0" u="none" strike="noStrike" dirty="0">
                          <a:solidFill>
                            <a:srgbClr val="FFFFFF"/>
                          </a:solidFill>
                          <a:effectLst/>
                          <a:latin typeface="Calibri"/>
                        </a:rPr>
                        <a:t>295251.4337</a:t>
                      </a:r>
                    </a:p>
                  </a:txBody>
                  <a:tcPr marL="6644" marR="6644" marT="6644" marB="0" anchor="b">
                    <a:lnL>
                      <a:noFill/>
                    </a:lnL>
                    <a:lnR>
                      <a:noFill/>
                    </a:lnR>
                    <a:lnT w="6350" cap="flat" cmpd="sng" algn="ctr">
                      <a:solidFill>
                        <a:srgbClr val="000000"/>
                      </a:solidFill>
                      <a:prstDash val="solid"/>
                      <a:round/>
                      <a:headEnd type="none" w="med" len="med"/>
                      <a:tailEnd type="none" w="med" len="med"/>
                    </a:lnT>
                    <a:lnB>
                      <a:noFill/>
                    </a:lnB>
                    <a:solidFill>
                      <a:srgbClr val="0070C0"/>
                    </a:solidFill>
                  </a:tcPr>
                </a:tc>
                <a:tc>
                  <a:txBody>
                    <a:bodyPr/>
                    <a:lstStyle/>
                    <a:p>
                      <a:pPr algn="ctr" fontAlgn="b"/>
                      <a:r>
                        <a:rPr lang="es-MX" sz="1000" b="1" i="0" u="none" strike="noStrike" dirty="0">
                          <a:solidFill>
                            <a:srgbClr val="FFFFFF"/>
                          </a:solidFill>
                          <a:effectLst/>
                          <a:latin typeface="Calibri"/>
                        </a:rPr>
                        <a:t>112404.962</a:t>
                      </a:r>
                    </a:p>
                  </a:txBody>
                  <a:tcPr marL="6644" marR="6644" marT="6644" marB="0" anchor="b">
                    <a:lnL>
                      <a:noFill/>
                    </a:lnL>
                    <a:lnR>
                      <a:noFill/>
                    </a:lnR>
                    <a:lnT w="6350" cap="flat" cmpd="sng" algn="ctr">
                      <a:solidFill>
                        <a:srgbClr val="000000"/>
                      </a:solidFill>
                      <a:prstDash val="solid"/>
                      <a:round/>
                      <a:headEnd type="none" w="med" len="med"/>
                      <a:tailEnd type="none" w="med" len="med"/>
                    </a:lnT>
                    <a:lnB>
                      <a:noFill/>
                    </a:lnB>
                    <a:solidFill>
                      <a:srgbClr val="0070C0"/>
                    </a:solidFill>
                  </a:tcPr>
                </a:tc>
                <a:tc>
                  <a:txBody>
                    <a:bodyPr/>
                    <a:lstStyle/>
                    <a:p>
                      <a:pPr algn="ctr" fontAlgn="b"/>
                      <a:r>
                        <a:rPr lang="es-MX" sz="1000" b="1" i="0" u="none" strike="noStrike" dirty="0">
                          <a:solidFill>
                            <a:srgbClr val="FFFFFF"/>
                          </a:solidFill>
                          <a:effectLst/>
                          <a:latin typeface="Calibri"/>
                        </a:rPr>
                        <a:t>295251.4337</a:t>
                      </a:r>
                    </a:p>
                  </a:txBody>
                  <a:tcPr marL="6644" marR="6644" marT="6644" marB="0" anchor="b">
                    <a:lnL>
                      <a:noFill/>
                    </a:lnL>
                    <a:lnR>
                      <a:noFill/>
                    </a:lnR>
                    <a:lnT w="6350" cap="flat" cmpd="sng" algn="ctr">
                      <a:solidFill>
                        <a:srgbClr val="000000"/>
                      </a:solidFill>
                      <a:prstDash val="solid"/>
                      <a:round/>
                      <a:headEnd type="none" w="med" len="med"/>
                      <a:tailEnd type="none" w="med" len="med"/>
                    </a:lnT>
                    <a:lnB>
                      <a:noFill/>
                    </a:lnB>
                    <a:solidFill>
                      <a:srgbClr val="0070C0"/>
                    </a:solidFill>
                  </a:tcPr>
                </a:tc>
              </a:tr>
              <a:tr h="212465">
                <a:tc>
                  <a:txBody>
                    <a:bodyPr/>
                    <a:lstStyle/>
                    <a:p>
                      <a:pPr algn="ctr" fontAlgn="b"/>
                      <a:r>
                        <a:rPr lang="es-MX" sz="1000" b="1" i="0" u="none" strike="noStrike" dirty="0">
                          <a:solidFill>
                            <a:srgbClr val="FFFFFF"/>
                          </a:solidFill>
                          <a:effectLst/>
                          <a:latin typeface="Calibri"/>
                        </a:rPr>
                        <a:t>año</a:t>
                      </a:r>
                    </a:p>
                  </a:txBody>
                  <a:tcPr marL="6644" marR="6644" marT="6644" marB="0" anchor="b">
                    <a:lnL>
                      <a:noFill/>
                    </a:lnL>
                    <a:lnR>
                      <a:noFill/>
                    </a:lnR>
                    <a:lnT>
                      <a:noFill/>
                    </a:lnT>
                    <a:lnB>
                      <a:noFill/>
                    </a:lnB>
                    <a:solidFill>
                      <a:srgbClr val="0070C0"/>
                    </a:solidFill>
                  </a:tcPr>
                </a:tc>
                <a:tc>
                  <a:txBody>
                    <a:bodyPr/>
                    <a:lstStyle/>
                    <a:p>
                      <a:pPr algn="ctr" fontAlgn="b"/>
                      <a:r>
                        <a:rPr lang="es-MX" sz="1000" b="1" i="0" u="none" strike="noStrike" dirty="0">
                          <a:solidFill>
                            <a:srgbClr val="FFFFFF"/>
                          </a:solidFill>
                          <a:effectLst/>
                          <a:latin typeface="Calibri"/>
                        </a:rPr>
                        <a:t>-106.2700866</a:t>
                      </a:r>
                    </a:p>
                  </a:txBody>
                  <a:tcPr marL="6644" marR="6644" marT="6644" marB="0" anchor="b">
                    <a:lnL>
                      <a:noFill/>
                    </a:lnL>
                    <a:lnR>
                      <a:noFill/>
                    </a:lnR>
                    <a:lnT>
                      <a:noFill/>
                    </a:lnT>
                    <a:lnB>
                      <a:noFill/>
                    </a:lnB>
                    <a:solidFill>
                      <a:srgbClr val="0070C0"/>
                    </a:solidFill>
                  </a:tcPr>
                </a:tc>
                <a:tc>
                  <a:txBody>
                    <a:bodyPr/>
                    <a:lstStyle/>
                    <a:p>
                      <a:pPr algn="ctr" fontAlgn="b"/>
                      <a:r>
                        <a:rPr lang="es-MX" sz="1000" b="1" i="0" u="none" strike="noStrike" dirty="0">
                          <a:solidFill>
                            <a:srgbClr val="FFFFFF"/>
                          </a:solidFill>
                          <a:effectLst/>
                          <a:latin typeface="Calibri"/>
                        </a:rPr>
                        <a:t>23.28241332</a:t>
                      </a:r>
                    </a:p>
                  </a:txBody>
                  <a:tcPr marL="6644" marR="6644" marT="6644" marB="0" anchor="b">
                    <a:lnL>
                      <a:noFill/>
                    </a:lnL>
                    <a:lnR>
                      <a:noFill/>
                    </a:lnR>
                    <a:lnT>
                      <a:noFill/>
                    </a:lnT>
                    <a:lnB>
                      <a:noFill/>
                    </a:lnB>
                    <a:solidFill>
                      <a:srgbClr val="0070C0"/>
                    </a:solidFill>
                  </a:tcPr>
                </a:tc>
                <a:tc>
                  <a:txBody>
                    <a:bodyPr/>
                    <a:lstStyle/>
                    <a:p>
                      <a:pPr algn="ctr" fontAlgn="b"/>
                      <a:r>
                        <a:rPr lang="es-MX" sz="1000" b="1" i="0" u="none" strike="noStrike" dirty="0">
                          <a:solidFill>
                            <a:srgbClr val="FFFFFF"/>
                          </a:solidFill>
                          <a:effectLst/>
                          <a:latin typeface="Calibri"/>
                        </a:rPr>
                        <a:t>-4.564393096</a:t>
                      </a:r>
                    </a:p>
                  </a:txBody>
                  <a:tcPr marL="6644" marR="6644" marT="6644" marB="0" anchor="b">
                    <a:lnL>
                      <a:noFill/>
                    </a:lnL>
                    <a:lnR>
                      <a:noFill/>
                    </a:lnR>
                    <a:lnT>
                      <a:noFill/>
                    </a:lnT>
                    <a:lnB>
                      <a:noFill/>
                    </a:lnB>
                    <a:solidFill>
                      <a:srgbClr val="0070C0"/>
                    </a:solidFill>
                  </a:tcPr>
                </a:tc>
                <a:tc>
                  <a:txBody>
                    <a:bodyPr/>
                    <a:lstStyle/>
                    <a:p>
                      <a:pPr algn="ctr" fontAlgn="b"/>
                      <a:r>
                        <a:rPr lang="es-MX" sz="1000" b="1" i="0" u="none" strike="noStrike" dirty="0">
                          <a:solidFill>
                            <a:srgbClr val="FFFFFF"/>
                          </a:solidFill>
                          <a:effectLst/>
                          <a:latin typeface="Calibri"/>
                        </a:rPr>
                        <a:t>6.2597E-05</a:t>
                      </a:r>
                    </a:p>
                  </a:txBody>
                  <a:tcPr marL="6644" marR="6644" marT="6644" marB="0" anchor="b">
                    <a:lnL>
                      <a:noFill/>
                    </a:lnL>
                    <a:lnR>
                      <a:noFill/>
                    </a:lnR>
                    <a:lnT>
                      <a:noFill/>
                    </a:lnT>
                    <a:lnB>
                      <a:noFill/>
                    </a:lnB>
                    <a:solidFill>
                      <a:srgbClr val="0070C0"/>
                    </a:solidFill>
                  </a:tcPr>
                </a:tc>
                <a:tc>
                  <a:txBody>
                    <a:bodyPr/>
                    <a:lstStyle/>
                    <a:p>
                      <a:pPr algn="ctr" fontAlgn="b"/>
                      <a:r>
                        <a:rPr lang="es-MX" sz="1000" b="1" i="0" u="none" strike="noStrike" dirty="0">
                          <a:solidFill>
                            <a:srgbClr val="FFFFFF"/>
                          </a:solidFill>
                          <a:effectLst/>
                          <a:latin typeface="Calibri"/>
                        </a:rPr>
                        <a:t>-153.5856433</a:t>
                      </a:r>
                    </a:p>
                  </a:txBody>
                  <a:tcPr marL="6644" marR="6644" marT="6644" marB="0" anchor="b">
                    <a:lnL>
                      <a:noFill/>
                    </a:lnL>
                    <a:lnR>
                      <a:noFill/>
                    </a:lnR>
                    <a:lnT>
                      <a:noFill/>
                    </a:lnT>
                    <a:lnB>
                      <a:noFill/>
                    </a:lnB>
                    <a:solidFill>
                      <a:srgbClr val="0070C0"/>
                    </a:solidFill>
                  </a:tcPr>
                </a:tc>
                <a:tc>
                  <a:txBody>
                    <a:bodyPr/>
                    <a:lstStyle/>
                    <a:p>
                      <a:pPr algn="ctr" fontAlgn="b"/>
                      <a:r>
                        <a:rPr lang="es-MX" sz="1000" b="1" i="0" u="none" strike="noStrike" dirty="0">
                          <a:solidFill>
                            <a:srgbClr val="FFFFFF"/>
                          </a:solidFill>
                          <a:effectLst/>
                          <a:latin typeface="Calibri"/>
                        </a:rPr>
                        <a:t>-58.95453</a:t>
                      </a:r>
                    </a:p>
                  </a:txBody>
                  <a:tcPr marL="6644" marR="6644" marT="6644" marB="0" anchor="b">
                    <a:lnL>
                      <a:noFill/>
                    </a:lnL>
                    <a:lnR>
                      <a:noFill/>
                    </a:lnR>
                    <a:lnT>
                      <a:noFill/>
                    </a:lnT>
                    <a:lnB>
                      <a:noFill/>
                    </a:lnB>
                    <a:solidFill>
                      <a:srgbClr val="0070C0"/>
                    </a:solidFill>
                  </a:tcPr>
                </a:tc>
                <a:tc>
                  <a:txBody>
                    <a:bodyPr/>
                    <a:lstStyle/>
                    <a:p>
                      <a:pPr algn="ctr" fontAlgn="b"/>
                      <a:r>
                        <a:rPr lang="es-MX" sz="1000" b="1" i="0" u="none" strike="noStrike" dirty="0">
                          <a:solidFill>
                            <a:srgbClr val="FFFFFF"/>
                          </a:solidFill>
                          <a:effectLst/>
                          <a:latin typeface="Calibri"/>
                        </a:rPr>
                        <a:t>-153.5856433</a:t>
                      </a:r>
                    </a:p>
                  </a:txBody>
                  <a:tcPr marL="6644" marR="6644" marT="6644" marB="0" anchor="b">
                    <a:lnL>
                      <a:noFill/>
                    </a:lnL>
                    <a:lnR>
                      <a:noFill/>
                    </a:lnR>
                    <a:lnT>
                      <a:noFill/>
                    </a:lnT>
                    <a:lnB>
                      <a:noFill/>
                    </a:lnB>
                    <a:solidFill>
                      <a:srgbClr val="0070C0"/>
                    </a:solidFill>
                  </a:tcPr>
                </a:tc>
                <a:tc>
                  <a:txBody>
                    <a:bodyPr/>
                    <a:lstStyle/>
                    <a:p>
                      <a:pPr algn="ctr" fontAlgn="b"/>
                      <a:r>
                        <a:rPr lang="es-MX" sz="1000" b="1" i="0" u="none" strike="noStrike" dirty="0">
                          <a:solidFill>
                            <a:srgbClr val="FFFFFF"/>
                          </a:solidFill>
                          <a:effectLst/>
                          <a:latin typeface="Calibri"/>
                        </a:rPr>
                        <a:t>-58.95453</a:t>
                      </a:r>
                    </a:p>
                  </a:txBody>
                  <a:tcPr marL="6644" marR="6644" marT="6644" marB="0" anchor="b">
                    <a:lnL>
                      <a:noFill/>
                    </a:lnL>
                    <a:lnR>
                      <a:noFill/>
                    </a:lnR>
                    <a:lnT>
                      <a:noFill/>
                    </a:lnT>
                    <a:lnB>
                      <a:noFill/>
                    </a:lnB>
                    <a:solidFill>
                      <a:srgbClr val="0070C0"/>
                    </a:solidFill>
                  </a:tcPr>
                </a:tc>
              </a:tr>
              <a:tr h="212465">
                <a:tc>
                  <a:txBody>
                    <a:bodyPr/>
                    <a:lstStyle/>
                    <a:p>
                      <a:pPr algn="ctr" fontAlgn="b"/>
                      <a:r>
                        <a:rPr lang="es-MX" sz="1000" b="1" i="0" u="none" strike="noStrike" dirty="0">
                          <a:solidFill>
                            <a:srgbClr val="FFFFFF"/>
                          </a:solidFill>
                          <a:effectLst/>
                          <a:latin typeface="Calibri"/>
                        </a:rPr>
                        <a:t>POBLACION NAL. HABITANTES (MILES)</a:t>
                      </a:r>
                    </a:p>
                  </a:txBody>
                  <a:tcPr marL="6644" marR="6644" marT="6644" marB="0" anchor="b">
                    <a:lnL>
                      <a:noFill/>
                    </a:lnL>
                    <a:lnR>
                      <a:noFill/>
                    </a:lnR>
                    <a:lnT>
                      <a:noFill/>
                    </a:lnT>
                    <a:lnB>
                      <a:noFill/>
                    </a:lnB>
                    <a:solidFill>
                      <a:srgbClr val="0070C0"/>
                    </a:solidFill>
                  </a:tcPr>
                </a:tc>
                <a:tc>
                  <a:txBody>
                    <a:bodyPr/>
                    <a:lstStyle/>
                    <a:p>
                      <a:pPr algn="ctr" fontAlgn="b"/>
                      <a:r>
                        <a:rPr lang="es-MX" sz="1000" b="1" i="0" u="none" strike="noStrike" dirty="0">
                          <a:solidFill>
                            <a:srgbClr val="FFFFFF"/>
                          </a:solidFill>
                          <a:effectLst/>
                          <a:latin typeface="Calibri"/>
                        </a:rPr>
                        <a:t>93.25301946</a:t>
                      </a:r>
                    </a:p>
                  </a:txBody>
                  <a:tcPr marL="6644" marR="6644" marT="6644" marB="0" anchor="b">
                    <a:lnL>
                      <a:noFill/>
                    </a:lnL>
                    <a:lnR>
                      <a:noFill/>
                    </a:lnR>
                    <a:lnT>
                      <a:noFill/>
                    </a:lnT>
                    <a:lnB>
                      <a:noFill/>
                    </a:lnB>
                    <a:solidFill>
                      <a:srgbClr val="0070C0"/>
                    </a:solidFill>
                  </a:tcPr>
                </a:tc>
                <a:tc>
                  <a:txBody>
                    <a:bodyPr/>
                    <a:lstStyle/>
                    <a:p>
                      <a:pPr algn="ctr" fontAlgn="b"/>
                      <a:r>
                        <a:rPr lang="es-MX" sz="1000" b="1" i="0" u="none" strike="noStrike" dirty="0">
                          <a:solidFill>
                            <a:srgbClr val="FFFFFF"/>
                          </a:solidFill>
                          <a:effectLst/>
                          <a:latin typeface="Calibri"/>
                        </a:rPr>
                        <a:t>16.73867902</a:t>
                      </a:r>
                    </a:p>
                  </a:txBody>
                  <a:tcPr marL="6644" marR="6644" marT="6644" marB="0" anchor="b">
                    <a:lnL>
                      <a:noFill/>
                    </a:lnL>
                    <a:lnR>
                      <a:noFill/>
                    </a:lnR>
                    <a:lnT>
                      <a:noFill/>
                    </a:lnT>
                    <a:lnB>
                      <a:noFill/>
                    </a:lnB>
                    <a:solidFill>
                      <a:srgbClr val="0070C0"/>
                    </a:solidFill>
                  </a:tcPr>
                </a:tc>
                <a:tc>
                  <a:txBody>
                    <a:bodyPr/>
                    <a:lstStyle/>
                    <a:p>
                      <a:pPr algn="ctr" fontAlgn="b"/>
                      <a:r>
                        <a:rPr lang="es-MX" sz="1000" b="1" i="0" u="none" strike="noStrike" dirty="0">
                          <a:solidFill>
                            <a:srgbClr val="FFFFFF"/>
                          </a:solidFill>
                          <a:effectLst/>
                          <a:latin typeface="Calibri"/>
                        </a:rPr>
                        <a:t>5.571109844</a:t>
                      </a:r>
                    </a:p>
                  </a:txBody>
                  <a:tcPr marL="6644" marR="6644" marT="6644" marB="0" anchor="b">
                    <a:lnL>
                      <a:noFill/>
                    </a:lnL>
                    <a:lnR>
                      <a:noFill/>
                    </a:lnR>
                    <a:lnT>
                      <a:noFill/>
                    </a:lnT>
                    <a:lnB>
                      <a:noFill/>
                    </a:lnB>
                    <a:solidFill>
                      <a:srgbClr val="0070C0"/>
                    </a:solidFill>
                  </a:tcPr>
                </a:tc>
                <a:tc>
                  <a:txBody>
                    <a:bodyPr/>
                    <a:lstStyle/>
                    <a:p>
                      <a:pPr algn="ctr" fontAlgn="b"/>
                      <a:r>
                        <a:rPr lang="es-MX" sz="1000" b="1" i="0" u="none" strike="noStrike" dirty="0">
                          <a:solidFill>
                            <a:srgbClr val="FFFFFF"/>
                          </a:solidFill>
                          <a:effectLst/>
                          <a:latin typeface="Calibri"/>
                        </a:rPr>
                        <a:t>3.1092E-06</a:t>
                      </a:r>
                    </a:p>
                  </a:txBody>
                  <a:tcPr marL="6644" marR="6644" marT="6644" marB="0" anchor="b">
                    <a:lnL>
                      <a:noFill/>
                    </a:lnL>
                    <a:lnR>
                      <a:noFill/>
                    </a:lnR>
                    <a:lnT>
                      <a:noFill/>
                    </a:lnT>
                    <a:lnB>
                      <a:noFill/>
                    </a:lnB>
                    <a:solidFill>
                      <a:srgbClr val="0070C0"/>
                    </a:solidFill>
                  </a:tcPr>
                </a:tc>
                <a:tc>
                  <a:txBody>
                    <a:bodyPr/>
                    <a:lstStyle/>
                    <a:p>
                      <a:pPr algn="ctr" fontAlgn="b"/>
                      <a:r>
                        <a:rPr lang="es-MX" sz="1000" b="1" i="0" u="none" strike="noStrike" dirty="0">
                          <a:solidFill>
                            <a:srgbClr val="FFFFFF"/>
                          </a:solidFill>
                          <a:effectLst/>
                          <a:latin typeface="Calibri"/>
                        </a:rPr>
                        <a:t>59.23593093</a:t>
                      </a:r>
                    </a:p>
                  </a:txBody>
                  <a:tcPr marL="6644" marR="6644" marT="6644" marB="0" anchor="b">
                    <a:lnL>
                      <a:noFill/>
                    </a:lnL>
                    <a:lnR>
                      <a:noFill/>
                    </a:lnR>
                    <a:lnT>
                      <a:noFill/>
                    </a:lnT>
                    <a:lnB>
                      <a:noFill/>
                    </a:lnB>
                    <a:solidFill>
                      <a:srgbClr val="0070C0"/>
                    </a:solidFill>
                  </a:tcPr>
                </a:tc>
                <a:tc>
                  <a:txBody>
                    <a:bodyPr/>
                    <a:lstStyle/>
                    <a:p>
                      <a:pPr algn="ctr" fontAlgn="b"/>
                      <a:r>
                        <a:rPr lang="es-MX" sz="1000" b="1" i="0" u="none" strike="noStrike" dirty="0">
                          <a:solidFill>
                            <a:srgbClr val="FFFFFF"/>
                          </a:solidFill>
                          <a:effectLst/>
                          <a:latin typeface="Calibri"/>
                        </a:rPr>
                        <a:t>127.270108</a:t>
                      </a:r>
                    </a:p>
                  </a:txBody>
                  <a:tcPr marL="6644" marR="6644" marT="6644" marB="0" anchor="b">
                    <a:lnL>
                      <a:noFill/>
                    </a:lnL>
                    <a:lnR>
                      <a:noFill/>
                    </a:lnR>
                    <a:lnT>
                      <a:noFill/>
                    </a:lnT>
                    <a:lnB>
                      <a:noFill/>
                    </a:lnB>
                    <a:solidFill>
                      <a:srgbClr val="0070C0"/>
                    </a:solidFill>
                  </a:tcPr>
                </a:tc>
                <a:tc>
                  <a:txBody>
                    <a:bodyPr/>
                    <a:lstStyle/>
                    <a:p>
                      <a:pPr algn="ctr" fontAlgn="b"/>
                      <a:r>
                        <a:rPr lang="es-MX" sz="1000" b="1" i="0" u="none" strike="noStrike" dirty="0">
                          <a:solidFill>
                            <a:srgbClr val="FFFFFF"/>
                          </a:solidFill>
                          <a:effectLst/>
                          <a:latin typeface="Calibri"/>
                        </a:rPr>
                        <a:t>59.23593093</a:t>
                      </a:r>
                    </a:p>
                  </a:txBody>
                  <a:tcPr marL="6644" marR="6644" marT="6644" marB="0" anchor="b">
                    <a:lnL>
                      <a:noFill/>
                    </a:lnL>
                    <a:lnR>
                      <a:noFill/>
                    </a:lnR>
                    <a:lnT>
                      <a:noFill/>
                    </a:lnT>
                    <a:lnB>
                      <a:noFill/>
                    </a:lnB>
                    <a:solidFill>
                      <a:srgbClr val="0070C0"/>
                    </a:solidFill>
                  </a:tcPr>
                </a:tc>
                <a:tc>
                  <a:txBody>
                    <a:bodyPr/>
                    <a:lstStyle/>
                    <a:p>
                      <a:pPr algn="ctr" fontAlgn="b"/>
                      <a:r>
                        <a:rPr lang="es-MX" sz="1000" b="1" i="0" u="none" strike="noStrike" dirty="0">
                          <a:solidFill>
                            <a:srgbClr val="FFFFFF"/>
                          </a:solidFill>
                          <a:effectLst/>
                          <a:latin typeface="Calibri"/>
                        </a:rPr>
                        <a:t>127.270108</a:t>
                      </a:r>
                    </a:p>
                  </a:txBody>
                  <a:tcPr marL="6644" marR="6644" marT="6644" marB="0" anchor="b">
                    <a:lnL>
                      <a:noFill/>
                    </a:lnL>
                    <a:lnR>
                      <a:noFill/>
                    </a:lnR>
                    <a:lnT>
                      <a:noFill/>
                    </a:lnT>
                    <a:lnB>
                      <a:noFill/>
                    </a:lnB>
                    <a:solidFill>
                      <a:srgbClr val="0070C0"/>
                    </a:solidFill>
                  </a:tcPr>
                </a:tc>
              </a:tr>
              <a:tr h="221318">
                <a:tc>
                  <a:txBody>
                    <a:bodyPr/>
                    <a:lstStyle/>
                    <a:p>
                      <a:pPr algn="ctr" fontAlgn="b"/>
                      <a:r>
                        <a:rPr lang="es-MX" sz="1000" b="1" i="0" u="none" strike="noStrike" dirty="0">
                          <a:solidFill>
                            <a:srgbClr val="FFFFFF"/>
                          </a:solidFill>
                          <a:effectLst/>
                          <a:latin typeface="Calibri"/>
                        </a:rPr>
                        <a:t>CONSUMO  PER-CAPITA ANUAL (KG)</a:t>
                      </a:r>
                    </a:p>
                  </a:txBody>
                  <a:tcPr marL="6644" marR="6644" marT="6644" marB="0" anchor="b">
                    <a:lnL>
                      <a:noFill/>
                    </a:lnL>
                    <a:lnR>
                      <a:noFill/>
                    </a:lnR>
                    <a:lnT>
                      <a:noFill/>
                    </a:lnT>
                    <a:lnB w="12700" cap="flat" cmpd="sng" algn="ctr">
                      <a:solidFill>
                        <a:srgbClr val="000000"/>
                      </a:solidFill>
                      <a:prstDash val="solid"/>
                      <a:round/>
                      <a:headEnd type="none" w="med" len="med"/>
                      <a:tailEnd type="none" w="med" len="med"/>
                    </a:lnB>
                    <a:solidFill>
                      <a:srgbClr val="0070C0"/>
                    </a:solidFill>
                  </a:tcPr>
                </a:tc>
                <a:tc>
                  <a:txBody>
                    <a:bodyPr/>
                    <a:lstStyle/>
                    <a:p>
                      <a:pPr algn="ctr" fontAlgn="b"/>
                      <a:r>
                        <a:rPr lang="es-MX" sz="1000" b="1" i="0" u="none" strike="noStrike" dirty="0">
                          <a:solidFill>
                            <a:srgbClr val="FFFFFF"/>
                          </a:solidFill>
                          <a:effectLst/>
                          <a:latin typeface="Calibri"/>
                        </a:rPr>
                        <a:t>84.6406099</a:t>
                      </a:r>
                    </a:p>
                  </a:txBody>
                  <a:tcPr marL="6644" marR="6644" marT="6644" marB="0" anchor="b">
                    <a:lnL>
                      <a:noFill/>
                    </a:lnL>
                    <a:lnR>
                      <a:noFill/>
                    </a:lnR>
                    <a:lnT>
                      <a:noFill/>
                    </a:lnT>
                    <a:lnB w="12700" cap="flat" cmpd="sng" algn="ctr">
                      <a:solidFill>
                        <a:srgbClr val="000000"/>
                      </a:solidFill>
                      <a:prstDash val="solid"/>
                      <a:round/>
                      <a:headEnd type="none" w="med" len="med"/>
                      <a:tailEnd type="none" w="med" len="med"/>
                    </a:lnB>
                    <a:solidFill>
                      <a:srgbClr val="0070C0"/>
                    </a:solidFill>
                  </a:tcPr>
                </a:tc>
                <a:tc>
                  <a:txBody>
                    <a:bodyPr/>
                    <a:lstStyle/>
                    <a:p>
                      <a:pPr algn="ctr" fontAlgn="b"/>
                      <a:r>
                        <a:rPr lang="es-MX" sz="1000" b="1" i="0" u="none" strike="noStrike" dirty="0">
                          <a:solidFill>
                            <a:srgbClr val="FFFFFF"/>
                          </a:solidFill>
                          <a:effectLst/>
                          <a:latin typeface="Calibri"/>
                        </a:rPr>
                        <a:t>8.17893555</a:t>
                      </a:r>
                    </a:p>
                  </a:txBody>
                  <a:tcPr marL="6644" marR="6644" marT="6644" marB="0" anchor="b">
                    <a:lnL>
                      <a:noFill/>
                    </a:lnL>
                    <a:lnR>
                      <a:noFill/>
                    </a:lnR>
                    <a:lnT>
                      <a:noFill/>
                    </a:lnT>
                    <a:lnB w="12700" cap="flat" cmpd="sng" algn="ctr">
                      <a:solidFill>
                        <a:srgbClr val="000000"/>
                      </a:solidFill>
                      <a:prstDash val="solid"/>
                      <a:round/>
                      <a:headEnd type="none" w="med" len="med"/>
                      <a:tailEnd type="none" w="med" len="med"/>
                    </a:lnB>
                    <a:solidFill>
                      <a:srgbClr val="0070C0"/>
                    </a:solidFill>
                  </a:tcPr>
                </a:tc>
                <a:tc>
                  <a:txBody>
                    <a:bodyPr/>
                    <a:lstStyle/>
                    <a:p>
                      <a:pPr algn="ctr" fontAlgn="b"/>
                      <a:r>
                        <a:rPr lang="es-MX" sz="1000" b="1" i="0" u="none" strike="noStrike" dirty="0">
                          <a:solidFill>
                            <a:srgbClr val="FFFFFF"/>
                          </a:solidFill>
                          <a:effectLst/>
                          <a:latin typeface="Calibri"/>
                        </a:rPr>
                        <a:t>10.34860947</a:t>
                      </a:r>
                    </a:p>
                  </a:txBody>
                  <a:tcPr marL="6644" marR="6644" marT="6644" marB="0" anchor="b">
                    <a:lnL>
                      <a:noFill/>
                    </a:lnL>
                    <a:lnR>
                      <a:noFill/>
                    </a:lnR>
                    <a:lnT>
                      <a:noFill/>
                    </a:lnT>
                    <a:lnB w="12700" cap="flat" cmpd="sng" algn="ctr">
                      <a:solidFill>
                        <a:srgbClr val="000000"/>
                      </a:solidFill>
                      <a:prstDash val="solid"/>
                      <a:round/>
                      <a:headEnd type="none" w="med" len="med"/>
                      <a:tailEnd type="none" w="med" len="med"/>
                    </a:lnB>
                    <a:solidFill>
                      <a:srgbClr val="0070C0"/>
                    </a:solidFill>
                  </a:tcPr>
                </a:tc>
                <a:tc>
                  <a:txBody>
                    <a:bodyPr/>
                    <a:lstStyle/>
                    <a:p>
                      <a:pPr algn="ctr" fontAlgn="b"/>
                      <a:r>
                        <a:rPr lang="es-MX" sz="1000" b="1" i="0" u="none" strike="noStrike" dirty="0">
                          <a:solidFill>
                            <a:srgbClr val="FFFFFF"/>
                          </a:solidFill>
                          <a:effectLst/>
                          <a:latin typeface="Calibri"/>
                        </a:rPr>
                        <a:t>4.8154E-12</a:t>
                      </a:r>
                    </a:p>
                  </a:txBody>
                  <a:tcPr marL="6644" marR="6644" marT="6644" marB="0" anchor="b">
                    <a:lnL>
                      <a:noFill/>
                    </a:lnL>
                    <a:lnR>
                      <a:noFill/>
                    </a:lnR>
                    <a:lnT>
                      <a:noFill/>
                    </a:lnT>
                    <a:lnB w="12700" cap="flat" cmpd="sng" algn="ctr">
                      <a:solidFill>
                        <a:srgbClr val="000000"/>
                      </a:solidFill>
                      <a:prstDash val="solid"/>
                      <a:round/>
                      <a:headEnd type="none" w="med" len="med"/>
                      <a:tailEnd type="none" w="med" len="med"/>
                    </a:lnB>
                    <a:solidFill>
                      <a:srgbClr val="0070C0"/>
                    </a:solidFill>
                  </a:tcPr>
                </a:tc>
                <a:tc>
                  <a:txBody>
                    <a:bodyPr/>
                    <a:lstStyle/>
                    <a:p>
                      <a:pPr algn="ctr" fontAlgn="b"/>
                      <a:r>
                        <a:rPr lang="es-MX" sz="1000" b="1" i="0" u="none" strike="noStrike" dirty="0">
                          <a:solidFill>
                            <a:srgbClr val="FFFFFF"/>
                          </a:solidFill>
                          <a:effectLst/>
                          <a:latin typeface="Calibri"/>
                        </a:rPr>
                        <a:t>68.01901303</a:t>
                      </a:r>
                    </a:p>
                  </a:txBody>
                  <a:tcPr marL="6644" marR="6644" marT="6644" marB="0" anchor="b">
                    <a:lnL>
                      <a:noFill/>
                    </a:lnL>
                    <a:lnR>
                      <a:noFill/>
                    </a:lnR>
                    <a:lnT>
                      <a:noFill/>
                    </a:lnT>
                    <a:lnB w="12700" cap="flat" cmpd="sng" algn="ctr">
                      <a:solidFill>
                        <a:srgbClr val="000000"/>
                      </a:solidFill>
                      <a:prstDash val="solid"/>
                      <a:round/>
                      <a:headEnd type="none" w="med" len="med"/>
                      <a:tailEnd type="none" w="med" len="med"/>
                    </a:lnB>
                    <a:solidFill>
                      <a:srgbClr val="0070C0"/>
                    </a:solidFill>
                  </a:tcPr>
                </a:tc>
                <a:tc>
                  <a:txBody>
                    <a:bodyPr/>
                    <a:lstStyle/>
                    <a:p>
                      <a:pPr algn="ctr" fontAlgn="b"/>
                      <a:r>
                        <a:rPr lang="es-MX" sz="1000" b="1" i="0" u="none" strike="noStrike" dirty="0">
                          <a:solidFill>
                            <a:srgbClr val="FFFFFF"/>
                          </a:solidFill>
                          <a:effectLst/>
                          <a:latin typeface="Calibri"/>
                        </a:rPr>
                        <a:t>101.2622068</a:t>
                      </a:r>
                    </a:p>
                  </a:txBody>
                  <a:tcPr marL="6644" marR="6644" marT="6644" marB="0" anchor="b">
                    <a:lnL>
                      <a:noFill/>
                    </a:lnL>
                    <a:lnR>
                      <a:noFill/>
                    </a:lnR>
                    <a:lnT>
                      <a:noFill/>
                    </a:lnT>
                    <a:lnB w="12700" cap="flat" cmpd="sng" algn="ctr">
                      <a:solidFill>
                        <a:srgbClr val="000000"/>
                      </a:solidFill>
                      <a:prstDash val="solid"/>
                      <a:round/>
                      <a:headEnd type="none" w="med" len="med"/>
                      <a:tailEnd type="none" w="med" len="med"/>
                    </a:lnB>
                    <a:solidFill>
                      <a:srgbClr val="0070C0"/>
                    </a:solidFill>
                  </a:tcPr>
                </a:tc>
                <a:tc>
                  <a:txBody>
                    <a:bodyPr/>
                    <a:lstStyle/>
                    <a:p>
                      <a:pPr algn="ctr" fontAlgn="b"/>
                      <a:r>
                        <a:rPr lang="es-MX" sz="1000" b="1" i="0" u="none" strike="noStrike" dirty="0">
                          <a:solidFill>
                            <a:srgbClr val="FFFFFF"/>
                          </a:solidFill>
                          <a:effectLst/>
                          <a:latin typeface="Calibri"/>
                        </a:rPr>
                        <a:t>68.01901303</a:t>
                      </a:r>
                    </a:p>
                  </a:txBody>
                  <a:tcPr marL="6644" marR="6644" marT="6644" marB="0" anchor="b">
                    <a:lnL>
                      <a:noFill/>
                    </a:lnL>
                    <a:lnR>
                      <a:noFill/>
                    </a:lnR>
                    <a:lnT>
                      <a:noFill/>
                    </a:lnT>
                    <a:lnB w="12700" cap="flat" cmpd="sng" algn="ctr">
                      <a:solidFill>
                        <a:srgbClr val="000000"/>
                      </a:solidFill>
                      <a:prstDash val="solid"/>
                      <a:round/>
                      <a:headEnd type="none" w="med" len="med"/>
                      <a:tailEnd type="none" w="med" len="med"/>
                    </a:lnB>
                    <a:solidFill>
                      <a:srgbClr val="0070C0"/>
                    </a:solidFill>
                  </a:tcPr>
                </a:tc>
                <a:tc>
                  <a:txBody>
                    <a:bodyPr/>
                    <a:lstStyle/>
                    <a:p>
                      <a:pPr algn="ctr" fontAlgn="b"/>
                      <a:r>
                        <a:rPr lang="es-MX" sz="1000" b="1" i="0" u="none" strike="noStrike" dirty="0">
                          <a:solidFill>
                            <a:srgbClr val="FFFFFF"/>
                          </a:solidFill>
                          <a:effectLst/>
                          <a:latin typeface="Calibri"/>
                        </a:rPr>
                        <a:t>101.2622068</a:t>
                      </a:r>
                    </a:p>
                  </a:txBody>
                  <a:tcPr marL="6644" marR="6644" marT="6644" marB="0" anchor="b">
                    <a:lnL>
                      <a:noFill/>
                    </a:lnL>
                    <a:lnR>
                      <a:noFill/>
                    </a:lnR>
                    <a:lnT>
                      <a:noFill/>
                    </a:lnT>
                    <a:lnB w="12700" cap="flat" cmpd="sng" algn="ctr">
                      <a:solidFill>
                        <a:srgbClr val="000000"/>
                      </a:solidFill>
                      <a:prstDash val="solid"/>
                      <a:round/>
                      <a:headEnd type="none" w="med" len="med"/>
                      <a:tailEnd type="none" w="med" len="med"/>
                    </a:lnB>
                    <a:solidFill>
                      <a:srgbClr val="0070C0"/>
                    </a:solidFill>
                  </a:tcPr>
                </a:tc>
              </a:tr>
            </a:tbl>
          </a:graphicData>
        </a:graphic>
      </p:graphicFrame>
      <p:sp>
        <p:nvSpPr>
          <p:cNvPr id="3" name="2 Rectángulo"/>
          <p:cNvSpPr/>
          <p:nvPr/>
        </p:nvSpPr>
        <p:spPr>
          <a:xfrm>
            <a:off x="3275856" y="188640"/>
            <a:ext cx="3057247" cy="461665"/>
          </a:xfrm>
          <a:prstGeom prst="rect">
            <a:avLst/>
          </a:prstGeom>
        </p:spPr>
        <p:txBody>
          <a:bodyPr wrap="none">
            <a:spAutoFit/>
          </a:bodyPr>
          <a:lstStyle/>
          <a:p>
            <a:r>
              <a:rPr lang="es-MX" sz="2400" b="1" dirty="0"/>
              <a:t>Análisis estadístico</a:t>
            </a:r>
            <a:endParaRPr lang="es-MX" sz="2400" dirty="0"/>
          </a:p>
        </p:txBody>
      </p:sp>
      <p:sp>
        <p:nvSpPr>
          <p:cNvPr id="4" name="3 Elipse"/>
          <p:cNvSpPr/>
          <p:nvPr/>
        </p:nvSpPr>
        <p:spPr>
          <a:xfrm>
            <a:off x="4355976" y="2132856"/>
            <a:ext cx="1224136"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292341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4 Gráfico"/>
          <p:cNvGraphicFramePr>
            <a:graphicFrameLocks/>
          </p:cNvGraphicFramePr>
          <p:nvPr>
            <p:extLst>
              <p:ext uri="{D42A27DB-BD31-4B8C-83A1-F6EECF244321}">
                <p14:modId xmlns:p14="http://schemas.microsoft.com/office/powerpoint/2010/main" val="3374912483"/>
              </p:ext>
            </p:extLst>
          </p:nvPr>
        </p:nvGraphicFramePr>
        <p:xfrm>
          <a:off x="25687" y="4292600"/>
          <a:ext cx="4572000" cy="2565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5 Gráfico"/>
          <p:cNvGraphicFramePr>
            <a:graphicFrameLocks/>
          </p:cNvGraphicFramePr>
          <p:nvPr>
            <p:extLst>
              <p:ext uri="{D42A27DB-BD31-4B8C-83A1-F6EECF244321}">
                <p14:modId xmlns:p14="http://schemas.microsoft.com/office/powerpoint/2010/main" val="2606886935"/>
              </p:ext>
            </p:extLst>
          </p:nvPr>
        </p:nvGraphicFramePr>
        <p:xfrm>
          <a:off x="30801" y="260648"/>
          <a:ext cx="4581525" cy="25431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6 Gráfico"/>
          <p:cNvGraphicFramePr>
            <a:graphicFrameLocks/>
          </p:cNvGraphicFramePr>
          <p:nvPr>
            <p:extLst>
              <p:ext uri="{D42A27DB-BD31-4B8C-83A1-F6EECF244321}">
                <p14:modId xmlns:p14="http://schemas.microsoft.com/office/powerpoint/2010/main" val="1848475231"/>
              </p:ext>
            </p:extLst>
          </p:nvPr>
        </p:nvGraphicFramePr>
        <p:xfrm>
          <a:off x="4067944" y="2276872"/>
          <a:ext cx="4572000" cy="288032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3110802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2 Gráfico"/>
          <p:cNvGraphicFramePr>
            <a:graphicFrameLocks/>
          </p:cNvGraphicFramePr>
          <p:nvPr>
            <p:extLst>
              <p:ext uri="{D42A27DB-BD31-4B8C-83A1-F6EECF244321}">
                <p14:modId xmlns:p14="http://schemas.microsoft.com/office/powerpoint/2010/main" val="3513759927"/>
              </p:ext>
            </p:extLst>
          </p:nvPr>
        </p:nvGraphicFramePr>
        <p:xfrm>
          <a:off x="3169201" y="3991677"/>
          <a:ext cx="5977730" cy="284480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3 Gráfico"/>
          <p:cNvGraphicFramePr>
            <a:graphicFrameLocks/>
          </p:cNvGraphicFramePr>
          <p:nvPr>
            <p:extLst>
              <p:ext uri="{D42A27DB-BD31-4B8C-83A1-F6EECF244321}">
                <p14:modId xmlns:p14="http://schemas.microsoft.com/office/powerpoint/2010/main" val="1461840873"/>
              </p:ext>
            </p:extLst>
          </p:nvPr>
        </p:nvGraphicFramePr>
        <p:xfrm>
          <a:off x="0" y="116632"/>
          <a:ext cx="6336704" cy="309634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858120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243408"/>
            <a:ext cx="8229600" cy="1143000"/>
          </a:xfrm>
        </p:spPr>
        <p:txBody>
          <a:bodyPr>
            <a:normAutofit fontScale="90000"/>
          </a:bodyPr>
          <a:lstStyle/>
          <a:p>
            <a:r>
              <a:rPr lang="es-MX" dirty="0" smtClean="0">
                <a:solidFill>
                  <a:schemeClr val="tx1"/>
                </a:solidFill>
              </a:rPr>
              <a:t>Estimación de la producción avícola	</a:t>
            </a:r>
            <a:endParaRPr lang="es-MX" dirty="0">
              <a:solidFill>
                <a:schemeClr val="tx1"/>
              </a:solidFill>
            </a:endParaRPr>
          </a:p>
        </p:txBody>
      </p:sp>
      <p:sp>
        <p:nvSpPr>
          <p:cNvPr id="3" name="2 Marcador de contenido"/>
          <p:cNvSpPr>
            <a:spLocks noGrp="1"/>
          </p:cNvSpPr>
          <p:nvPr>
            <p:ph idx="1"/>
          </p:nvPr>
        </p:nvSpPr>
        <p:spPr>
          <a:xfrm>
            <a:off x="251520" y="116632"/>
            <a:ext cx="8996358" cy="5544616"/>
          </a:xfrm>
        </p:spPr>
        <p:txBody>
          <a:bodyPr>
            <a:noAutofit/>
          </a:bodyPr>
          <a:lstStyle/>
          <a:p>
            <a:pPr marL="0" indent="0" algn="r">
              <a:buNone/>
            </a:pPr>
            <a:r>
              <a:rPr lang="es-MX" sz="2000" b="1" dirty="0" smtClean="0"/>
              <a:t>		</a:t>
            </a:r>
          </a:p>
          <a:p>
            <a:pPr marL="0" indent="0" algn="r">
              <a:buNone/>
            </a:pPr>
            <a:r>
              <a:rPr lang="es-MX" sz="2000" b="1" dirty="0" smtClean="0"/>
              <a:t>			</a:t>
            </a:r>
          </a:p>
          <a:p>
            <a:pPr marL="0" indent="0">
              <a:buNone/>
            </a:pPr>
            <a:r>
              <a:rPr lang="es-MX" sz="2000" b="1" dirty="0" smtClean="0"/>
              <a:t>Se analizó la producción avícola nacional desde el año 2004 a 2012, en función de las variables:			</a:t>
            </a:r>
          </a:p>
          <a:p>
            <a:pPr marL="0" indent="0">
              <a:buNone/>
            </a:pPr>
            <a:r>
              <a:rPr lang="es-MX" sz="2000" b="1" u="sng" dirty="0">
                <a:solidFill>
                  <a:srgbClr val="FFFF00"/>
                </a:solidFill>
              </a:rPr>
              <a:t>I</a:t>
            </a:r>
            <a:r>
              <a:rPr lang="es-MX" sz="2000" b="1" u="sng" dirty="0" smtClean="0">
                <a:solidFill>
                  <a:srgbClr val="FFFF00"/>
                </a:solidFill>
              </a:rPr>
              <a:t>ncremento </a:t>
            </a:r>
            <a:r>
              <a:rPr lang="es-MX" sz="2000" b="1" u="sng" dirty="0" smtClean="0">
                <a:solidFill>
                  <a:srgbClr val="FFFF00"/>
                </a:solidFill>
              </a:rPr>
              <a:t>poblacional, costo de la tonelada de </a:t>
            </a:r>
            <a:endParaRPr lang="es-MX" sz="2000" b="1" u="sng" dirty="0" smtClean="0">
              <a:solidFill>
                <a:srgbClr val="FFFF00"/>
              </a:solidFill>
            </a:endParaRPr>
          </a:p>
          <a:p>
            <a:pPr marL="0" indent="0">
              <a:buNone/>
            </a:pPr>
            <a:r>
              <a:rPr lang="es-MX" sz="2000" b="1" u="sng" dirty="0" smtClean="0">
                <a:solidFill>
                  <a:srgbClr val="FFFF00"/>
                </a:solidFill>
              </a:rPr>
              <a:t>    maíz </a:t>
            </a:r>
            <a:r>
              <a:rPr lang="es-MX" sz="2000" b="1" u="sng" dirty="0" smtClean="0">
                <a:solidFill>
                  <a:srgbClr val="FFFF00"/>
                </a:solidFill>
              </a:rPr>
              <a:t>y costo de la tonelada de soya.</a:t>
            </a:r>
            <a:r>
              <a:rPr lang="es-MX" sz="2000" b="1" dirty="0" smtClean="0"/>
              <a:t>			</a:t>
            </a:r>
          </a:p>
          <a:p>
            <a:pPr marL="0" indent="0">
              <a:buNone/>
            </a:pPr>
            <a:r>
              <a:rPr lang="es-MX" sz="2000" b="1" dirty="0" smtClean="0"/>
              <a:t>			</a:t>
            </a:r>
          </a:p>
          <a:p>
            <a:pPr marL="0" indent="0">
              <a:buNone/>
            </a:pPr>
            <a:r>
              <a:rPr lang="es-MX" sz="2000" b="1" dirty="0" smtClean="0"/>
              <a:t>Aplicando el siguiente modelo de regresión lineal múltiple:			</a:t>
            </a:r>
          </a:p>
          <a:p>
            <a:pPr marL="0" indent="0">
              <a:buNone/>
            </a:pPr>
            <a:r>
              <a:rPr lang="es-MX" sz="2000" b="1" dirty="0" smtClean="0"/>
              <a:t>Y = (β1*X1) + (β2*X2) + (β3*X3) + (β4*X4) + ε			</a:t>
            </a:r>
          </a:p>
          <a:p>
            <a:pPr marL="0" indent="0">
              <a:buNone/>
            </a:pPr>
            <a:r>
              <a:rPr lang="es-MX" sz="2000" b="1" dirty="0" smtClean="0"/>
              <a:t>			</a:t>
            </a:r>
          </a:p>
          <a:p>
            <a:pPr marL="0" indent="0">
              <a:buNone/>
            </a:pPr>
            <a:r>
              <a:rPr lang="es-MX" sz="2000" b="1" dirty="0" smtClean="0"/>
              <a:t>En donde "Y" representa la producción avícola nacional.			</a:t>
            </a:r>
          </a:p>
          <a:p>
            <a:pPr marL="0" indent="0">
              <a:buNone/>
            </a:pPr>
            <a:r>
              <a:rPr lang="es-MX" sz="2000" b="1" dirty="0" smtClean="0"/>
              <a:t>β1,β2,β3 y  β4 son los coeficientes del modelo.			</a:t>
            </a:r>
          </a:p>
          <a:p>
            <a:pPr marL="0" indent="0">
              <a:buNone/>
            </a:pPr>
            <a:r>
              <a:rPr lang="es-MX" sz="2000" b="1" dirty="0" smtClean="0"/>
              <a:t>X1, </a:t>
            </a:r>
            <a:r>
              <a:rPr lang="es-MX" sz="2000" b="1" dirty="0" smtClean="0"/>
              <a:t>representa </a:t>
            </a:r>
            <a:r>
              <a:rPr lang="es-MX" sz="2000" b="1" dirty="0" smtClean="0"/>
              <a:t>el año			</a:t>
            </a:r>
          </a:p>
          <a:p>
            <a:pPr marL="0" indent="0">
              <a:buNone/>
            </a:pPr>
            <a:r>
              <a:rPr lang="es-MX" sz="2000" b="1" dirty="0" smtClean="0"/>
              <a:t>X2, </a:t>
            </a:r>
            <a:r>
              <a:rPr lang="es-MX" sz="2000" b="1" dirty="0" smtClean="0"/>
              <a:t>representa </a:t>
            </a:r>
            <a:r>
              <a:rPr lang="es-MX" sz="2000" b="1" dirty="0" smtClean="0"/>
              <a:t>el número de habitantes.			</a:t>
            </a:r>
          </a:p>
          <a:p>
            <a:pPr marL="0" indent="0">
              <a:buNone/>
            </a:pPr>
            <a:r>
              <a:rPr lang="es-MX" sz="2000" b="1" dirty="0" smtClean="0"/>
              <a:t>X3, representa el precio de la tonelada de maíz.			</a:t>
            </a:r>
          </a:p>
          <a:p>
            <a:pPr marL="0" indent="0">
              <a:buNone/>
            </a:pPr>
            <a:r>
              <a:rPr lang="es-MX" sz="2000" b="1" dirty="0" smtClean="0"/>
              <a:t>X4, representa el precio de la tonelada de soya.			</a:t>
            </a:r>
          </a:p>
          <a:p>
            <a:pPr marL="0" indent="0">
              <a:buNone/>
            </a:pPr>
            <a:r>
              <a:rPr lang="es-MX" sz="2000" b="1" dirty="0" smtClean="0"/>
              <a:t>ε, representa el error aleatorio asociado a cada observación.			</a:t>
            </a:r>
          </a:p>
          <a:p>
            <a:pPr marL="0" indent="0" algn="r">
              <a:buNone/>
            </a:pPr>
            <a:r>
              <a:rPr lang="es-MX" sz="2000" b="1" dirty="0" smtClean="0"/>
              <a:t>			</a:t>
            </a:r>
          </a:p>
          <a:p>
            <a:pPr marL="0" indent="0" algn="r">
              <a:buNone/>
            </a:pPr>
            <a:r>
              <a:rPr lang="es-MX" sz="2000" b="1" dirty="0" smtClean="0"/>
              <a:t>			</a:t>
            </a:r>
          </a:p>
          <a:p>
            <a:pPr marL="0" indent="0" algn="r">
              <a:buNone/>
            </a:pPr>
            <a:endParaRPr lang="es-MX" sz="2000" b="1" dirty="0"/>
          </a:p>
        </p:txBody>
      </p:sp>
    </p:spTree>
    <p:extLst>
      <p:ext uri="{BB962C8B-B14F-4D97-AF65-F5344CB8AC3E}">
        <p14:creationId xmlns:p14="http://schemas.microsoft.com/office/powerpoint/2010/main" val="13928595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589"/>
            <a:ext cx="2479274" cy="2101268"/>
          </a:xfrm>
          <a:prstGeom prst="rect">
            <a:avLst/>
          </a:prstGeom>
        </p:spPr>
      </p:pic>
      <p:sp>
        <p:nvSpPr>
          <p:cNvPr id="2" name="1 Título"/>
          <p:cNvSpPr>
            <a:spLocks noGrp="1"/>
          </p:cNvSpPr>
          <p:nvPr>
            <p:ph type="title"/>
          </p:nvPr>
        </p:nvSpPr>
        <p:spPr>
          <a:xfrm>
            <a:off x="1619672" y="0"/>
            <a:ext cx="8229600" cy="868362"/>
          </a:xfrm>
        </p:spPr>
        <p:txBody>
          <a:bodyPr/>
          <a:lstStyle/>
          <a:p>
            <a:r>
              <a:rPr lang="es-MX" dirty="0" smtClean="0">
                <a:solidFill>
                  <a:schemeClr val="tx1"/>
                </a:solidFill>
              </a:rPr>
              <a:t>PALABRAS CLAVE</a:t>
            </a:r>
            <a:endParaRPr lang="es-MX" dirty="0">
              <a:solidFill>
                <a:schemeClr val="tx1"/>
              </a:solidFill>
            </a:endParaRPr>
          </a:p>
        </p:txBody>
      </p:sp>
      <p:sp>
        <p:nvSpPr>
          <p:cNvPr id="3" name="2 Marcador de contenido"/>
          <p:cNvSpPr>
            <a:spLocks noGrp="1"/>
          </p:cNvSpPr>
          <p:nvPr>
            <p:ph idx="1"/>
          </p:nvPr>
        </p:nvSpPr>
        <p:spPr>
          <a:xfrm>
            <a:off x="467544" y="1268760"/>
            <a:ext cx="8229600" cy="5806008"/>
          </a:xfrm>
        </p:spPr>
        <p:txBody>
          <a:bodyPr/>
          <a:lstStyle/>
          <a:p>
            <a:pPr marL="857250" indent="-857250" algn="ctr">
              <a:buClr>
                <a:srgbClr val="FF3300"/>
              </a:buClr>
              <a:buSzPct val="83000"/>
              <a:buFont typeface="+mj-lt"/>
              <a:buAutoNum type="romanUcPeriod"/>
            </a:pPr>
            <a:r>
              <a:rPr lang="es-MX" sz="2800" b="1" dirty="0" smtClean="0">
                <a:effectLst>
                  <a:outerShdw blurRad="38100" dist="38100" dir="2700000" algn="tl">
                    <a:srgbClr val="000000">
                      <a:alpha val="43137"/>
                    </a:srgbClr>
                  </a:outerShdw>
                </a:effectLst>
              </a:rPr>
              <a:t>PROSPECTIVA.</a:t>
            </a:r>
          </a:p>
          <a:p>
            <a:pPr marL="857250" indent="-857250" algn="ctr">
              <a:buClr>
                <a:srgbClr val="FF3300"/>
              </a:buClr>
              <a:buSzPct val="83000"/>
              <a:buFont typeface="+mj-lt"/>
              <a:buAutoNum type="romanUcPeriod"/>
            </a:pPr>
            <a:r>
              <a:rPr lang="es-MX" sz="2800" b="1" dirty="0" smtClean="0">
                <a:effectLst>
                  <a:outerShdw blurRad="38100" dist="38100" dir="2700000" algn="tl">
                    <a:srgbClr val="000000">
                      <a:alpha val="43137"/>
                    </a:srgbClr>
                  </a:outerShdw>
                </a:effectLst>
              </a:rPr>
              <a:t>GLOBALIZACION.</a:t>
            </a:r>
          </a:p>
          <a:p>
            <a:pPr marL="857250" indent="-857250" algn="ctr">
              <a:buClr>
                <a:srgbClr val="FF3300"/>
              </a:buClr>
              <a:buSzPct val="83000"/>
              <a:buFont typeface="+mj-lt"/>
              <a:buAutoNum type="romanUcPeriod"/>
            </a:pPr>
            <a:r>
              <a:rPr lang="es-MX" sz="2800" b="1" dirty="0" smtClean="0">
                <a:effectLst>
                  <a:outerShdw blurRad="38100" dist="38100" dir="2700000" algn="tl">
                    <a:srgbClr val="000000">
                      <a:alpha val="43137"/>
                    </a:srgbClr>
                  </a:outerShdw>
                </a:effectLst>
              </a:rPr>
              <a:t>COMPETITIVIDAD.</a:t>
            </a:r>
          </a:p>
          <a:p>
            <a:pPr marL="857250" indent="-857250" algn="ctr">
              <a:buClr>
                <a:srgbClr val="FF3300"/>
              </a:buClr>
              <a:buSzPct val="83000"/>
              <a:buFont typeface="+mj-lt"/>
              <a:buAutoNum type="romanUcPeriod"/>
            </a:pPr>
            <a:r>
              <a:rPr lang="es-MX" sz="2800" b="1" dirty="0" smtClean="0">
                <a:effectLst>
                  <a:outerShdw blurRad="38100" dist="38100" dir="2700000" algn="tl">
                    <a:srgbClr val="000000">
                      <a:alpha val="43137"/>
                    </a:srgbClr>
                  </a:outerShdw>
                </a:effectLst>
              </a:rPr>
              <a:t>INNOVACION.</a:t>
            </a:r>
          </a:p>
          <a:p>
            <a:pPr marL="857250" indent="-857250" algn="ctr">
              <a:buClr>
                <a:srgbClr val="FF3300"/>
              </a:buClr>
              <a:buSzPct val="83000"/>
              <a:buFont typeface="+mj-lt"/>
              <a:buAutoNum type="romanUcPeriod"/>
            </a:pPr>
            <a:r>
              <a:rPr lang="es-MX" sz="2800" b="1" dirty="0" smtClean="0">
                <a:effectLst>
                  <a:outerShdw blurRad="38100" dist="38100" dir="2700000" algn="tl">
                    <a:srgbClr val="000000">
                      <a:alpha val="43137"/>
                    </a:srgbClr>
                  </a:outerShdw>
                </a:effectLst>
              </a:rPr>
              <a:t>BIENESTAR-MEDICINA PREVENTIVA-RENTABILIDAD.</a:t>
            </a:r>
          </a:p>
          <a:p>
            <a:pPr marL="857250" indent="-857250" algn="ctr">
              <a:buClr>
                <a:srgbClr val="FF3300"/>
              </a:buClr>
              <a:buSzPct val="83000"/>
              <a:buFont typeface="+mj-lt"/>
              <a:buAutoNum type="romanUcPeriod"/>
            </a:pPr>
            <a:r>
              <a:rPr lang="es-MX" sz="2800" b="1" dirty="0" smtClean="0">
                <a:effectLst>
                  <a:outerShdw blurRad="38100" dist="38100" dir="2700000" algn="tl">
                    <a:srgbClr val="000000">
                      <a:alpha val="43137"/>
                    </a:srgbClr>
                  </a:outerShdw>
                </a:effectLst>
              </a:rPr>
              <a:t>AUTOSUFICIENCIA ALIMENTARIA.</a:t>
            </a:r>
          </a:p>
          <a:p>
            <a:pPr marL="857250" indent="-857250" algn="ctr">
              <a:buClr>
                <a:srgbClr val="FF3300"/>
              </a:buClr>
              <a:buSzPct val="83000"/>
              <a:buFont typeface="+mj-lt"/>
              <a:buAutoNum type="romanUcPeriod"/>
            </a:pPr>
            <a:r>
              <a:rPr lang="es-MX" sz="2800" b="1" dirty="0" smtClean="0">
                <a:effectLst>
                  <a:outerShdw blurRad="38100" dist="38100" dir="2700000" algn="tl">
                    <a:srgbClr val="000000">
                      <a:alpha val="43137"/>
                    </a:srgbClr>
                  </a:outerShdw>
                </a:effectLst>
              </a:rPr>
              <a:t>SEGURIDAD ALIMENTARIA.</a:t>
            </a:r>
          </a:p>
          <a:p>
            <a:pPr marL="857250" indent="-857250" algn="ctr">
              <a:buClr>
                <a:srgbClr val="FF3300"/>
              </a:buClr>
              <a:buSzPct val="83000"/>
              <a:buFont typeface="+mj-lt"/>
              <a:buAutoNum type="romanUcPeriod"/>
            </a:pPr>
            <a:r>
              <a:rPr lang="es-MX" sz="2800" b="1" dirty="0" smtClean="0">
                <a:effectLst>
                  <a:outerShdw blurRad="38100" dist="38100" dir="2700000" algn="tl">
                    <a:srgbClr val="000000">
                      <a:alpha val="43137"/>
                    </a:srgbClr>
                  </a:outerShdw>
                </a:effectLst>
              </a:rPr>
              <a:t>RASTREABILIDAD.</a:t>
            </a:r>
          </a:p>
          <a:p>
            <a:pPr marL="857250" indent="-857250" algn="ctr">
              <a:buClr>
                <a:srgbClr val="FF3300"/>
              </a:buClr>
              <a:buSzPct val="83000"/>
              <a:buFont typeface="+mj-lt"/>
              <a:buAutoNum type="romanUcPeriod"/>
            </a:pPr>
            <a:r>
              <a:rPr lang="es-MX" sz="2800" b="1" dirty="0" smtClean="0">
                <a:effectLst>
                  <a:outerShdw blurRad="38100" dist="38100" dir="2700000" algn="tl">
                    <a:srgbClr val="000000">
                      <a:alpha val="43137"/>
                    </a:srgbClr>
                  </a:outerShdw>
                </a:effectLst>
              </a:rPr>
              <a:t>P.R.P. BIOSEGURIDAD.</a:t>
            </a:r>
          </a:p>
          <a:p>
            <a:pPr marL="857250" indent="-857250" algn="ctr">
              <a:buClr>
                <a:srgbClr val="FF3300"/>
              </a:buClr>
              <a:buSzPct val="83000"/>
              <a:buFont typeface="+mj-lt"/>
              <a:buAutoNum type="romanUcPeriod"/>
            </a:pPr>
            <a:r>
              <a:rPr lang="es-MX" sz="2800" b="1" dirty="0" smtClean="0">
                <a:effectLst>
                  <a:outerShdw blurRad="38100" dist="38100" dir="2700000" algn="tl">
                    <a:srgbClr val="000000">
                      <a:alpha val="43137"/>
                    </a:srgbClr>
                  </a:outerShdw>
                </a:effectLst>
              </a:rPr>
              <a:t>ALIMENTOS FUNCIONALES.</a:t>
            </a:r>
          </a:p>
          <a:p>
            <a:pPr marL="857250" indent="-857250" algn="ctr">
              <a:buClr>
                <a:srgbClr val="FF3300"/>
              </a:buClr>
              <a:buSzPct val="83000"/>
              <a:buFont typeface="+mj-lt"/>
              <a:buAutoNum type="romanUcPeriod"/>
            </a:pPr>
            <a:endParaRPr lang="es-MX" sz="2800" b="1" dirty="0" smtClean="0">
              <a:effectLst>
                <a:outerShdw blurRad="38100" dist="38100" dir="2700000" algn="tl">
                  <a:srgbClr val="000000">
                    <a:alpha val="43137"/>
                  </a:srgbClr>
                </a:outerShdw>
              </a:effectLst>
            </a:endParaRPr>
          </a:p>
          <a:p>
            <a:pPr marL="857250" indent="-857250" algn="ctr">
              <a:buClr>
                <a:srgbClr val="FF3300"/>
              </a:buClr>
              <a:buSzPct val="83000"/>
              <a:buFont typeface="+mj-lt"/>
              <a:buAutoNum type="romanUcPeriod"/>
            </a:pPr>
            <a:endParaRPr lang="es-MX"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8821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 calcmode="lin" valueType="num">
                                      <p:cBhvr additive="base">
                                        <p:cTn id="3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 calcmode="lin" valueType="num">
                                      <p:cBhvr additive="base">
                                        <p:cTn id="4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512" y="274638"/>
            <a:ext cx="8507288" cy="868362"/>
          </a:xfrm>
        </p:spPr>
        <p:txBody>
          <a:bodyPr>
            <a:noAutofit/>
          </a:bodyPr>
          <a:lstStyle/>
          <a:p>
            <a:r>
              <a:rPr lang="es-MX" sz="2400" dirty="0" smtClean="0">
                <a:solidFill>
                  <a:schemeClr val="tx1"/>
                </a:solidFill>
              </a:rPr>
              <a:t>Materias primas</a:t>
            </a:r>
            <a:br>
              <a:rPr lang="es-MX" sz="2400" dirty="0" smtClean="0">
                <a:solidFill>
                  <a:schemeClr val="tx1"/>
                </a:solidFill>
              </a:rPr>
            </a:br>
            <a:r>
              <a:rPr lang="es-MX" sz="2400" dirty="0" smtClean="0">
                <a:solidFill>
                  <a:schemeClr val="tx1"/>
                </a:solidFill>
              </a:rPr>
              <a:t>Tendencias en la evolución de los precios de maíz y soya.</a:t>
            </a:r>
            <a:br>
              <a:rPr lang="es-MX" sz="2400" dirty="0" smtClean="0">
                <a:solidFill>
                  <a:schemeClr val="tx1"/>
                </a:solidFill>
              </a:rPr>
            </a:br>
            <a:endParaRPr lang="es-MX" sz="2400" dirty="0">
              <a:solidFill>
                <a:schemeClr val="tx1"/>
              </a:solidFill>
            </a:endParaRPr>
          </a:p>
        </p:txBody>
      </p:sp>
      <p:sp>
        <p:nvSpPr>
          <p:cNvPr id="5" name="4 Marcador de contenido"/>
          <p:cNvSpPr>
            <a:spLocks noGrp="1"/>
          </p:cNvSpPr>
          <p:nvPr>
            <p:ph idx="1"/>
          </p:nvPr>
        </p:nvSpPr>
        <p:spPr>
          <a:xfrm>
            <a:off x="0" y="1556792"/>
            <a:ext cx="9144000" cy="5472608"/>
          </a:xfrm>
        </p:spPr>
        <p:txBody>
          <a:bodyPr>
            <a:normAutofit lnSpcReduction="10000"/>
          </a:bodyPr>
          <a:lstStyle/>
          <a:p>
            <a:pPr marL="0" indent="0" algn="ctr">
              <a:buNone/>
            </a:pPr>
            <a:r>
              <a:rPr lang="es-MX" sz="2400" b="1" dirty="0" smtClean="0">
                <a:effectLst>
                  <a:outerShdw blurRad="38100" dist="38100" dir="2700000" algn="tl">
                    <a:srgbClr val="000000">
                      <a:alpha val="43137"/>
                    </a:srgbClr>
                  </a:outerShdw>
                </a:effectLst>
              </a:rPr>
              <a:t>Se analizó el precio de la tonelada de maíz y soya, registrado diariamente desde el año 2001 a 2012.</a:t>
            </a:r>
          </a:p>
          <a:p>
            <a:pPr marL="0" indent="0" algn="ctr">
              <a:buNone/>
            </a:pPr>
            <a:endParaRPr lang="es-MX" sz="2400" b="1" dirty="0" smtClean="0">
              <a:effectLst>
                <a:outerShdw blurRad="38100" dist="38100" dir="2700000" algn="tl">
                  <a:srgbClr val="000000">
                    <a:alpha val="43137"/>
                  </a:srgbClr>
                </a:outerShdw>
              </a:effectLst>
            </a:endParaRPr>
          </a:p>
          <a:p>
            <a:pPr marL="0" indent="0" algn="ctr">
              <a:buNone/>
            </a:pPr>
            <a:r>
              <a:rPr lang="es-MX" sz="2400" b="1" dirty="0" smtClean="0">
                <a:effectLst>
                  <a:outerShdw blurRad="38100" dist="38100" dir="2700000" algn="tl">
                    <a:srgbClr val="000000">
                      <a:alpha val="43137"/>
                    </a:srgbClr>
                  </a:outerShdw>
                </a:effectLst>
              </a:rPr>
              <a:t>En total se registraron 3288 datos correspondientes al precio del maíz y de la soya durante 12 años.</a:t>
            </a:r>
          </a:p>
          <a:p>
            <a:pPr marL="0" indent="0" algn="ctr">
              <a:buNone/>
            </a:pPr>
            <a:endParaRPr lang="es-MX" sz="2400" b="1" dirty="0" smtClean="0">
              <a:effectLst>
                <a:outerShdw blurRad="38100" dist="38100" dir="2700000" algn="tl">
                  <a:srgbClr val="000000">
                    <a:alpha val="43137"/>
                  </a:srgbClr>
                </a:outerShdw>
              </a:effectLst>
            </a:endParaRPr>
          </a:p>
          <a:p>
            <a:pPr marL="0" indent="0" algn="ctr">
              <a:buNone/>
            </a:pPr>
            <a:r>
              <a:rPr lang="es-MX" sz="2400" b="1" dirty="0" smtClean="0">
                <a:effectLst>
                  <a:outerShdw blurRad="38100" dist="38100" dir="2700000" algn="tl">
                    <a:srgbClr val="000000">
                      <a:alpha val="43137"/>
                    </a:srgbClr>
                  </a:outerShdw>
                </a:effectLst>
              </a:rPr>
              <a:t>La correlación entre ambas variables fue altamente significativa (p&lt; 0.01)  r = 0.89</a:t>
            </a:r>
          </a:p>
          <a:p>
            <a:pPr marL="0" indent="0" algn="ctr">
              <a:buNone/>
            </a:pPr>
            <a:endParaRPr lang="es-MX" sz="2400" b="1" dirty="0" smtClean="0">
              <a:effectLst>
                <a:outerShdw blurRad="38100" dist="38100" dir="2700000" algn="tl">
                  <a:srgbClr val="000000">
                    <a:alpha val="43137"/>
                  </a:srgbClr>
                </a:outerShdw>
              </a:effectLst>
            </a:endParaRPr>
          </a:p>
          <a:p>
            <a:pPr marL="0" indent="0" algn="ctr">
              <a:buNone/>
            </a:pPr>
            <a:r>
              <a:rPr lang="es-MX" sz="2400" b="1" dirty="0" smtClean="0">
                <a:effectLst>
                  <a:outerShdw blurRad="38100" dist="38100" dir="2700000" algn="tl">
                    <a:srgbClr val="000000">
                      <a:alpha val="43137"/>
                    </a:srgbClr>
                  </a:outerShdw>
                </a:effectLst>
              </a:rPr>
              <a:t>Ello implica que ambas materias primas, tienden a incrementarse asociadamente.</a:t>
            </a:r>
          </a:p>
          <a:p>
            <a:pPr marL="0" indent="0" algn="ctr">
              <a:buNone/>
            </a:pPr>
            <a:endParaRPr lang="es-MX" sz="2400" b="1" dirty="0" smtClean="0">
              <a:effectLst>
                <a:outerShdw blurRad="38100" dist="38100" dir="2700000" algn="tl">
                  <a:srgbClr val="000000">
                    <a:alpha val="43137"/>
                  </a:srgbClr>
                </a:outerShdw>
              </a:effectLst>
            </a:endParaRPr>
          </a:p>
          <a:p>
            <a:pPr marL="0" indent="0" algn="ctr">
              <a:buNone/>
            </a:pPr>
            <a:r>
              <a:rPr lang="es-MX" sz="2400" b="1" dirty="0" smtClean="0">
                <a:effectLst>
                  <a:outerShdw blurRad="38100" dist="38100" dir="2700000" algn="tl">
                    <a:srgbClr val="000000">
                      <a:alpha val="43137"/>
                    </a:srgbClr>
                  </a:outerShdw>
                </a:effectLst>
              </a:rPr>
              <a:t>Cada año se tipificó acorde con sus estimadores estadísticos.</a:t>
            </a:r>
            <a:endParaRPr lang="es-MX"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98307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 calcmode="lin" valueType="num">
                                      <p:cBhvr additive="base">
                                        <p:cTn id="25"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anim calcmode="lin" valueType="num">
                                      <p:cBhvr additive="base">
                                        <p:cTn id="31"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7504" y="274638"/>
            <a:ext cx="8579296" cy="1143000"/>
          </a:xfrm>
        </p:spPr>
        <p:txBody>
          <a:bodyPr>
            <a:noAutofit/>
          </a:bodyPr>
          <a:lstStyle/>
          <a:p>
            <a:r>
              <a:rPr lang="es-MX" sz="3200" dirty="0" smtClean="0">
                <a:solidFill>
                  <a:schemeClr val="tx1"/>
                </a:solidFill>
              </a:rPr>
              <a:t>El comportamiento anual de los precios de la tonelada de maíz se presenta en el cuadro 1.</a:t>
            </a:r>
            <a:endParaRPr lang="es-MX" sz="3200" dirty="0">
              <a:solidFill>
                <a:schemeClr val="tx1"/>
              </a:solidFill>
            </a:endParaRPr>
          </a:p>
        </p:txBody>
      </p:sp>
      <p:graphicFrame>
        <p:nvGraphicFramePr>
          <p:cNvPr id="4" name="3 Tabla"/>
          <p:cNvGraphicFramePr>
            <a:graphicFrameLocks noGrp="1"/>
          </p:cNvGraphicFramePr>
          <p:nvPr>
            <p:extLst>
              <p:ext uri="{D42A27DB-BD31-4B8C-83A1-F6EECF244321}">
                <p14:modId xmlns:p14="http://schemas.microsoft.com/office/powerpoint/2010/main" val="1326675479"/>
              </p:ext>
            </p:extLst>
          </p:nvPr>
        </p:nvGraphicFramePr>
        <p:xfrm>
          <a:off x="0" y="1988840"/>
          <a:ext cx="9150601" cy="4869159"/>
        </p:xfrm>
        <a:graphic>
          <a:graphicData uri="http://schemas.openxmlformats.org/drawingml/2006/table">
            <a:tbl>
              <a:tblPr>
                <a:tableStyleId>{5C22544A-7EE6-4342-B048-85BDC9FD1C3A}</a:tableStyleId>
              </a:tblPr>
              <a:tblGrid>
                <a:gridCol w="896386"/>
                <a:gridCol w="1344578"/>
                <a:gridCol w="746988"/>
                <a:gridCol w="1284819"/>
                <a:gridCol w="795542"/>
                <a:gridCol w="717108"/>
                <a:gridCol w="597590"/>
                <a:gridCol w="776868"/>
                <a:gridCol w="642409"/>
                <a:gridCol w="616265"/>
                <a:gridCol w="732048"/>
              </a:tblGrid>
              <a:tr h="460596">
                <a:tc>
                  <a:txBody>
                    <a:bodyPr/>
                    <a:lstStyle/>
                    <a:p>
                      <a:pPr algn="ctr" fontAlgn="b"/>
                      <a:r>
                        <a:rPr lang="es-MX" sz="1400" b="1" u="none" strike="noStrike" dirty="0">
                          <a:effectLst/>
                        </a:rPr>
                        <a:t> </a:t>
                      </a:r>
                      <a:endParaRPr lang="es-MX" sz="1400" b="1" i="0" u="none" strike="noStrike" dirty="0">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 </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M</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A</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Í</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Z</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 </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 </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 </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 </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 </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r>
              <a:tr h="438663">
                <a:tc>
                  <a:txBody>
                    <a:bodyPr/>
                    <a:lstStyle/>
                    <a:p>
                      <a:pPr algn="ctr" fontAlgn="b"/>
                      <a:r>
                        <a:rPr lang="es-MX" sz="1400" b="1" u="none" strike="noStrike">
                          <a:effectLst/>
                        </a:rPr>
                        <a:t>Año</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n</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Media</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Desvest</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CV ( %)</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EE</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IC</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LCS</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LCI</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MAX</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MIN</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r>
              <a:tr h="438663">
                <a:tc>
                  <a:txBody>
                    <a:bodyPr/>
                    <a:lstStyle/>
                    <a:p>
                      <a:pPr algn="ctr" fontAlgn="b"/>
                      <a:r>
                        <a:rPr lang="es-MX" sz="1400" b="1" u="none" strike="noStrike">
                          <a:effectLst/>
                        </a:rPr>
                        <a:t>2004</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366</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1781.7</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174.1</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9.8</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9.1</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17.8</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1799.6</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1763.9</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2118.4</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1511.1</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r>
              <a:tr h="438663">
                <a:tc>
                  <a:txBody>
                    <a:bodyPr/>
                    <a:lstStyle/>
                    <a:p>
                      <a:pPr algn="ctr" fontAlgn="b"/>
                      <a:r>
                        <a:rPr lang="es-MX" sz="1400" b="1" u="none" strike="noStrike">
                          <a:effectLst/>
                        </a:rPr>
                        <a:t>2005</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365</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1547.2</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54.1</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3.5</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2.8</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5.5</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1552.7</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1541.6</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1718.5</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1411.3</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r>
              <a:tr h="438663">
                <a:tc>
                  <a:txBody>
                    <a:bodyPr/>
                    <a:lstStyle/>
                    <a:p>
                      <a:pPr algn="ctr" fontAlgn="b"/>
                      <a:r>
                        <a:rPr lang="es-MX" sz="1400" b="1" u="none" strike="noStrike">
                          <a:effectLst/>
                        </a:rPr>
                        <a:t>2006</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365</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1840.3</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265.8</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14.4</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13.9</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27.3</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1867.6</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1813.0</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2420.9</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1478.0</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r>
              <a:tr h="438663">
                <a:tc>
                  <a:txBody>
                    <a:bodyPr/>
                    <a:lstStyle/>
                    <a:p>
                      <a:pPr algn="ctr" fontAlgn="b"/>
                      <a:r>
                        <a:rPr lang="es-MX" sz="1400" b="1" u="none" strike="noStrike">
                          <a:effectLst/>
                        </a:rPr>
                        <a:t>2007</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365</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2578.0</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153.6</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6.0</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8.0</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15.8</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2593.7</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2562.2</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2878.1</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2216.9</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r>
              <a:tr h="438663">
                <a:tc>
                  <a:txBody>
                    <a:bodyPr/>
                    <a:lstStyle/>
                    <a:p>
                      <a:pPr algn="ctr" fontAlgn="b"/>
                      <a:r>
                        <a:rPr lang="es-MX" sz="1400" b="1" u="none" strike="noStrike">
                          <a:effectLst/>
                        </a:rPr>
                        <a:t>2008</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366</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3264.5</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253.4</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7.8</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13.2</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26.0</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3290.5</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3238.5</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3998.5</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2807.4</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r>
              <a:tr h="438663">
                <a:tc>
                  <a:txBody>
                    <a:bodyPr/>
                    <a:lstStyle/>
                    <a:p>
                      <a:pPr algn="ctr" fontAlgn="b"/>
                      <a:r>
                        <a:rPr lang="es-MX" sz="1400" b="1" u="none" strike="noStrike">
                          <a:effectLst/>
                        </a:rPr>
                        <a:t>2009</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365</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3128.0</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224.9</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7.2</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11.8</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23.1</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3151.1</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3104.9</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3551.7</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2692.1</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r>
              <a:tr h="438663">
                <a:tc>
                  <a:txBody>
                    <a:bodyPr/>
                    <a:lstStyle/>
                    <a:p>
                      <a:pPr algn="ctr" fontAlgn="b"/>
                      <a:r>
                        <a:rPr lang="es-MX" sz="1400" b="1" u="none" strike="noStrike">
                          <a:effectLst/>
                        </a:rPr>
                        <a:t>2010</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365</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3197.4</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406.2</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12.7</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21.3</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41.7</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3239.0</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3155.7</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4122.1</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2698.4</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r>
              <a:tr h="438663">
                <a:tc>
                  <a:txBody>
                    <a:bodyPr/>
                    <a:lstStyle/>
                    <a:p>
                      <a:pPr algn="ctr" fontAlgn="b"/>
                      <a:r>
                        <a:rPr lang="es-MX" sz="1400" b="1" u="none" strike="noStrike">
                          <a:effectLst/>
                        </a:rPr>
                        <a:t>2011</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365</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4400.7</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225.8</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5.1</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11.8</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23.2</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4423.9</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4377.5</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4882.1</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3765.0</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r>
              <a:tr h="460596">
                <a:tc>
                  <a:txBody>
                    <a:bodyPr/>
                    <a:lstStyle/>
                    <a:p>
                      <a:pPr algn="ctr" fontAlgn="b"/>
                      <a:r>
                        <a:rPr lang="es-MX" sz="1400" b="1" u="none" strike="noStrike">
                          <a:effectLst/>
                        </a:rPr>
                        <a:t>2012</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366</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4681.8</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105.4</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2.3</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5.5</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10.8</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4692.6</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4671.0</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a:effectLst/>
                        </a:rPr>
                        <a:t>5451.1</a:t>
                      </a:r>
                      <a:endParaRPr lang="es-MX" sz="1400" b="1" i="0" u="none" strike="noStrike">
                        <a:solidFill>
                          <a:srgbClr val="000000"/>
                        </a:solidFill>
                        <a:effectLst/>
                        <a:latin typeface="Calibri"/>
                      </a:endParaRPr>
                    </a:p>
                  </a:txBody>
                  <a:tcPr marL="9525" marR="9525" marT="9525" marB="0" anchor="b">
                    <a:solidFill>
                      <a:schemeClr val="accent1">
                        <a:lumMod val="60000"/>
                        <a:lumOff val="40000"/>
                      </a:schemeClr>
                    </a:solidFill>
                  </a:tcPr>
                </a:tc>
                <a:tc>
                  <a:txBody>
                    <a:bodyPr/>
                    <a:lstStyle/>
                    <a:p>
                      <a:pPr algn="ctr" fontAlgn="b"/>
                      <a:r>
                        <a:rPr lang="es-MX" sz="1400" b="1" u="none" strike="noStrike" dirty="0">
                          <a:effectLst/>
                        </a:rPr>
                        <a:t>4117.5</a:t>
                      </a:r>
                      <a:endParaRPr lang="es-MX" sz="1400" b="1" i="0" u="none" strike="noStrike" dirty="0">
                        <a:solidFill>
                          <a:srgbClr val="000000"/>
                        </a:solidFill>
                        <a:effectLst/>
                        <a:latin typeface="Calibri"/>
                      </a:endParaRPr>
                    </a:p>
                  </a:txBody>
                  <a:tcPr marL="9525" marR="9525" marT="9525" marB="0" anchor="b">
                    <a:solidFill>
                      <a:schemeClr val="accent1">
                        <a:lumMod val="60000"/>
                        <a:lumOff val="40000"/>
                      </a:schemeClr>
                    </a:solidFill>
                  </a:tcPr>
                </a:tc>
              </a:tr>
            </a:tbl>
          </a:graphicData>
        </a:graphic>
      </p:graphicFrame>
      <p:sp>
        <p:nvSpPr>
          <p:cNvPr id="6" name="5 CuadroTexto"/>
          <p:cNvSpPr txBox="1"/>
          <p:nvPr/>
        </p:nvSpPr>
        <p:spPr>
          <a:xfrm>
            <a:off x="0" y="1556792"/>
            <a:ext cx="1608133" cy="369332"/>
          </a:xfrm>
          <a:prstGeom prst="rect">
            <a:avLst/>
          </a:prstGeom>
          <a:noFill/>
        </p:spPr>
        <p:txBody>
          <a:bodyPr wrap="none" rtlCol="0">
            <a:spAutoFit/>
          </a:bodyPr>
          <a:lstStyle/>
          <a:p>
            <a:r>
              <a:rPr lang="es-MX" b="1" dirty="0" smtClean="0"/>
              <a:t>Cuadro  No 1</a:t>
            </a:r>
            <a:endParaRPr lang="es-MX" b="1" dirty="0"/>
          </a:p>
        </p:txBody>
      </p:sp>
    </p:spTree>
    <p:extLst>
      <p:ext uri="{BB962C8B-B14F-4D97-AF65-F5344CB8AC3E}">
        <p14:creationId xmlns:p14="http://schemas.microsoft.com/office/powerpoint/2010/main" val="9957735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512" y="24165"/>
            <a:ext cx="8579296" cy="1143000"/>
          </a:xfrm>
        </p:spPr>
        <p:txBody>
          <a:bodyPr>
            <a:noAutofit/>
          </a:bodyPr>
          <a:lstStyle/>
          <a:p>
            <a:r>
              <a:rPr lang="es-MX" sz="3200" dirty="0" smtClean="0">
                <a:solidFill>
                  <a:schemeClr val="tx1"/>
                </a:solidFill>
              </a:rPr>
              <a:t>El comportamiento anual de los precios de la tonelada de soya se presenta en el cuadro 2.</a:t>
            </a:r>
            <a:endParaRPr lang="es-MX" sz="3200" dirty="0">
              <a:solidFill>
                <a:schemeClr val="tx1"/>
              </a:solidFill>
            </a:endParaRPr>
          </a:p>
        </p:txBody>
      </p:sp>
      <p:graphicFrame>
        <p:nvGraphicFramePr>
          <p:cNvPr id="3" name="2 Tabla"/>
          <p:cNvGraphicFramePr>
            <a:graphicFrameLocks noGrp="1"/>
          </p:cNvGraphicFramePr>
          <p:nvPr>
            <p:extLst>
              <p:ext uri="{D42A27DB-BD31-4B8C-83A1-F6EECF244321}">
                <p14:modId xmlns:p14="http://schemas.microsoft.com/office/powerpoint/2010/main" val="525325154"/>
              </p:ext>
            </p:extLst>
          </p:nvPr>
        </p:nvGraphicFramePr>
        <p:xfrm>
          <a:off x="0" y="1916836"/>
          <a:ext cx="9036494" cy="3960438"/>
        </p:xfrm>
        <a:graphic>
          <a:graphicData uri="http://schemas.openxmlformats.org/drawingml/2006/table">
            <a:tbl>
              <a:tblPr/>
              <a:tblGrid>
                <a:gridCol w="683566"/>
                <a:gridCol w="792088"/>
                <a:gridCol w="864096"/>
                <a:gridCol w="792088"/>
                <a:gridCol w="1008112"/>
                <a:gridCol w="792088"/>
                <a:gridCol w="864096"/>
                <a:gridCol w="864096"/>
                <a:gridCol w="792088"/>
                <a:gridCol w="720080"/>
                <a:gridCol w="864096"/>
              </a:tblGrid>
              <a:tr h="374637">
                <a:tc>
                  <a:txBody>
                    <a:bodyPr/>
                    <a:lstStyle/>
                    <a:p>
                      <a:pPr algn="ctr" fontAlgn="b"/>
                      <a:r>
                        <a:rPr lang="es-MX" sz="1600" b="1" i="0" u="none" strike="noStrike" dirty="0">
                          <a:solidFill>
                            <a:schemeClr val="tx1"/>
                          </a:solidFill>
                          <a:effectLst/>
                          <a:latin typeface="Calibri"/>
                        </a:rPr>
                        <a:t> </a:t>
                      </a:r>
                    </a:p>
                  </a:txBody>
                  <a:tcPr marL="9525" marR="9525" marT="9525"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b"/>
                      <a:r>
                        <a:rPr lang="es-MX" sz="1600" b="1" i="0" u="none" strike="noStrike" dirty="0">
                          <a:solidFill>
                            <a:schemeClr val="tx1"/>
                          </a:solidFill>
                          <a:effectLst/>
                          <a:latin typeface="Calibri"/>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b"/>
                      <a:r>
                        <a:rPr lang="es-MX" sz="1600" b="1" i="0" u="none" strike="noStrike" dirty="0">
                          <a:solidFill>
                            <a:schemeClr val="tx1"/>
                          </a:solidFill>
                          <a:effectLst/>
                          <a:latin typeface="Calibri"/>
                        </a:rPr>
                        <a:t>S</a:t>
                      </a: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b"/>
                      <a:r>
                        <a:rPr lang="es-MX" sz="1600" b="1" i="0" u="none" strike="noStrike">
                          <a:solidFill>
                            <a:schemeClr val="tx1"/>
                          </a:solidFill>
                          <a:effectLst/>
                          <a:latin typeface="Calibri"/>
                        </a:rPr>
                        <a:t>O</a:t>
                      </a: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b"/>
                      <a:r>
                        <a:rPr lang="es-MX" sz="1600" b="1" i="0" u="none" strike="noStrike" dirty="0">
                          <a:solidFill>
                            <a:schemeClr val="tx1"/>
                          </a:solidFill>
                          <a:effectLst/>
                          <a:latin typeface="Calibri"/>
                        </a:rPr>
                        <a:t>Y</a:t>
                      </a: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b"/>
                      <a:r>
                        <a:rPr lang="es-MX" sz="1600" b="1" i="0" u="none" strike="noStrike">
                          <a:solidFill>
                            <a:schemeClr val="tx1"/>
                          </a:solidFill>
                          <a:effectLst/>
                          <a:latin typeface="Calibri"/>
                        </a:rPr>
                        <a:t>A</a:t>
                      </a: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b"/>
                      <a:r>
                        <a:rPr lang="es-MX" sz="1600" b="1" i="0" u="none" strike="noStrike">
                          <a:solidFill>
                            <a:schemeClr val="tx1"/>
                          </a:solidFill>
                          <a:effectLst/>
                          <a:latin typeface="Calibri"/>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b"/>
                      <a:r>
                        <a:rPr lang="es-MX" sz="1600" b="1" i="0" u="none" strike="noStrike">
                          <a:solidFill>
                            <a:schemeClr val="tx1"/>
                          </a:solidFill>
                          <a:effectLst/>
                          <a:latin typeface="Calibri"/>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b"/>
                      <a:r>
                        <a:rPr lang="es-MX" sz="1600" b="1" i="0" u="none" strike="noStrike">
                          <a:solidFill>
                            <a:schemeClr val="tx1"/>
                          </a:solidFill>
                          <a:effectLst/>
                          <a:latin typeface="Calibri"/>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b"/>
                      <a:r>
                        <a:rPr lang="es-MX" sz="1600" b="1" i="0" u="none" strike="noStrike">
                          <a:solidFill>
                            <a:schemeClr val="tx1"/>
                          </a:solidFill>
                          <a:effectLst/>
                          <a:latin typeface="Calibri"/>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b"/>
                      <a:r>
                        <a:rPr lang="es-MX" sz="1600" b="1" i="0" u="none" strike="noStrike">
                          <a:solidFill>
                            <a:schemeClr val="tx1"/>
                          </a:solidFill>
                          <a:effectLst/>
                          <a:latin typeface="Calibri"/>
                        </a:rPr>
                        <a:t> </a:t>
                      </a:r>
                    </a:p>
                  </a:txBody>
                  <a:tcPr marL="9525" marR="9525" marT="9525"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r>
              <a:tr h="356796">
                <a:tc>
                  <a:txBody>
                    <a:bodyPr/>
                    <a:lstStyle/>
                    <a:p>
                      <a:pPr algn="ctr" fontAlgn="b"/>
                      <a:r>
                        <a:rPr lang="es-MX" sz="1600" b="1" i="0" u="none" strike="noStrike">
                          <a:solidFill>
                            <a:schemeClr val="tx1"/>
                          </a:solidFill>
                          <a:effectLst/>
                          <a:latin typeface="Calibri"/>
                        </a:rPr>
                        <a:t>Año</a:t>
                      </a:r>
                    </a:p>
                  </a:txBody>
                  <a:tcPr marL="9525" marR="9525" marT="9525"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0070C0"/>
                    </a:solidFill>
                  </a:tcPr>
                </a:tc>
                <a:tc>
                  <a:txBody>
                    <a:bodyPr/>
                    <a:lstStyle/>
                    <a:p>
                      <a:pPr algn="ctr" fontAlgn="b"/>
                      <a:r>
                        <a:rPr lang="es-MX" sz="1600" b="1" i="0" u="none" strike="noStrike" dirty="0">
                          <a:solidFill>
                            <a:schemeClr val="tx1"/>
                          </a:solidFill>
                          <a:effectLst/>
                          <a:latin typeface="Calibri"/>
                        </a:rPr>
                        <a:t>n</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solidFill>
                      <a:srgbClr val="0070C0"/>
                    </a:solidFill>
                  </a:tcPr>
                </a:tc>
                <a:tc>
                  <a:txBody>
                    <a:bodyPr/>
                    <a:lstStyle/>
                    <a:p>
                      <a:pPr algn="ctr" fontAlgn="b"/>
                      <a:r>
                        <a:rPr lang="es-MX" sz="1600" b="1" i="0" u="none" strike="noStrike" dirty="0">
                          <a:solidFill>
                            <a:schemeClr val="tx1"/>
                          </a:solidFill>
                          <a:effectLst/>
                          <a:latin typeface="Calibri"/>
                        </a:rPr>
                        <a:t>Media</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solidFill>
                      <a:srgbClr val="0070C0"/>
                    </a:solidFill>
                  </a:tcPr>
                </a:tc>
                <a:tc>
                  <a:txBody>
                    <a:bodyPr/>
                    <a:lstStyle/>
                    <a:p>
                      <a:pPr algn="ctr" fontAlgn="b"/>
                      <a:r>
                        <a:rPr lang="es-MX" sz="1600" b="1" i="0" u="none" strike="noStrike" dirty="0" err="1">
                          <a:solidFill>
                            <a:schemeClr val="tx1"/>
                          </a:solidFill>
                          <a:effectLst/>
                          <a:latin typeface="Calibri"/>
                        </a:rPr>
                        <a:t>Desvest</a:t>
                      </a:r>
                      <a:endParaRPr lang="es-MX" sz="1600" b="1" i="0" u="none" strike="noStrike" dirty="0">
                        <a:solidFill>
                          <a:schemeClr val="tx1"/>
                        </a:solidFill>
                        <a:effectLst/>
                        <a:latin typeface="Calibri"/>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solidFill>
                      <a:srgbClr val="0070C0"/>
                    </a:solidFill>
                  </a:tcPr>
                </a:tc>
                <a:tc>
                  <a:txBody>
                    <a:bodyPr/>
                    <a:lstStyle/>
                    <a:p>
                      <a:pPr algn="ctr" fontAlgn="b"/>
                      <a:r>
                        <a:rPr lang="es-MX" sz="1600" b="1" i="0" u="none" strike="noStrike">
                          <a:solidFill>
                            <a:schemeClr val="tx1"/>
                          </a:solidFill>
                          <a:effectLst/>
                          <a:latin typeface="Calibri"/>
                        </a:rPr>
                        <a:t>CV (%)</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solidFill>
                      <a:srgbClr val="0070C0"/>
                    </a:solidFill>
                  </a:tcPr>
                </a:tc>
                <a:tc>
                  <a:txBody>
                    <a:bodyPr/>
                    <a:lstStyle/>
                    <a:p>
                      <a:pPr algn="ctr" fontAlgn="b"/>
                      <a:r>
                        <a:rPr lang="es-MX" sz="1600" b="1" i="0" u="none" strike="noStrike">
                          <a:solidFill>
                            <a:schemeClr val="tx1"/>
                          </a:solidFill>
                          <a:effectLst/>
                          <a:latin typeface="Calibri"/>
                        </a:rPr>
                        <a:t>EE</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solidFill>
                      <a:srgbClr val="0070C0"/>
                    </a:solidFill>
                  </a:tcPr>
                </a:tc>
                <a:tc>
                  <a:txBody>
                    <a:bodyPr/>
                    <a:lstStyle/>
                    <a:p>
                      <a:pPr algn="ctr" fontAlgn="b"/>
                      <a:r>
                        <a:rPr lang="es-MX" sz="1600" b="1" i="0" u="none" strike="noStrike">
                          <a:solidFill>
                            <a:schemeClr val="tx1"/>
                          </a:solidFill>
                          <a:effectLst/>
                          <a:latin typeface="Calibri"/>
                        </a:rPr>
                        <a:t>IC</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solidFill>
                      <a:srgbClr val="0070C0"/>
                    </a:solidFill>
                  </a:tcPr>
                </a:tc>
                <a:tc>
                  <a:txBody>
                    <a:bodyPr/>
                    <a:lstStyle/>
                    <a:p>
                      <a:pPr algn="ctr" fontAlgn="b"/>
                      <a:r>
                        <a:rPr lang="es-MX" sz="1600" b="1" i="0" u="none" strike="noStrike">
                          <a:solidFill>
                            <a:schemeClr val="tx1"/>
                          </a:solidFill>
                          <a:effectLst/>
                          <a:latin typeface="Calibri"/>
                        </a:rPr>
                        <a:t>LCS</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solidFill>
                      <a:srgbClr val="0070C0"/>
                    </a:solidFill>
                  </a:tcPr>
                </a:tc>
                <a:tc>
                  <a:txBody>
                    <a:bodyPr/>
                    <a:lstStyle/>
                    <a:p>
                      <a:pPr algn="ctr" fontAlgn="b"/>
                      <a:r>
                        <a:rPr lang="es-MX" sz="1600" b="1" i="0" u="none" strike="noStrike">
                          <a:solidFill>
                            <a:schemeClr val="tx1"/>
                          </a:solidFill>
                          <a:effectLst/>
                          <a:latin typeface="Calibri"/>
                        </a:rPr>
                        <a:t>LCI</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solidFill>
                      <a:srgbClr val="0070C0"/>
                    </a:solidFill>
                  </a:tcPr>
                </a:tc>
                <a:tc>
                  <a:txBody>
                    <a:bodyPr/>
                    <a:lstStyle/>
                    <a:p>
                      <a:pPr algn="ctr" fontAlgn="b"/>
                      <a:r>
                        <a:rPr lang="es-MX" sz="1600" b="1" i="0" u="none" strike="noStrike">
                          <a:solidFill>
                            <a:schemeClr val="tx1"/>
                          </a:solidFill>
                          <a:effectLst/>
                          <a:latin typeface="Calibri"/>
                        </a:rPr>
                        <a:t>MAX</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solidFill>
                      <a:srgbClr val="0070C0"/>
                    </a:solidFill>
                  </a:tcPr>
                </a:tc>
                <a:tc>
                  <a:txBody>
                    <a:bodyPr/>
                    <a:lstStyle/>
                    <a:p>
                      <a:pPr algn="ctr" fontAlgn="b"/>
                      <a:r>
                        <a:rPr lang="es-MX" sz="1600" b="1" i="0" u="none" strike="noStrike">
                          <a:solidFill>
                            <a:schemeClr val="tx1"/>
                          </a:solidFill>
                          <a:effectLst/>
                          <a:latin typeface="Calibri"/>
                        </a:rPr>
                        <a:t>MIN</a:t>
                      </a:r>
                    </a:p>
                  </a:txBody>
                  <a:tcPr marL="9525" marR="9525" marT="9525"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0070C0"/>
                    </a:solidFill>
                  </a:tcPr>
                </a:tc>
              </a:tr>
              <a:tr h="356796">
                <a:tc>
                  <a:txBody>
                    <a:bodyPr/>
                    <a:lstStyle/>
                    <a:p>
                      <a:pPr algn="ctr" fontAlgn="b"/>
                      <a:r>
                        <a:rPr lang="es-MX" sz="1600" b="1" i="0" u="none" strike="noStrike">
                          <a:solidFill>
                            <a:schemeClr val="tx1"/>
                          </a:solidFill>
                          <a:effectLst/>
                          <a:latin typeface="Calibri"/>
                        </a:rPr>
                        <a:t>2004</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rgbClr val="0070C0"/>
                    </a:solidFill>
                  </a:tcPr>
                </a:tc>
                <a:tc>
                  <a:txBody>
                    <a:bodyPr/>
                    <a:lstStyle/>
                    <a:p>
                      <a:pPr algn="ctr" fontAlgn="b"/>
                      <a:r>
                        <a:rPr lang="es-MX" sz="1600" b="1" i="0" u="none" strike="noStrike">
                          <a:solidFill>
                            <a:schemeClr val="tx1"/>
                          </a:solidFill>
                          <a:effectLst/>
                          <a:latin typeface="Calibri"/>
                        </a:rPr>
                        <a:t>366</a:t>
                      </a:r>
                    </a:p>
                  </a:txBody>
                  <a:tcPr marL="9525" marR="9525" marT="9525" marB="0" anchor="b">
                    <a:lnL>
                      <a:noFill/>
                    </a:lnL>
                    <a:lnR>
                      <a:noFill/>
                    </a:lnR>
                    <a:lnT>
                      <a:noFill/>
                    </a:lnT>
                    <a:lnB>
                      <a:noFill/>
                    </a:lnB>
                    <a:solidFill>
                      <a:srgbClr val="0070C0"/>
                    </a:solidFill>
                  </a:tcPr>
                </a:tc>
                <a:tc>
                  <a:txBody>
                    <a:bodyPr/>
                    <a:lstStyle/>
                    <a:p>
                      <a:pPr algn="ctr" fontAlgn="b"/>
                      <a:r>
                        <a:rPr lang="es-MX" sz="1600" b="1" i="0" u="none" strike="noStrike">
                          <a:solidFill>
                            <a:schemeClr val="tx1"/>
                          </a:solidFill>
                          <a:effectLst/>
                          <a:latin typeface="Calibri"/>
                        </a:rPr>
                        <a:t>3641.1</a:t>
                      </a:r>
                    </a:p>
                  </a:txBody>
                  <a:tcPr marL="9525" marR="9525" marT="9525" marB="0" anchor="b">
                    <a:lnL>
                      <a:noFill/>
                    </a:lnL>
                    <a:lnR>
                      <a:noFill/>
                    </a:lnR>
                    <a:lnT>
                      <a:noFill/>
                    </a:lnT>
                    <a:lnB>
                      <a:noFill/>
                    </a:lnB>
                    <a:solidFill>
                      <a:srgbClr val="0070C0"/>
                    </a:solidFill>
                  </a:tcPr>
                </a:tc>
                <a:tc>
                  <a:txBody>
                    <a:bodyPr/>
                    <a:lstStyle/>
                    <a:p>
                      <a:pPr algn="ctr" fontAlgn="b"/>
                      <a:r>
                        <a:rPr lang="es-MX" sz="1600" b="1" i="0" u="none" strike="noStrike" dirty="0">
                          <a:solidFill>
                            <a:schemeClr val="tx1"/>
                          </a:solidFill>
                          <a:effectLst/>
                          <a:latin typeface="Calibri"/>
                        </a:rPr>
                        <a:t>523.1</a:t>
                      </a:r>
                    </a:p>
                  </a:txBody>
                  <a:tcPr marL="9525" marR="9525" marT="9525" marB="0" anchor="b">
                    <a:lnL>
                      <a:noFill/>
                    </a:lnL>
                    <a:lnR>
                      <a:noFill/>
                    </a:lnR>
                    <a:lnT>
                      <a:noFill/>
                    </a:lnT>
                    <a:lnB>
                      <a:noFill/>
                    </a:lnB>
                    <a:solidFill>
                      <a:srgbClr val="0070C0"/>
                    </a:solidFill>
                  </a:tcPr>
                </a:tc>
                <a:tc>
                  <a:txBody>
                    <a:bodyPr/>
                    <a:lstStyle/>
                    <a:p>
                      <a:pPr algn="ctr" fontAlgn="b"/>
                      <a:r>
                        <a:rPr lang="es-MX" sz="1600" b="1" i="0" u="none" strike="noStrike" dirty="0">
                          <a:solidFill>
                            <a:schemeClr val="tx1"/>
                          </a:solidFill>
                          <a:effectLst/>
                          <a:latin typeface="Calibri"/>
                        </a:rPr>
                        <a:t>14.4</a:t>
                      </a:r>
                    </a:p>
                  </a:txBody>
                  <a:tcPr marL="9525" marR="9525" marT="9525" marB="0" anchor="b">
                    <a:lnL>
                      <a:noFill/>
                    </a:lnL>
                    <a:lnR>
                      <a:noFill/>
                    </a:lnR>
                    <a:lnT>
                      <a:noFill/>
                    </a:lnT>
                    <a:lnB>
                      <a:noFill/>
                    </a:lnB>
                    <a:solidFill>
                      <a:srgbClr val="0070C0"/>
                    </a:solidFill>
                  </a:tcPr>
                </a:tc>
                <a:tc>
                  <a:txBody>
                    <a:bodyPr/>
                    <a:lstStyle/>
                    <a:p>
                      <a:pPr algn="ctr" fontAlgn="b"/>
                      <a:r>
                        <a:rPr lang="es-MX" sz="1600" b="1" i="0" u="none" strike="noStrike" dirty="0">
                          <a:solidFill>
                            <a:schemeClr val="tx1"/>
                          </a:solidFill>
                          <a:effectLst/>
                          <a:latin typeface="Calibri"/>
                        </a:rPr>
                        <a:t>27.3</a:t>
                      </a:r>
                    </a:p>
                  </a:txBody>
                  <a:tcPr marL="9525" marR="9525" marT="9525" marB="0" anchor="b">
                    <a:lnL>
                      <a:noFill/>
                    </a:lnL>
                    <a:lnR>
                      <a:noFill/>
                    </a:lnR>
                    <a:lnT>
                      <a:noFill/>
                    </a:lnT>
                    <a:lnB>
                      <a:noFill/>
                    </a:lnB>
                    <a:solidFill>
                      <a:srgbClr val="0070C0"/>
                    </a:solidFill>
                  </a:tcPr>
                </a:tc>
                <a:tc>
                  <a:txBody>
                    <a:bodyPr/>
                    <a:lstStyle/>
                    <a:p>
                      <a:pPr algn="ctr" fontAlgn="b"/>
                      <a:r>
                        <a:rPr lang="es-MX" sz="1600" b="1" i="0" u="none" strike="noStrike" dirty="0">
                          <a:solidFill>
                            <a:schemeClr val="tx1"/>
                          </a:solidFill>
                          <a:effectLst/>
                          <a:latin typeface="Calibri"/>
                        </a:rPr>
                        <a:t>53.6</a:t>
                      </a:r>
                    </a:p>
                  </a:txBody>
                  <a:tcPr marL="9525" marR="9525" marT="9525" marB="0" anchor="b">
                    <a:lnL>
                      <a:noFill/>
                    </a:lnL>
                    <a:lnR>
                      <a:noFill/>
                    </a:lnR>
                    <a:lnT>
                      <a:noFill/>
                    </a:lnT>
                    <a:lnB>
                      <a:noFill/>
                    </a:lnB>
                    <a:solidFill>
                      <a:srgbClr val="0070C0"/>
                    </a:solidFill>
                  </a:tcPr>
                </a:tc>
                <a:tc>
                  <a:txBody>
                    <a:bodyPr/>
                    <a:lstStyle/>
                    <a:p>
                      <a:pPr algn="ctr" fontAlgn="b"/>
                      <a:r>
                        <a:rPr lang="es-MX" sz="1600" b="1" i="0" u="none" strike="noStrike" dirty="0">
                          <a:solidFill>
                            <a:schemeClr val="tx1"/>
                          </a:solidFill>
                          <a:effectLst/>
                          <a:latin typeface="Calibri"/>
                        </a:rPr>
                        <a:t>3694.6</a:t>
                      </a:r>
                    </a:p>
                  </a:txBody>
                  <a:tcPr marL="9525" marR="9525" marT="9525" marB="0" anchor="b">
                    <a:lnL>
                      <a:noFill/>
                    </a:lnL>
                    <a:lnR>
                      <a:noFill/>
                    </a:lnR>
                    <a:lnT>
                      <a:noFill/>
                    </a:lnT>
                    <a:lnB>
                      <a:noFill/>
                    </a:lnB>
                    <a:solidFill>
                      <a:srgbClr val="0070C0"/>
                    </a:solidFill>
                  </a:tcPr>
                </a:tc>
                <a:tc>
                  <a:txBody>
                    <a:bodyPr/>
                    <a:lstStyle/>
                    <a:p>
                      <a:pPr algn="ctr" fontAlgn="b"/>
                      <a:r>
                        <a:rPr lang="es-MX" sz="1600" b="1" i="0" u="none" strike="noStrike" dirty="0">
                          <a:solidFill>
                            <a:schemeClr val="tx1"/>
                          </a:solidFill>
                          <a:effectLst/>
                          <a:latin typeface="Calibri"/>
                        </a:rPr>
                        <a:t>3587.5</a:t>
                      </a:r>
                    </a:p>
                  </a:txBody>
                  <a:tcPr marL="9525" marR="9525" marT="9525" marB="0" anchor="b">
                    <a:lnL>
                      <a:noFill/>
                    </a:lnL>
                    <a:lnR>
                      <a:noFill/>
                    </a:lnR>
                    <a:lnT>
                      <a:noFill/>
                    </a:lnT>
                    <a:lnB>
                      <a:noFill/>
                    </a:lnB>
                    <a:solidFill>
                      <a:srgbClr val="0070C0"/>
                    </a:solidFill>
                  </a:tcPr>
                </a:tc>
                <a:tc>
                  <a:txBody>
                    <a:bodyPr/>
                    <a:lstStyle/>
                    <a:p>
                      <a:pPr algn="ctr" fontAlgn="b"/>
                      <a:r>
                        <a:rPr lang="es-MX" sz="1600" b="1" i="0" u="none" strike="noStrike" dirty="0">
                          <a:solidFill>
                            <a:schemeClr val="tx1"/>
                          </a:solidFill>
                          <a:effectLst/>
                          <a:latin typeface="Calibri"/>
                        </a:rPr>
                        <a:t>4751.7</a:t>
                      </a:r>
                    </a:p>
                  </a:txBody>
                  <a:tcPr marL="9525" marR="9525" marT="9525" marB="0" anchor="b">
                    <a:lnL>
                      <a:noFill/>
                    </a:lnL>
                    <a:lnR>
                      <a:noFill/>
                    </a:lnR>
                    <a:lnT>
                      <a:noFill/>
                    </a:lnT>
                    <a:lnB>
                      <a:noFill/>
                    </a:lnB>
                    <a:solidFill>
                      <a:srgbClr val="0070C0"/>
                    </a:solidFill>
                  </a:tcPr>
                </a:tc>
                <a:tc>
                  <a:txBody>
                    <a:bodyPr/>
                    <a:lstStyle/>
                    <a:p>
                      <a:pPr algn="ctr" fontAlgn="b"/>
                      <a:r>
                        <a:rPr lang="es-MX" sz="1600" b="1" i="0" u="none" strike="noStrike">
                          <a:solidFill>
                            <a:schemeClr val="tx1"/>
                          </a:solidFill>
                          <a:effectLst/>
                          <a:latin typeface="Calibri"/>
                        </a:rPr>
                        <a:t>2729.1</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0070C0"/>
                    </a:solidFill>
                  </a:tcPr>
                </a:tc>
              </a:tr>
              <a:tr h="356796">
                <a:tc>
                  <a:txBody>
                    <a:bodyPr/>
                    <a:lstStyle/>
                    <a:p>
                      <a:pPr algn="ctr" fontAlgn="b"/>
                      <a:r>
                        <a:rPr lang="es-MX" sz="1600" b="1" i="0" u="none" strike="noStrike">
                          <a:solidFill>
                            <a:schemeClr val="tx1"/>
                          </a:solidFill>
                          <a:effectLst/>
                          <a:latin typeface="Calibri"/>
                        </a:rPr>
                        <a:t>2005</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rgbClr val="0070C0"/>
                    </a:solidFill>
                  </a:tcPr>
                </a:tc>
                <a:tc>
                  <a:txBody>
                    <a:bodyPr/>
                    <a:lstStyle/>
                    <a:p>
                      <a:pPr algn="ctr" fontAlgn="b"/>
                      <a:r>
                        <a:rPr lang="es-MX" sz="1600" b="1" i="0" u="none" strike="noStrike">
                          <a:solidFill>
                            <a:schemeClr val="tx1"/>
                          </a:solidFill>
                          <a:effectLst/>
                          <a:latin typeface="Calibri"/>
                        </a:rPr>
                        <a:t>365</a:t>
                      </a:r>
                    </a:p>
                  </a:txBody>
                  <a:tcPr marL="9525" marR="9525" marT="9525" marB="0" anchor="b">
                    <a:lnL>
                      <a:noFill/>
                    </a:lnL>
                    <a:lnR>
                      <a:noFill/>
                    </a:lnR>
                    <a:lnT>
                      <a:noFill/>
                    </a:lnT>
                    <a:lnB>
                      <a:noFill/>
                    </a:lnB>
                    <a:solidFill>
                      <a:srgbClr val="0070C0"/>
                    </a:solidFill>
                  </a:tcPr>
                </a:tc>
                <a:tc>
                  <a:txBody>
                    <a:bodyPr/>
                    <a:lstStyle/>
                    <a:p>
                      <a:pPr algn="ctr" fontAlgn="b"/>
                      <a:r>
                        <a:rPr lang="es-MX" sz="1600" b="1" i="0" u="none" strike="noStrike">
                          <a:solidFill>
                            <a:schemeClr val="tx1"/>
                          </a:solidFill>
                          <a:effectLst/>
                          <a:latin typeface="Calibri"/>
                        </a:rPr>
                        <a:t>2786.6</a:t>
                      </a:r>
                    </a:p>
                  </a:txBody>
                  <a:tcPr marL="9525" marR="9525" marT="9525" marB="0" anchor="b">
                    <a:lnL>
                      <a:noFill/>
                    </a:lnL>
                    <a:lnR>
                      <a:noFill/>
                    </a:lnR>
                    <a:lnT>
                      <a:noFill/>
                    </a:lnT>
                    <a:lnB>
                      <a:noFill/>
                    </a:lnB>
                    <a:solidFill>
                      <a:srgbClr val="0070C0"/>
                    </a:solidFill>
                  </a:tcPr>
                </a:tc>
                <a:tc>
                  <a:txBody>
                    <a:bodyPr/>
                    <a:lstStyle/>
                    <a:p>
                      <a:pPr algn="ctr" fontAlgn="b"/>
                      <a:r>
                        <a:rPr lang="es-MX" sz="1600" b="1" i="0" u="none" strike="noStrike">
                          <a:solidFill>
                            <a:schemeClr val="tx1"/>
                          </a:solidFill>
                          <a:effectLst/>
                          <a:latin typeface="Calibri"/>
                        </a:rPr>
                        <a:t>234.7</a:t>
                      </a:r>
                    </a:p>
                  </a:txBody>
                  <a:tcPr marL="9525" marR="9525" marT="9525" marB="0" anchor="b">
                    <a:lnL>
                      <a:noFill/>
                    </a:lnL>
                    <a:lnR>
                      <a:noFill/>
                    </a:lnR>
                    <a:lnT>
                      <a:noFill/>
                    </a:lnT>
                    <a:lnB>
                      <a:noFill/>
                    </a:lnB>
                    <a:solidFill>
                      <a:srgbClr val="0070C0"/>
                    </a:solidFill>
                  </a:tcPr>
                </a:tc>
                <a:tc>
                  <a:txBody>
                    <a:bodyPr/>
                    <a:lstStyle/>
                    <a:p>
                      <a:pPr algn="ctr" fontAlgn="b"/>
                      <a:r>
                        <a:rPr lang="es-MX" sz="1600" b="1" i="0" u="none" strike="noStrike">
                          <a:solidFill>
                            <a:schemeClr val="tx1"/>
                          </a:solidFill>
                          <a:effectLst/>
                          <a:latin typeface="Calibri"/>
                        </a:rPr>
                        <a:t>8.4</a:t>
                      </a:r>
                    </a:p>
                  </a:txBody>
                  <a:tcPr marL="9525" marR="9525" marT="9525" marB="0" anchor="b">
                    <a:lnL>
                      <a:noFill/>
                    </a:lnL>
                    <a:lnR>
                      <a:noFill/>
                    </a:lnR>
                    <a:lnT>
                      <a:noFill/>
                    </a:lnT>
                    <a:lnB>
                      <a:noFill/>
                    </a:lnB>
                    <a:solidFill>
                      <a:srgbClr val="0070C0"/>
                    </a:solidFill>
                  </a:tcPr>
                </a:tc>
                <a:tc>
                  <a:txBody>
                    <a:bodyPr/>
                    <a:lstStyle/>
                    <a:p>
                      <a:pPr algn="ctr" fontAlgn="b"/>
                      <a:r>
                        <a:rPr lang="es-MX" sz="1600" b="1" i="0" u="none" strike="noStrike">
                          <a:solidFill>
                            <a:schemeClr val="tx1"/>
                          </a:solidFill>
                          <a:effectLst/>
                          <a:latin typeface="Calibri"/>
                        </a:rPr>
                        <a:t>12.3</a:t>
                      </a:r>
                    </a:p>
                  </a:txBody>
                  <a:tcPr marL="9525" marR="9525" marT="9525" marB="0" anchor="b">
                    <a:lnL>
                      <a:noFill/>
                    </a:lnL>
                    <a:lnR>
                      <a:noFill/>
                    </a:lnR>
                    <a:lnT>
                      <a:noFill/>
                    </a:lnT>
                    <a:lnB>
                      <a:noFill/>
                    </a:lnB>
                    <a:solidFill>
                      <a:srgbClr val="0070C0"/>
                    </a:solidFill>
                  </a:tcPr>
                </a:tc>
                <a:tc>
                  <a:txBody>
                    <a:bodyPr/>
                    <a:lstStyle/>
                    <a:p>
                      <a:pPr algn="ctr" fontAlgn="b"/>
                      <a:r>
                        <a:rPr lang="es-MX" sz="1600" b="1" i="0" u="none" strike="noStrike">
                          <a:solidFill>
                            <a:schemeClr val="tx1"/>
                          </a:solidFill>
                          <a:effectLst/>
                          <a:latin typeface="Calibri"/>
                        </a:rPr>
                        <a:t>24.1</a:t>
                      </a:r>
                    </a:p>
                  </a:txBody>
                  <a:tcPr marL="9525" marR="9525" marT="9525" marB="0" anchor="b">
                    <a:lnL>
                      <a:noFill/>
                    </a:lnL>
                    <a:lnR>
                      <a:noFill/>
                    </a:lnR>
                    <a:lnT>
                      <a:noFill/>
                    </a:lnT>
                    <a:lnB>
                      <a:noFill/>
                    </a:lnB>
                    <a:solidFill>
                      <a:srgbClr val="0070C0"/>
                    </a:solidFill>
                  </a:tcPr>
                </a:tc>
                <a:tc>
                  <a:txBody>
                    <a:bodyPr/>
                    <a:lstStyle/>
                    <a:p>
                      <a:pPr algn="ctr" fontAlgn="b"/>
                      <a:r>
                        <a:rPr lang="es-MX" sz="1600" b="1" i="0" u="none" strike="noStrike" dirty="0">
                          <a:solidFill>
                            <a:schemeClr val="tx1"/>
                          </a:solidFill>
                          <a:effectLst/>
                          <a:latin typeface="Calibri"/>
                        </a:rPr>
                        <a:t>2810.7</a:t>
                      </a:r>
                    </a:p>
                  </a:txBody>
                  <a:tcPr marL="9525" marR="9525" marT="9525" marB="0" anchor="b">
                    <a:lnL>
                      <a:noFill/>
                    </a:lnL>
                    <a:lnR>
                      <a:noFill/>
                    </a:lnR>
                    <a:lnT>
                      <a:noFill/>
                    </a:lnT>
                    <a:lnB>
                      <a:noFill/>
                    </a:lnB>
                    <a:solidFill>
                      <a:srgbClr val="0070C0"/>
                    </a:solidFill>
                  </a:tcPr>
                </a:tc>
                <a:tc>
                  <a:txBody>
                    <a:bodyPr/>
                    <a:lstStyle/>
                    <a:p>
                      <a:pPr algn="ctr" fontAlgn="b"/>
                      <a:r>
                        <a:rPr lang="es-MX" sz="1600" b="1" i="0" u="none" strike="noStrike">
                          <a:solidFill>
                            <a:schemeClr val="tx1"/>
                          </a:solidFill>
                          <a:effectLst/>
                          <a:latin typeface="Calibri"/>
                        </a:rPr>
                        <a:t>2762.6</a:t>
                      </a:r>
                    </a:p>
                  </a:txBody>
                  <a:tcPr marL="9525" marR="9525" marT="9525" marB="0" anchor="b">
                    <a:lnL>
                      <a:noFill/>
                    </a:lnL>
                    <a:lnR>
                      <a:noFill/>
                    </a:lnR>
                    <a:lnT>
                      <a:noFill/>
                    </a:lnT>
                    <a:lnB>
                      <a:noFill/>
                    </a:lnB>
                    <a:solidFill>
                      <a:srgbClr val="0070C0"/>
                    </a:solidFill>
                  </a:tcPr>
                </a:tc>
                <a:tc>
                  <a:txBody>
                    <a:bodyPr/>
                    <a:lstStyle/>
                    <a:p>
                      <a:pPr algn="ctr" fontAlgn="b"/>
                      <a:r>
                        <a:rPr lang="es-MX" sz="1600" b="1" i="0" u="none" strike="noStrike" dirty="0">
                          <a:solidFill>
                            <a:schemeClr val="tx1"/>
                          </a:solidFill>
                          <a:effectLst/>
                          <a:latin typeface="Calibri"/>
                        </a:rPr>
                        <a:t>3353.9</a:t>
                      </a:r>
                    </a:p>
                  </a:txBody>
                  <a:tcPr marL="9525" marR="9525" marT="9525" marB="0" anchor="b">
                    <a:lnL>
                      <a:noFill/>
                    </a:lnL>
                    <a:lnR>
                      <a:noFill/>
                    </a:lnR>
                    <a:lnT>
                      <a:noFill/>
                    </a:lnT>
                    <a:lnB>
                      <a:noFill/>
                    </a:lnB>
                    <a:solidFill>
                      <a:srgbClr val="0070C0"/>
                    </a:solidFill>
                  </a:tcPr>
                </a:tc>
                <a:tc>
                  <a:txBody>
                    <a:bodyPr/>
                    <a:lstStyle/>
                    <a:p>
                      <a:pPr algn="ctr" fontAlgn="b"/>
                      <a:r>
                        <a:rPr lang="es-MX" sz="1600" b="1" i="0" u="none" strike="noStrike" dirty="0">
                          <a:solidFill>
                            <a:schemeClr val="tx1"/>
                          </a:solidFill>
                          <a:effectLst/>
                          <a:latin typeface="Calibri"/>
                        </a:rPr>
                        <a:t>2419.0</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0070C0"/>
                    </a:solidFill>
                  </a:tcPr>
                </a:tc>
              </a:tr>
              <a:tr h="356796">
                <a:tc>
                  <a:txBody>
                    <a:bodyPr/>
                    <a:lstStyle/>
                    <a:p>
                      <a:pPr algn="ctr" fontAlgn="b"/>
                      <a:r>
                        <a:rPr lang="es-MX" sz="1600" b="1" i="0" u="none" strike="noStrike">
                          <a:solidFill>
                            <a:schemeClr val="tx1"/>
                          </a:solidFill>
                          <a:effectLst/>
                          <a:latin typeface="Calibri"/>
                        </a:rPr>
                        <a:t>2006</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rgbClr val="0070C0"/>
                    </a:solidFill>
                  </a:tcPr>
                </a:tc>
                <a:tc>
                  <a:txBody>
                    <a:bodyPr/>
                    <a:lstStyle/>
                    <a:p>
                      <a:pPr algn="ctr" fontAlgn="b"/>
                      <a:r>
                        <a:rPr lang="es-MX" sz="1600" b="1" i="0" u="none" strike="noStrike">
                          <a:solidFill>
                            <a:schemeClr val="tx1"/>
                          </a:solidFill>
                          <a:effectLst/>
                          <a:latin typeface="Calibri"/>
                        </a:rPr>
                        <a:t>365</a:t>
                      </a:r>
                    </a:p>
                  </a:txBody>
                  <a:tcPr marL="9525" marR="9525" marT="9525" marB="0" anchor="b">
                    <a:lnL>
                      <a:noFill/>
                    </a:lnL>
                    <a:lnR>
                      <a:noFill/>
                    </a:lnR>
                    <a:lnT>
                      <a:noFill/>
                    </a:lnT>
                    <a:lnB>
                      <a:noFill/>
                    </a:lnB>
                    <a:solidFill>
                      <a:srgbClr val="0070C0"/>
                    </a:solidFill>
                  </a:tcPr>
                </a:tc>
                <a:tc>
                  <a:txBody>
                    <a:bodyPr/>
                    <a:lstStyle/>
                    <a:p>
                      <a:pPr algn="ctr" fontAlgn="b"/>
                      <a:r>
                        <a:rPr lang="es-MX" sz="1600" b="1" i="0" u="none" strike="noStrike">
                          <a:solidFill>
                            <a:schemeClr val="tx1"/>
                          </a:solidFill>
                          <a:effectLst/>
                          <a:latin typeface="Calibri"/>
                        </a:rPr>
                        <a:t>2701.6</a:t>
                      </a:r>
                    </a:p>
                  </a:txBody>
                  <a:tcPr marL="9525" marR="9525" marT="9525" marB="0" anchor="b">
                    <a:lnL>
                      <a:noFill/>
                    </a:lnL>
                    <a:lnR>
                      <a:noFill/>
                    </a:lnR>
                    <a:lnT>
                      <a:noFill/>
                    </a:lnT>
                    <a:lnB>
                      <a:noFill/>
                    </a:lnB>
                    <a:solidFill>
                      <a:srgbClr val="0070C0"/>
                    </a:solidFill>
                  </a:tcPr>
                </a:tc>
                <a:tc>
                  <a:txBody>
                    <a:bodyPr/>
                    <a:lstStyle/>
                    <a:p>
                      <a:pPr algn="ctr" fontAlgn="b"/>
                      <a:r>
                        <a:rPr lang="es-MX" sz="1600" b="1" i="0" u="none" strike="noStrike">
                          <a:solidFill>
                            <a:schemeClr val="tx1"/>
                          </a:solidFill>
                          <a:effectLst/>
                          <a:latin typeface="Calibri"/>
                        </a:rPr>
                        <a:t>96.8</a:t>
                      </a:r>
                    </a:p>
                  </a:txBody>
                  <a:tcPr marL="9525" marR="9525" marT="9525" marB="0" anchor="b">
                    <a:lnL>
                      <a:noFill/>
                    </a:lnL>
                    <a:lnR>
                      <a:noFill/>
                    </a:lnR>
                    <a:lnT>
                      <a:noFill/>
                    </a:lnT>
                    <a:lnB>
                      <a:noFill/>
                    </a:lnB>
                    <a:solidFill>
                      <a:srgbClr val="0070C0"/>
                    </a:solidFill>
                  </a:tcPr>
                </a:tc>
                <a:tc>
                  <a:txBody>
                    <a:bodyPr/>
                    <a:lstStyle/>
                    <a:p>
                      <a:pPr algn="ctr" fontAlgn="b"/>
                      <a:r>
                        <a:rPr lang="es-MX" sz="1600" b="1" i="0" u="none" strike="noStrike" dirty="0">
                          <a:solidFill>
                            <a:schemeClr val="tx1"/>
                          </a:solidFill>
                          <a:effectLst/>
                          <a:latin typeface="Calibri"/>
                        </a:rPr>
                        <a:t>3.6</a:t>
                      </a:r>
                    </a:p>
                  </a:txBody>
                  <a:tcPr marL="9525" marR="9525" marT="9525" marB="0" anchor="b">
                    <a:lnL>
                      <a:noFill/>
                    </a:lnL>
                    <a:lnR>
                      <a:noFill/>
                    </a:lnR>
                    <a:lnT>
                      <a:noFill/>
                    </a:lnT>
                    <a:lnB>
                      <a:noFill/>
                    </a:lnB>
                    <a:solidFill>
                      <a:srgbClr val="0070C0"/>
                    </a:solidFill>
                  </a:tcPr>
                </a:tc>
                <a:tc>
                  <a:txBody>
                    <a:bodyPr/>
                    <a:lstStyle/>
                    <a:p>
                      <a:pPr algn="ctr" fontAlgn="b"/>
                      <a:r>
                        <a:rPr lang="es-MX" sz="1600" b="1" i="0" u="none" strike="noStrike" dirty="0">
                          <a:solidFill>
                            <a:schemeClr val="tx1"/>
                          </a:solidFill>
                          <a:effectLst/>
                          <a:latin typeface="Calibri"/>
                        </a:rPr>
                        <a:t>5.1</a:t>
                      </a:r>
                    </a:p>
                  </a:txBody>
                  <a:tcPr marL="9525" marR="9525" marT="9525" marB="0" anchor="b">
                    <a:lnL>
                      <a:noFill/>
                    </a:lnL>
                    <a:lnR>
                      <a:noFill/>
                    </a:lnR>
                    <a:lnT>
                      <a:noFill/>
                    </a:lnT>
                    <a:lnB>
                      <a:noFill/>
                    </a:lnB>
                    <a:solidFill>
                      <a:srgbClr val="0070C0"/>
                    </a:solidFill>
                  </a:tcPr>
                </a:tc>
                <a:tc>
                  <a:txBody>
                    <a:bodyPr/>
                    <a:lstStyle/>
                    <a:p>
                      <a:pPr algn="ctr" fontAlgn="b"/>
                      <a:r>
                        <a:rPr lang="es-MX" sz="1600" b="1" i="0" u="none" strike="noStrike">
                          <a:solidFill>
                            <a:schemeClr val="tx1"/>
                          </a:solidFill>
                          <a:effectLst/>
                          <a:latin typeface="Calibri"/>
                        </a:rPr>
                        <a:t>9.9</a:t>
                      </a:r>
                    </a:p>
                  </a:txBody>
                  <a:tcPr marL="9525" marR="9525" marT="9525" marB="0" anchor="b">
                    <a:lnL>
                      <a:noFill/>
                    </a:lnL>
                    <a:lnR>
                      <a:noFill/>
                    </a:lnR>
                    <a:lnT>
                      <a:noFill/>
                    </a:lnT>
                    <a:lnB>
                      <a:noFill/>
                    </a:lnB>
                    <a:solidFill>
                      <a:srgbClr val="0070C0"/>
                    </a:solidFill>
                  </a:tcPr>
                </a:tc>
                <a:tc>
                  <a:txBody>
                    <a:bodyPr/>
                    <a:lstStyle/>
                    <a:p>
                      <a:pPr algn="ctr" fontAlgn="b"/>
                      <a:r>
                        <a:rPr lang="es-MX" sz="1600" b="1" i="0" u="none" strike="noStrike">
                          <a:solidFill>
                            <a:schemeClr val="tx1"/>
                          </a:solidFill>
                          <a:effectLst/>
                          <a:latin typeface="Calibri"/>
                        </a:rPr>
                        <a:t>2711.5</a:t>
                      </a:r>
                    </a:p>
                  </a:txBody>
                  <a:tcPr marL="9525" marR="9525" marT="9525" marB="0" anchor="b">
                    <a:lnL>
                      <a:noFill/>
                    </a:lnL>
                    <a:lnR>
                      <a:noFill/>
                    </a:lnR>
                    <a:lnT>
                      <a:noFill/>
                    </a:lnT>
                    <a:lnB>
                      <a:noFill/>
                    </a:lnB>
                    <a:solidFill>
                      <a:srgbClr val="0070C0"/>
                    </a:solidFill>
                  </a:tcPr>
                </a:tc>
                <a:tc>
                  <a:txBody>
                    <a:bodyPr/>
                    <a:lstStyle/>
                    <a:p>
                      <a:pPr algn="ctr" fontAlgn="b"/>
                      <a:r>
                        <a:rPr lang="es-MX" sz="1600" b="1" i="0" u="none" strike="noStrike">
                          <a:solidFill>
                            <a:schemeClr val="tx1"/>
                          </a:solidFill>
                          <a:effectLst/>
                          <a:latin typeface="Calibri"/>
                        </a:rPr>
                        <a:t>2691.6</a:t>
                      </a:r>
                    </a:p>
                  </a:txBody>
                  <a:tcPr marL="9525" marR="9525" marT="9525" marB="0" anchor="b">
                    <a:lnL>
                      <a:noFill/>
                    </a:lnL>
                    <a:lnR>
                      <a:noFill/>
                    </a:lnR>
                    <a:lnT>
                      <a:noFill/>
                    </a:lnT>
                    <a:lnB>
                      <a:noFill/>
                    </a:lnB>
                    <a:solidFill>
                      <a:srgbClr val="0070C0"/>
                    </a:solidFill>
                  </a:tcPr>
                </a:tc>
                <a:tc>
                  <a:txBody>
                    <a:bodyPr/>
                    <a:lstStyle/>
                    <a:p>
                      <a:pPr algn="ctr" fontAlgn="b"/>
                      <a:r>
                        <a:rPr lang="es-MX" sz="1600" b="1" i="0" u="none" strike="noStrike">
                          <a:solidFill>
                            <a:schemeClr val="tx1"/>
                          </a:solidFill>
                          <a:effectLst/>
                          <a:latin typeface="Calibri"/>
                        </a:rPr>
                        <a:t>2976.4</a:t>
                      </a:r>
                    </a:p>
                  </a:txBody>
                  <a:tcPr marL="9525" marR="9525" marT="9525" marB="0" anchor="b">
                    <a:lnL>
                      <a:noFill/>
                    </a:lnL>
                    <a:lnR>
                      <a:noFill/>
                    </a:lnR>
                    <a:lnT>
                      <a:noFill/>
                    </a:lnT>
                    <a:lnB>
                      <a:noFill/>
                    </a:lnB>
                    <a:solidFill>
                      <a:srgbClr val="0070C0"/>
                    </a:solidFill>
                  </a:tcPr>
                </a:tc>
                <a:tc>
                  <a:txBody>
                    <a:bodyPr/>
                    <a:lstStyle/>
                    <a:p>
                      <a:pPr algn="ctr" fontAlgn="b"/>
                      <a:r>
                        <a:rPr lang="es-MX" sz="1600" b="1" i="0" u="none" strike="noStrike" dirty="0">
                          <a:solidFill>
                            <a:schemeClr val="tx1"/>
                          </a:solidFill>
                          <a:effectLst/>
                          <a:latin typeface="Calibri"/>
                        </a:rPr>
                        <a:t>2515.5</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0070C0"/>
                    </a:solidFill>
                  </a:tcPr>
                </a:tc>
              </a:tr>
              <a:tr h="356796">
                <a:tc>
                  <a:txBody>
                    <a:bodyPr/>
                    <a:lstStyle/>
                    <a:p>
                      <a:pPr algn="ctr" fontAlgn="b"/>
                      <a:r>
                        <a:rPr lang="es-MX" sz="1600" b="1" i="0" u="none" strike="noStrike">
                          <a:solidFill>
                            <a:schemeClr val="tx1"/>
                          </a:solidFill>
                          <a:effectLst/>
                          <a:latin typeface="Calibri"/>
                        </a:rPr>
                        <a:t>2007</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rgbClr val="0070C0"/>
                    </a:solidFill>
                  </a:tcPr>
                </a:tc>
                <a:tc>
                  <a:txBody>
                    <a:bodyPr/>
                    <a:lstStyle/>
                    <a:p>
                      <a:pPr algn="ctr" fontAlgn="b"/>
                      <a:r>
                        <a:rPr lang="es-MX" sz="1600" b="1" i="0" u="none" strike="noStrike">
                          <a:solidFill>
                            <a:schemeClr val="tx1"/>
                          </a:solidFill>
                          <a:effectLst/>
                          <a:latin typeface="Calibri"/>
                        </a:rPr>
                        <a:t>365</a:t>
                      </a:r>
                    </a:p>
                  </a:txBody>
                  <a:tcPr marL="9525" marR="9525" marT="9525" marB="0" anchor="b">
                    <a:lnL>
                      <a:noFill/>
                    </a:lnL>
                    <a:lnR>
                      <a:noFill/>
                    </a:lnR>
                    <a:lnT>
                      <a:noFill/>
                    </a:lnT>
                    <a:lnB>
                      <a:noFill/>
                    </a:lnB>
                    <a:solidFill>
                      <a:srgbClr val="0070C0"/>
                    </a:solidFill>
                  </a:tcPr>
                </a:tc>
                <a:tc>
                  <a:txBody>
                    <a:bodyPr/>
                    <a:lstStyle/>
                    <a:p>
                      <a:pPr algn="ctr" fontAlgn="b"/>
                      <a:r>
                        <a:rPr lang="es-MX" sz="1600" b="1" i="0" u="none" strike="noStrike">
                          <a:solidFill>
                            <a:schemeClr val="tx1"/>
                          </a:solidFill>
                          <a:effectLst/>
                          <a:latin typeface="Calibri"/>
                        </a:rPr>
                        <a:t>3373.0</a:t>
                      </a:r>
                    </a:p>
                  </a:txBody>
                  <a:tcPr marL="9525" marR="9525" marT="9525" marB="0" anchor="b">
                    <a:lnL>
                      <a:noFill/>
                    </a:lnL>
                    <a:lnR>
                      <a:noFill/>
                    </a:lnR>
                    <a:lnT>
                      <a:noFill/>
                    </a:lnT>
                    <a:lnB>
                      <a:noFill/>
                    </a:lnB>
                    <a:solidFill>
                      <a:srgbClr val="0070C0"/>
                    </a:solidFill>
                  </a:tcPr>
                </a:tc>
                <a:tc>
                  <a:txBody>
                    <a:bodyPr/>
                    <a:lstStyle/>
                    <a:p>
                      <a:pPr algn="ctr" fontAlgn="b"/>
                      <a:r>
                        <a:rPr lang="es-MX" sz="1600" b="1" i="0" u="none" strike="noStrike">
                          <a:solidFill>
                            <a:schemeClr val="tx1"/>
                          </a:solidFill>
                          <a:effectLst/>
                          <a:latin typeface="Calibri"/>
                        </a:rPr>
                        <a:t>404.3</a:t>
                      </a:r>
                    </a:p>
                  </a:txBody>
                  <a:tcPr marL="9525" marR="9525" marT="9525" marB="0" anchor="b">
                    <a:lnL>
                      <a:noFill/>
                    </a:lnL>
                    <a:lnR>
                      <a:noFill/>
                    </a:lnR>
                    <a:lnT>
                      <a:noFill/>
                    </a:lnT>
                    <a:lnB>
                      <a:noFill/>
                    </a:lnB>
                    <a:solidFill>
                      <a:srgbClr val="0070C0"/>
                    </a:solidFill>
                  </a:tcPr>
                </a:tc>
                <a:tc>
                  <a:txBody>
                    <a:bodyPr/>
                    <a:lstStyle/>
                    <a:p>
                      <a:pPr algn="ctr" fontAlgn="b"/>
                      <a:r>
                        <a:rPr lang="es-MX" sz="1600" b="1" i="0" u="none" strike="noStrike">
                          <a:solidFill>
                            <a:schemeClr val="tx1"/>
                          </a:solidFill>
                          <a:effectLst/>
                          <a:latin typeface="Calibri"/>
                        </a:rPr>
                        <a:t>12.0</a:t>
                      </a:r>
                    </a:p>
                  </a:txBody>
                  <a:tcPr marL="9525" marR="9525" marT="9525" marB="0" anchor="b">
                    <a:lnL>
                      <a:noFill/>
                    </a:lnL>
                    <a:lnR>
                      <a:noFill/>
                    </a:lnR>
                    <a:lnT>
                      <a:noFill/>
                    </a:lnT>
                    <a:lnB>
                      <a:noFill/>
                    </a:lnB>
                    <a:solidFill>
                      <a:srgbClr val="0070C0"/>
                    </a:solidFill>
                  </a:tcPr>
                </a:tc>
                <a:tc>
                  <a:txBody>
                    <a:bodyPr/>
                    <a:lstStyle/>
                    <a:p>
                      <a:pPr algn="ctr" fontAlgn="b"/>
                      <a:r>
                        <a:rPr lang="es-MX" sz="1600" b="1" i="0" u="none" strike="noStrike">
                          <a:solidFill>
                            <a:schemeClr val="tx1"/>
                          </a:solidFill>
                          <a:effectLst/>
                          <a:latin typeface="Calibri"/>
                        </a:rPr>
                        <a:t>21.2</a:t>
                      </a:r>
                    </a:p>
                  </a:txBody>
                  <a:tcPr marL="9525" marR="9525" marT="9525" marB="0" anchor="b">
                    <a:lnL>
                      <a:noFill/>
                    </a:lnL>
                    <a:lnR>
                      <a:noFill/>
                    </a:lnR>
                    <a:lnT>
                      <a:noFill/>
                    </a:lnT>
                    <a:lnB>
                      <a:noFill/>
                    </a:lnB>
                    <a:solidFill>
                      <a:srgbClr val="0070C0"/>
                    </a:solidFill>
                  </a:tcPr>
                </a:tc>
                <a:tc>
                  <a:txBody>
                    <a:bodyPr/>
                    <a:lstStyle/>
                    <a:p>
                      <a:pPr algn="ctr" fontAlgn="b"/>
                      <a:r>
                        <a:rPr lang="es-MX" sz="1600" b="1" i="0" u="none" strike="noStrike">
                          <a:solidFill>
                            <a:schemeClr val="tx1"/>
                          </a:solidFill>
                          <a:effectLst/>
                          <a:latin typeface="Calibri"/>
                        </a:rPr>
                        <a:t>41.5</a:t>
                      </a:r>
                    </a:p>
                  </a:txBody>
                  <a:tcPr marL="9525" marR="9525" marT="9525" marB="0" anchor="b">
                    <a:lnL>
                      <a:noFill/>
                    </a:lnL>
                    <a:lnR>
                      <a:noFill/>
                    </a:lnR>
                    <a:lnT>
                      <a:noFill/>
                    </a:lnT>
                    <a:lnB>
                      <a:noFill/>
                    </a:lnB>
                    <a:solidFill>
                      <a:srgbClr val="0070C0"/>
                    </a:solidFill>
                  </a:tcPr>
                </a:tc>
                <a:tc>
                  <a:txBody>
                    <a:bodyPr/>
                    <a:lstStyle/>
                    <a:p>
                      <a:pPr algn="ctr" fontAlgn="b"/>
                      <a:r>
                        <a:rPr lang="es-MX" sz="1600" b="1" i="0" u="none" strike="noStrike">
                          <a:solidFill>
                            <a:schemeClr val="tx1"/>
                          </a:solidFill>
                          <a:effectLst/>
                          <a:latin typeface="Calibri"/>
                        </a:rPr>
                        <a:t>3414.5</a:t>
                      </a:r>
                    </a:p>
                  </a:txBody>
                  <a:tcPr marL="9525" marR="9525" marT="9525" marB="0" anchor="b">
                    <a:lnL>
                      <a:noFill/>
                    </a:lnL>
                    <a:lnR>
                      <a:noFill/>
                    </a:lnR>
                    <a:lnT>
                      <a:noFill/>
                    </a:lnT>
                    <a:lnB>
                      <a:noFill/>
                    </a:lnB>
                    <a:solidFill>
                      <a:srgbClr val="0070C0"/>
                    </a:solidFill>
                  </a:tcPr>
                </a:tc>
                <a:tc>
                  <a:txBody>
                    <a:bodyPr/>
                    <a:lstStyle/>
                    <a:p>
                      <a:pPr algn="ctr" fontAlgn="b"/>
                      <a:r>
                        <a:rPr lang="es-MX" sz="1600" b="1" i="0" u="none" strike="noStrike">
                          <a:solidFill>
                            <a:schemeClr val="tx1"/>
                          </a:solidFill>
                          <a:effectLst/>
                          <a:latin typeface="Calibri"/>
                        </a:rPr>
                        <a:t>3331.5</a:t>
                      </a:r>
                    </a:p>
                  </a:txBody>
                  <a:tcPr marL="9525" marR="9525" marT="9525" marB="0" anchor="b">
                    <a:lnL>
                      <a:noFill/>
                    </a:lnL>
                    <a:lnR>
                      <a:noFill/>
                    </a:lnR>
                    <a:lnT>
                      <a:noFill/>
                    </a:lnT>
                    <a:lnB>
                      <a:noFill/>
                    </a:lnB>
                    <a:solidFill>
                      <a:srgbClr val="0070C0"/>
                    </a:solidFill>
                  </a:tcPr>
                </a:tc>
                <a:tc>
                  <a:txBody>
                    <a:bodyPr/>
                    <a:lstStyle/>
                    <a:p>
                      <a:pPr algn="ctr" fontAlgn="b"/>
                      <a:r>
                        <a:rPr lang="es-MX" sz="1600" b="1" i="0" u="none" strike="noStrike">
                          <a:solidFill>
                            <a:schemeClr val="tx1"/>
                          </a:solidFill>
                          <a:effectLst/>
                          <a:latin typeface="Calibri"/>
                        </a:rPr>
                        <a:t>4453.2</a:t>
                      </a:r>
                    </a:p>
                  </a:txBody>
                  <a:tcPr marL="9525" marR="9525" marT="9525" marB="0" anchor="b">
                    <a:lnL>
                      <a:noFill/>
                    </a:lnL>
                    <a:lnR>
                      <a:noFill/>
                    </a:lnR>
                    <a:lnT>
                      <a:noFill/>
                    </a:lnT>
                    <a:lnB>
                      <a:noFill/>
                    </a:lnB>
                    <a:solidFill>
                      <a:srgbClr val="0070C0"/>
                    </a:solidFill>
                  </a:tcPr>
                </a:tc>
                <a:tc>
                  <a:txBody>
                    <a:bodyPr/>
                    <a:lstStyle/>
                    <a:p>
                      <a:pPr algn="ctr" fontAlgn="b"/>
                      <a:r>
                        <a:rPr lang="es-MX" sz="1600" b="1" i="0" u="none" strike="noStrike" dirty="0">
                          <a:solidFill>
                            <a:schemeClr val="tx1"/>
                          </a:solidFill>
                          <a:effectLst/>
                          <a:latin typeface="Calibri"/>
                        </a:rPr>
                        <a:t>2843.7</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0070C0"/>
                    </a:solidFill>
                  </a:tcPr>
                </a:tc>
              </a:tr>
              <a:tr h="356796">
                <a:tc>
                  <a:txBody>
                    <a:bodyPr/>
                    <a:lstStyle/>
                    <a:p>
                      <a:pPr algn="ctr" fontAlgn="b"/>
                      <a:r>
                        <a:rPr lang="es-MX" sz="1600" b="1" i="0" u="none" strike="noStrike">
                          <a:solidFill>
                            <a:schemeClr val="tx1"/>
                          </a:solidFill>
                          <a:effectLst/>
                          <a:latin typeface="Calibri"/>
                        </a:rPr>
                        <a:t>2008</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rgbClr val="0070C0"/>
                    </a:solidFill>
                  </a:tcPr>
                </a:tc>
                <a:tc>
                  <a:txBody>
                    <a:bodyPr/>
                    <a:lstStyle/>
                    <a:p>
                      <a:pPr algn="ctr" fontAlgn="b"/>
                      <a:r>
                        <a:rPr lang="es-MX" sz="1600" b="1" i="0" u="none" strike="noStrike">
                          <a:solidFill>
                            <a:schemeClr val="tx1"/>
                          </a:solidFill>
                          <a:effectLst/>
                          <a:latin typeface="Calibri"/>
                        </a:rPr>
                        <a:t>366</a:t>
                      </a:r>
                    </a:p>
                  </a:txBody>
                  <a:tcPr marL="9525" marR="9525" marT="9525" marB="0" anchor="b">
                    <a:lnL>
                      <a:noFill/>
                    </a:lnL>
                    <a:lnR>
                      <a:noFill/>
                    </a:lnR>
                    <a:lnT>
                      <a:noFill/>
                    </a:lnT>
                    <a:lnB>
                      <a:noFill/>
                    </a:lnB>
                    <a:solidFill>
                      <a:srgbClr val="0070C0"/>
                    </a:solidFill>
                  </a:tcPr>
                </a:tc>
                <a:tc>
                  <a:txBody>
                    <a:bodyPr/>
                    <a:lstStyle/>
                    <a:p>
                      <a:pPr algn="ctr" fontAlgn="b"/>
                      <a:r>
                        <a:rPr lang="es-MX" sz="1600" b="1" i="0" u="none" strike="noStrike">
                          <a:solidFill>
                            <a:schemeClr val="tx1"/>
                          </a:solidFill>
                          <a:effectLst/>
                          <a:latin typeface="Calibri"/>
                        </a:rPr>
                        <a:t>4432.6</a:t>
                      </a:r>
                    </a:p>
                  </a:txBody>
                  <a:tcPr marL="9525" marR="9525" marT="9525" marB="0" anchor="b">
                    <a:lnL>
                      <a:noFill/>
                    </a:lnL>
                    <a:lnR>
                      <a:noFill/>
                    </a:lnR>
                    <a:lnT>
                      <a:noFill/>
                    </a:lnT>
                    <a:lnB>
                      <a:noFill/>
                    </a:lnB>
                    <a:solidFill>
                      <a:srgbClr val="0070C0"/>
                    </a:solidFill>
                  </a:tcPr>
                </a:tc>
                <a:tc>
                  <a:txBody>
                    <a:bodyPr/>
                    <a:lstStyle/>
                    <a:p>
                      <a:pPr algn="ctr" fontAlgn="b"/>
                      <a:r>
                        <a:rPr lang="es-MX" sz="1600" b="1" i="0" u="none" strike="noStrike">
                          <a:solidFill>
                            <a:schemeClr val="tx1"/>
                          </a:solidFill>
                          <a:effectLst/>
                          <a:latin typeface="Calibri"/>
                        </a:rPr>
                        <a:t>293.7</a:t>
                      </a:r>
                    </a:p>
                  </a:txBody>
                  <a:tcPr marL="9525" marR="9525" marT="9525" marB="0" anchor="b">
                    <a:lnL>
                      <a:noFill/>
                    </a:lnL>
                    <a:lnR>
                      <a:noFill/>
                    </a:lnR>
                    <a:lnT>
                      <a:noFill/>
                    </a:lnT>
                    <a:lnB>
                      <a:noFill/>
                    </a:lnB>
                    <a:solidFill>
                      <a:srgbClr val="0070C0"/>
                    </a:solidFill>
                  </a:tcPr>
                </a:tc>
                <a:tc>
                  <a:txBody>
                    <a:bodyPr/>
                    <a:lstStyle/>
                    <a:p>
                      <a:pPr algn="ctr" fontAlgn="b"/>
                      <a:r>
                        <a:rPr lang="es-MX" sz="1600" b="1" i="0" u="none" strike="noStrike">
                          <a:solidFill>
                            <a:schemeClr val="tx1"/>
                          </a:solidFill>
                          <a:effectLst/>
                          <a:latin typeface="Calibri"/>
                        </a:rPr>
                        <a:t>6.6</a:t>
                      </a:r>
                    </a:p>
                  </a:txBody>
                  <a:tcPr marL="9525" marR="9525" marT="9525" marB="0" anchor="b">
                    <a:lnL>
                      <a:noFill/>
                    </a:lnL>
                    <a:lnR>
                      <a:noFill/>
                    </a:lnR>
                    <a:lnT>
                      <a:noFill/>
                    </a:lnT>
                    <a:lnB>
                      <a:noFill/>
                    </a:lnB>
                    <a:solidFill>
                      <a:srgbClr val="0070C0"/>
                    </a:solidFill>
                  </a:tcPr>
                </a:tc>
                <a:tc>
                  <a:txBody>
                    <a:bodyPr/>
                    <a:lstStyle/>
                    <a:p>
                      <a:pPr algn="ctr" fontAlgn="b"/>
                      <a:r>
                        <a:rPr lang="es-MX" sz="1600" b="1" i="0" u="none" strike="noStrike">
                          <a:solidFill>
                            <a:schemeClr val="tx1"/>
                          </a:solidFill>
                          <a:effectLst/>
                          <a:latin typeface="Calibri"/>
                        </a:rPr>
                        <a:t>15.3</a:t>
                      </a:r>
                    </a:p>
                  </a:txBody>
                  <a:tcPr marL="9525" marR="9525" marT="9525" marB="0" anchor="b">
                    <a:lnL>
                      <a:noFill/>
                    </a:lnL>
                    <a:lnR>
                      <a:noFill/>
                    </a:lnR>
                    <a:lnT>
                      <a:noFill/>
                    </a:lnT>
                    <a:lnB>
                      <a:noFill/>
                    </a:lnB>
                    <a:solidFill>
                      <a:srgbClr val="0070C0"/>
                    </a:solidFill>
                  </a:tcPr>
                </a:tc>
                <a:tc>
                  <a:txBody>
                    <a:bodyPr/>
                    <a:lstStyle/>
                    <a:p>
                      <a:pPr algn="ctr" fontAlgn="b"/>
                      <a:r>
                        <a:rPr lang="es-MX" sz="1600" b="1" i="0" u="none" strike="noStrike">
                          <a:solidFill>
                            <a:schemeClr val="tx1"/>
                          </a:solidFill>
                          <a:effectLst/>
                          <a:latin typeface="Calibri"/>
                        </a:rPr>
                        <a:t>30.1</a:t>
                      </a:r>
                    </a:p>
                  </a:txBody>
                  <a:tcPr marL="9525" marR="9525" marT="9525" marB="0" anchor="b">
                    <a:lnL>
                      <a:noFill/>
                    </a:lnL>
                    <a:lnR>
                      <a:noFill/>
                    </a:lnR>
                    <a:lnT>
                      <a:noFill/>
                    </a:lnT>
                    <a:lnB>
                      <a:noFill/>
                    </a:lnB>
                    <a:solidFill>
                      <a:srgbClr val="0070C0"/>
                    </a:solidFill>
                  </a:tcPr>
                </a:tc>
                <a:tc>
                  <a:txBody>
                    <a:bodyPr/>
                    <a:lstStyle/>
                    <a:p>
                      <a:pPr algn="ctr" fontAlgn="b"/>
                      <a:r>
                        <a:rPr lang="es-MX" sz="1600" b="1" i="0" u="none" strike="noStrike">
                          <a:solidFill>
                            <a:schemeClr val="tx1"/>
                          </a:solidFill>
                          <a:effectLst/>
                          <a:latin typeface="Calibri"/>
                        </a:rPr>
                        <a:t>4462.7</a:t>
                      </a:r>
                    </a:p>
                  </a:txBody>
                  <a:tcPr marL="9525" marR="9525" marT="9525" marB="0" anchor="b">
                    <a:lnL>
                      <a:noFill/>
                    </a:lnL>
                    <a:lnR>
                      <a:noFill/>
                    </a:lnR>
                    <a:lnT>
                      <a:noFill/>
                    </a:lnT>
                    <a:lnB>
                      <a:noFill/>
                    </a:lnB>
                    <a:solidFill>
                      <a:srgbClr val="0070C0"/>
                    </a:solidFill>
                  </a:tcPr>
                </a:tc>
                <a:tc>
                  <a:txBody>
                    <a:bodyPr/>
                    <a:lstStyle/>
                    <a:p>
                      <a:pPr algn="ctr" fontAlgn="b"/>
                      <a:r>
                        <a:rPr lang="es-MX" sz="1600" b="1" i="0" u="none" strike="noStrike">
                          <a:solidFill>
                            <a:schemeClr val="tx1"/>
                          </a:solidFill>
                          <a:effectLst/>
                          <a:latin typeface="Calibri"/>
                        </a:rPr>
                        <a:t>4402.6</a:t>
                      </a:r>
                    </a:p>
                  </a:txBody>
                  <a:tcPr marL="9525" marR="9525" marT="9525" marB="0" anchor="b">
                    <a:lnL>
                      <a:noFill/>
                    </a:lnL>
                    <a:lnR>
                      <a:noFill/>
                    </a:lnR>
                    <a:lnT>
                      <a:noFill/>
                    </a:lnT>
                    <a:lnB>
                      <a:noFill/>
                    </a:lnB>
                    <a:solidFill>
                      <a:srgbClr val="0070C0"/>
                    </a:solidFill>
                  </a:tcPr>
                </a:tc>
                <a:tc>
                  <a:txBody>
                    <a:bodyPr/>
                    <a:lstStyle/>
                    <a:p>
                      <a:pPr algn="ctr" fontAlgn="b"/>
                      <a:r>
                        <a:rPr lang="es-MX" sz="1600" b="1" i="0" u="none" strike="noStrike">
                          <a:solidFill>
                            <a:schemeClr val="tx1"/>
                          </a:solidFill>
                          <a:effectLst/>
                          <a:latin typeface="Calibri"/>
                        </a:rPr>
                        <a:t>5315.9</a:t>
                      </a:r>
                    </a:p>
                  </a:txBody>
                  <a:tcPr marL="9525" marR="9525" marT="9525" marB="0" anchor="b">
                    <a:lnL>
                      <a:noFill/>
                    </a:lnL>
                    <a:lnR>
                      <a:noFill/>
                    </a:lnR>
                    <a:lnT>
                      <a:noFill/>
                    </a:lnT>
                    <a:lnB>
                      <a:noFill/>
                    </a:lnB>
                    <a:solidFill>
                      <a:srgbClr val="0070C0"/>
                    </a:solidFill>
                  </a:tcPr>
                </a:tc>
                <a:tc>
                  <a:txBody>
                    <a:bodyPr/>
                    <a:lstStyle/>
                    <a:p>
                      <a:pPr algn="ctr" fontAlgn="b"/>
                      <a:r>
                        <a:rPr lang="es-MX" sz="1600" b="1" i="0" u="none" strike="noStrike" dirty="0">
                          <a:solidFill>
                            <a:schemeClr val="tx1"/>
                          </a:solidFill>
                          <a:effectLst/>
                          <a:latin typeface="Calibri"/>
                        </a:rPr>
                        <a:t>3726.6</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0070C0"/>
                    </a:solidFill>
                  </a:tcPr>
                </a:tc>
              </a:tr>
              <a:tr h="356796">
                <a:tc>
                  <a:txBody>
                    <a:bodyPr/>
                    <a:lstStyle/>
                    <a:p>
                      <a:pPr algn="ctr" fontAlgn="b"/>
                      <a:r>
                        <a:rPr lang="es-MX" sz="1600" b="1" i="0" u="none" strike="noStrike">
                          <a:solidFill>
                            <a:schemeClr val="tx1"/>
                          </a:solidFill>
                          <a:effectLst/>
                          <a:latin typeface="Calibri"/>
                        </a:rPr>
                        <a:t>2009</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rgbClr val="0070C0"/>
                    </a:solidFill>
                  </a:tcPr>
                </a:tc>
                <a:tc>
                  <a:txBody>
                    <a:bodyPr/>
                    <a:lstStyle/>
                    <a:p>
                      <a:pPr algn="ctr" fontAlgn="b"/>
                      <a:r>
                        <a:rPr lang="es-MX" sz="1600" b="1" i="0" u="none" strike="noStrike">
                          <a:solidFill>
                            <a:schemeClr val="tx1"/>
                          </a:solidFill>
                          <a:effectLst/>
                          <a:latin typeface="Calibri"/>
                        </a:rPr>
                        <a:t>365</a:t>
                      </a:r>
                    </a:p>
                  </a:txBody>
                  <a:tcPr marL="9525" marR="9525" marT="9525" marB="0" anchor="b">
                    <a:lnL>
                      <a:noFill/>
                    </a:lnL>
                    <a:lnR>
                      <a:noFill/>
                    </a:lnR>
                    <a:lnT>
                      <a:noFill/>
                    </a:lnT>
                    <a:lnB>
                      <a:noFill/>
                    </a:lnB>
                    <a:solidFill>
                      <a:srgbClr val="0070C0"/>
                    </a:solidFill>
                  </a:tcPr>
                </a:tc>
                <a:tc>
                  <a:txBody>
                    <a:bodyPr/>
                    <a:lstStyle/>
                    <a:p>
                      <a:pPr algn="ctr" fontAlgn="b"/>
                      <a:r>
                        <a:rPr lang="es-MX" sz="1600" b="1" i="0" u="none" strike="noStrike">
                          <a:solidFill>
                            <a:schemeClr val="tx1"/>
                          </a:solidFill>
                          <a:effectLst/>
                          <a:latin typeface="Calibri"/>
                        </a:rPr>
                        <a:t>5701.0</a:t>
                      </a:r>
                    </a:p>
                  </a:txBody>
                  <a:tcPr marL="9525" marR="9525" marT="9525" marB="0" anchor="b">
                    <a:lnL>
                      <a:noFill/>
                    </a:lnL>
                    <a:lnR>
                      <a:noFill/>
                    </a:lnR>
                    <a:lnT>
                      <a:noFill/>
                    </a:lnT>
                    <a:lnB>
                      <a:noFill/>
                    </a:lnB>
                    <a:solidFill>
                      <a:srgbClr val="0070C0"/>
                    </a:solidFill>
                  </a:tcPr>
                </a:tc>
                <a:tc>
                  <a:txBody>
                    <a:bodyPr/>
                    <a:lstStyle/>
                    <a:p>
                      <a:pPr algn="ctr" fontAlgn="b"/>
                      <a:r>
                        <a:rPr lang="es-MX" sz="1600" b="1" i="0" u="none" strike="noStrike">
                          <a:solidFill>
                            <a:schemeClr val="tx1"/>
                          </a:solidFill>
                          <a:effectLst/>
                          <a:latin typeface="Calibri"/>
                        </a:rPr>
                        <a:t>515.0</a:t>
                      </a:r>
                    </a:p>
                  </a:txBody>
                  <a:tcPr marL="9525" marR="9525" marT="9525" marB="0" anchor="b">
                    <a:lnL>
                      <a:noFill/>
                    </a:lnL>
                    <a:lnR>
                      <a:noFill/>
                    </a:lnR>
                    <a:lnT>
                      <a:noFill/>
                    </a:lnT>
                    <a:lnB>
                      <a:noFill/>
                    </a:lnB>
                    <a:solidFill>
                      <a:srgbClr val="0070C0"/>
                    </a:solidFill>
                  </a:tcPr>
                </a:tc>
                <a:tc>
                  <a:txBody>
                    <a:bodyPr/>
                    <a:lstStyle/>
                    <a:p>
                      <a:pPr algn="ctr" fontAlgn="b"/>
                      <a:r>
                        <a:rPr lang="es-MX" sz="1600" b="1" i="0" u="none" strike="noStrike">
                          <a:solidFill>
                            <a:schemeClr val="tx1"/>
                          </a:solidFill>
                          <a:effectLst/>
                          <a:latin typeface="Calibri"/>
                        </a:rPr>
                        <a:t>9.0</a:t>
                      </a:r>
                    </a:p>
                  </a:txBody>
                  <a:tcPr marL="9525" marR="9525" marT="9525" marB="0" anchor="b">
                    <a:lnL>
                      <a:noFill/>
                    </a:lnL>
                    <a:lnR>
                      <a:noFill/>
                    </a:lnR>
                    <a:lnT>
                      <a:noFill/>
                    </a:lnT>
                    <a:lnB>
                      <a:noFill/>
                    </a:lnB>
                    <a:solidFill>
                      <a:srgbClr val="0070C0"/>
                    </a:solidFill>
                  </a:tcPr>
                </a:tc>
                <a:tc>
                  <a:txBody>
                    <a:bodyPr/>
                    <a:lstStyle/>
                    <a:p>
                      <a:pPr algn="ctr" fontAlgn="b"/>
                      <a:r>
                        <a:rPr lang="es-MX" sz="1600" b="1" i="0" u="none" strike="noStrike">
                          <a:solidFill>
                            <a:schemeClr val="tx1"/>
                          </a:solidFill>
                          <a:effectLst/>
                          <a:latin typeface="Calibri"/>
                        </a:rPr>
                        <a:t>27.0</a:t>
                      </a:r>
                    </a:p>
                  </a:txBody>
                  <a:tcPr marL="9525" marR="9525" marT="9525" marB="0" anchor="b">
                    <a:lnL>
                      <a:noFill/>
                    </a:lnL>
                    <a:lnR>
                      <a:noFill/>
                    </a:lnR>
                    <a:lnT>
                      <a:noFill/>
                    </a:lnT>
                    <a:lnB>
                      <a:noFill/>
                    </a:lnB>
                    <a:solidFill>
                      <a:srgbClr val="0070C0"/>
                    </a:solidFill>
                  </a:tcPr>
                </a:tc>
                <a:tc>
                  <a:txBody>
                    <a:bodyPr/>
                    <a:lstStyle/>
                    <a:p>
                      <a:pPr algn="ctr" fontAlgn="b"/>
                      <a:r>
                        <a:rPr lang="es-MX" sz="1600" b="1" i="0" u="none" strike="noStrike">
                          <a:solidFill>
                            <a:schemeClr val="tx1"/>
                          </a:solidFill>
                          <a:effectLst/>
                          <a:latin typeface="Calibri"/>
                        </a:rPr>
                        <a:t>52.8</a:t>
                      </a:r>
                    </a:p>
                  </a:txBody>
                  <a:tcPr marL="9525" marR="9525" marT="9525" marB="0" anchor="b">
                    <a:lnL>
                      <a:noFill/>
                    </a:lnL>
                    <a:lnR>
                      <a:noFill/>
                    </a:lnR>
                    <a:lnT>
                      <a:noFill/>
                    </a:lnT>
                    <a:lnB>
                      <a:noFill/>
                    </a:lnB>
                    <a:solidFill>
                      <a:srgbClr val="0070C0"/>
                    </a:solidFill>
                  </a:tcPr>
                </a:tc>
                <a:tc>
                  <a:txBody>
                    <a:bodyPr/>
                    <a:lstStyle/>
                    <a:p>
                      <a:pPr algn="ctr" fontAlgn="b"/>
                      <a:r>
                        <a:rPr lang="es-MX" sz="1600" b="1" i="0" u="none" strike="noStrike">
                          <a:solidFill>
                            <a:schemeClr val="tx1"/>
                          </a:solidFill>
                          <a:effectLst/>
                          <a:latin typeface="Calibri"/>
                        </a:rPr>
                        <a:t>5753.9</a:t>
                      </a:r>
                    </a:p>
                  </a:txBody>
                  <a:tcPr marL="9525" marR="9525" marT="9525" marB="0" anchor="b">
                    <a:lnL>
                      <a:noFill/>
                    </a:lnL>
                    <a:lnR>
                      <a:noFill/>
                    </a:lnR>
                    <a:lnT>
                      <a:noFill/>
                    </a:lnT>
                    <a:lnB>
                      <a:noFill/>
                    </a:lnB>
                    <a:solidFill>
                      <a:srgbClr val="0070C0"/>
                    </a:solidFill>
                  </a:tcPr>
                </a:tc>
                <a:tc>
                  <a:txBody>
                    <a:bodyPr/>
                    <a:lstStyle/>
                    <a:p>
                      <a:pPr algn="ctr" fontAlgn="b"/>
                      <a:r>
                        <a:rPr lang="es-MX" sz="1600" b="1" i="0" u="none" strike="noStrike">
                          <a:solidFill>
                            <a:schemeClr val="tx1"/>
                          </a:solidFill>
                          <a:effectLst/>
                          <a:latin typeface="Calibri"/>
                        </a:rPr>
                        <a:t>5648.2</a:t>
                      </a:r>
                    </a:p>
                  </a:txBody>
                  <a:tcPr marL="9525" marR="9525" marT="9525" marB="0" anchor="b">
                    <a:lnL>
                      <a:noFill/>
                    </a:lnL>
                    <a:lnR>
                      <a:noFill/>
                    </a:lnR>
                    <a:lnT>
                      <a:noFill/>
                    </a:lnT>
                    <a:lnB>
                      <a:noFill/>
                    </a:lnB>
                    <a:solidFill>
                      <a:srgbClr val="0070C0"/>
                    </a:solidFill>
                  </a:tcPr>
                </a:tc>
                <a:tc>
                  <a:txBody>
                    <a:bodyPr/>
                    <a:lstStyle/>
                    <a:p>
                      <a:pPr algn="ctr" fontAlgn="b"/>
                      <a:r>
                        <a:rPr lang="es-MX" sz="1600" b="1" i="0" u="none" strike="noStrike" dirty="0">
                          <a:solidFill>
                            <a:schemeClr val="tx1"/>
                          </a:solidFill>
                          <a:effectLst/>
                          <a:latin typeface="Calibri"/>
                        </a:rPr>
                        <a:t>7147.5</a:t>
                      </a:r>
                    </a:p>
                  </a:txBody>
                  <a:tcPr marL="9525" marR="9525" marT="9525" marB="0" anchor="b">
                    <a:lnL>
                      <a:noFill/>
                    </a:lnL>
                    <a:lnR>
                      <a:noFill/>
                    </a:lnR>
                    <a:lnT>
                      <a:noFill/>
                    </a:lnT>
                    <a:lnB>
                      <a:noFill/>
                    </a:lnB>
                    <a:solidFill>
                      <a:srgbClr val="0070C0"/>
                    </a:solidFill>
                  </a:tcPr>
                </a:tc>
                <a:tc>
                  <a:txBody>
                    <a:bodyPr/>
                    <a:lstStyle/>
                    <a:p>
                      <a:pPr algn="ctr" fontAlgn="b"/>
                      <a:r>
                        <a:rPr lang="es-MX" sz="1600" b="1" i="0" u="none" strike="noStrike">
                          <a:solidFill>
                            <a:schemeClr val="tx1"/>
                          </a:solidFill>
                          <a:effectLst/>
                          <a:latin typeface="Calibri"/>
                        </a:rPr>
                        <a:t>4875.6</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0070C0"/>
                    </a:solidFill>
                  </a:tcPr>
                </a:tc>
              </a:tr>
              <a:tr h="356796">
                <a:tc>
                  <a:txBody>
                    <a:bodyPr/>
                    <a:lstStyle/>
                    <a:p>
                      <a:pPr algn="ctr" fontAlgn="b"/>
                      <a:r>
                        <a:rPr lang="es-MX" sz="1600" b="1" i="0" u="none" strike="noStrike">
                          <a:solidFill>
                            <a:schemeClr val="tx1"/>
                          </a:solidFill>
                          <a:effectLst/>
                          <a:latin typeface="Calibri"/>
                        </a:rPr>
                        <a:t>2010</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rgbClr val="0070C0"/>
                    </a:solidFill>
                  </a:tcPr>
                </a:tc>
                <a:tc>
                  <a:txBody>
                    <a:bodyPr/>
                    <a:lstStyle/>
                    <a:p>
                      <a:pPr algn="ctr" fontAlgn="b"/>
                      <a:r>
                        <a:rPr lang="es-MX" sz="1600" b="1" i="0" u="none" strike="noStrike">
                          <a:solidFill>
                            <a:schemeClr val="tx1"/>
                          </a:solidFill>
                          <a:effectLst/>
                          <a:latin typeface="Calibri"/>
                        </a:rPr>
                        <a:t>365</a:t>
                      </a:r>
                    </a:p>
                  </a:txBody>
                  <a:tcPr marL="9525" marR="9525" marT="9525" marB="0" anchor="b">
                    <a:lnL>
                      <a:noFill/>
                    </a:lnL>
                    <a:lnR>
                      <a:noFill/>
                    </a:lnR>
                    <a:lnT>
                      <a:noFill/>
                    </a:lnT>
                    <a:lnB>
                      <a:noFill/>
                    </a:lnB>
                    <a:solidFill>
                      <a:srgbClr val="0070C0"/>
                    </a:solidFill>
                  </a:tcPr>
                </a:tc>
                <a:tc>
                  <a:txBody>
                    <a:bodyPr/>
                    <a:lstStyle/>
                    <a:p>
                      <a:pPr algn="ctr" fontAlgn="b"/>
                      <a:r>
                        <a:rPr lang="es-MX" sz="1600" b="1" i="0" u="none" strike="noStrike">
                          <a:solidFill>
                            <a:schemeClr val="tx1"/>
                          </a:solidFill>
                          <a:effectLst/>
                          <a:latin typeface="Calibri"/>
                        </a:rPr>
                        <a:t>5428.1</a:t>
                      </a:r>
                    </a:p>
                  </a:txBody>
                  <a:tcPr marL="9525" marR="9525" marT="9525" marB="0" anchor="b">
                    <a:lnL>
                      <a:noFill/>
                    </a:lnL>
                    <a:lnR>
                      <a:noFill/>
                    </a:lnR>
                    <a:lnT>
                      <a:noFill/>
                    </a:lnT>
                    <a:lnB>
                      <a:noFill/>
                    </a:lnB>
                    <a:solidFill>
                      <a:srgbClr val="0070C0"/>
                    </a:solidFill>
                  </a:tcPr>
                </a:tc>
                <a:tc>
                  <a:txBody>
                    <a:bodyPr/>
                    <a:lstStyle/>
                    <a:p>
                      <a:pPr algn="ctr" fontAlgn="b"/>
                      <a:r>
                        <a:rPr lang="es-MX" sz="1600" b="1" i="0" u="none" strike="noStrike">
                          <a:solidFill>
                            <a:schemeClr val="tx1"/>
                          </a:solidFill>
                          <a:effectLst/>
                          <a:latin typeface="Calibri"/>
                        </a:rPr>
                        <a:t>319.1</a:t>
                      </a:r>
                    </a:p>
                  </a:txBody>
                  <a:tcPr marL="9525" marR="9525" marT="9525" marB="0" anchor="b">
                    <a:lnL>
                      <a:noFill/>
                    </a:lnL>
                    <a:lnR>
                      <a:noFill/>
                    </a:lnR>
                    <a:lnT>
                      <a:noFill/>
                    </a:lnT>
                    <a:lnB>
                      <a:noFill/>
                    </a:lnB>
                    <a:solidFill>
                      <a:srgbClr val="0070C0"/>
                    </a:solidFill>
                  </a:tcPr>
                </a:tc>
                <a:tc>
                  <a:txBody>
                    <a:bodyPr/>
                    <a:lstStyle/>
                    <a:p>
                      <a:pPr algn="ctr" fontAlgn="b"/>
                      <a:r>
                        <a:rPr lang="es-MX" sz="1600" b="1" i="0" u="none" strike="noStrike">
                          <a:solidFill>
                            <a:schemeClr val="tx1"/>
                          </a:solidFill>
                          <a:effectLst/>
                          <a:latin typeface="Calibri"/>
                        </a:rPr>
                        <a:t>5.9</a:t>
                      </a:r>
                    </a:p>
                  </a:txBody>
                  <a:tcPr marL="9525" marR="9525" marT="9525" marB="0" anchor="b">
                    <a:lnL>
                      <a:noFill/>
                    </a:lnL>
                    <a:lnR>
                      <a:noFill/>
                    </a:lnR>
                    <a:lnT>
                      <a:noFill/>
                    </a:lnT>
                    <a:lnB>
                      <a:noFill/>
                    </a:lnB>
                    <a:solidFill>
                      <a:srgbClr val="0070C0"/>
                    </a:solidFill>
                  </a:tcPr>
                </a:tc>
                <a:tc>
                  <a:txBody>
                    <a:bodyPr/>
                    <a:lstStyle/>
                    <a:p>
                      <a:pPr algn="ctr" fontAlgn="b"/>
                      <a:r>
                        <a:rPr lang="es-MX" sz="1600" b="1" i="0" u="none" strike="noStrike">
                          <a:solidFill>
                            <a:schemeClr val="tx1"/>
                          </a:solidFill>
                          <a:effectLst/>
                          <a:latin typeface="Calibri"/>
                        </a:rPr>
                        <a:t>16.7</a:t>
                      </a:r>
                    </a:p>
                  </a:txBody>
                  <a:tcPr marL="9525" marR="9525" marT="9525" marB="0" anchor="b">
                    <a:lnL>
                      <a:noFill/>
                    </a:lnL>
                    <a:lnR>
                      <a:noFill/>
                    </a:lnR>
                    <a:lnT>
                      <a:noFill/>
                    </a:lnT>
                    <a:lnB>
                      <a:noFill/>
                    </a:lnB>
                    <a:solidFill>
                      <a:srgbClr val="0070C0"/>
                    </a:solidFill>
                  </a:tcPr>
                </a:tc>
                <a:tc>
                  <a:txBody>
                    <a:bodyPr/>
                    <a:lstStyle/>
                    <a:p>
                      <a:pPr algn="ctr" fontAlgn="b"/>
                      <a:r>
                        <a:rPr lang="es-MX" sz="1600" b="1" i="0" u="none" strike="noStrike">
                          <a:solidFill>
                            <a:schemeClr val="tx1"/>
                          </a:solidFill>
                          <a:effectLst/>
                          <a:latin typeface="Calibri"/>
                        </a:rPr>
                        <a:t>32.7</a:t>
                      </a:r>
                    </a:p>
                  </a:txBody>
                  <a:tcPr marL="9525" marR="9525" marT="9525" marB="0" anchor="b">
                    <a:lnL>
                      <a:noFill/>
                    </a:lnL>
                    <a:lnR>
                      <a:noFill/>
                    </a:lnR>
                    <a:lnT>
                      <a:noFill/>
                    </a:lnT>
                    <a:lnB>
                      <a:noFill/>
                    </a:lnB>
                    <a:solidFill>
                      <a:srgbClr val="0070C0"/>
                    </a:solidFill>
                  </a:tcPr>
                </a:tc>
                <a:tc>
                  <a:txBody>
                    <a:bodyPr/>
                    <a:lstStyle/>
                    <a:p>
                      <a:pPr algn="ctr" fontAlgn="b"/>
                      <a:r>
                        <a:rPr lang="es-MX" sz="1600" b="1" i="0" u="none" strike="noStrike">
                          <a:solidFill>
                            <a:schemeClr val="tx1"/>
                          </a:solidFill>
                          <a:effectLst/>
                          <a:latin typeface="Calibri"/>
                        </a:rPr>
                        <a:t>5460.9</a:t>
                      </a:r>
                    </a:p>
                  </a:txBody>
                  <a:tcPr marL="9525" marR="9525" marT="9525" marB="0" anchor="b">
                    <a:lnL>
                      <a:noFill/>
                    </a:lnL>
                    <a:lnR>
                      <a:noFill/>
                    </a:lnR>
                    <a:lnT>
                      <a:noFill/>
                    </a:lnT>
                    <a:lnB>
                      <a:noFill/>
                    </a:lnB>
                    <a:solidFill>
                      <a:srgbClr val="0070C0"/>
                    </a:solidFill>
                  </a:tcPr>
                </a:tc>
                <a:tc>
                  <a:txBody>
                    <a:bodyPr/>
                    <a:lstStyle/>
                    <a:p>
                      <a:pPr algn="ctr" fontAlgn="b"/>
                      <a:r>
                        <a:rPr lang="es-MX" sz="1600" b="1" i="0" u="none" strike="noStrike">
                          <a:solidFill>
                            <a:schemeClr val="tx1"/>
                          </a:solidFill>
                          <a:effectLst/>
                          <a:latin typeface="Calibri"/>
                        </a:rPr>
                        <a:t>5395.4</a:t>
                      </a:r>
                    </a:p>
                  </a:txBody>
                  <a:tcPr marL="9525" marR="9525" marT="9525" marB="0" anchor="b">
                    <a:lnL>
                      <a:noFill/>
                    </a:lnL>
                    <a:lnR>
                      <a:noFill/>
                    </a:lnR>
                    <a:lnT>
                      <a:noFill/>
                    </a:lnT>
                    <a:lnB>
                      <a:noFill/>
                    </a:lnB>
                    <a:solidFill>
                      <a:srgbClr val="0070C0"/>
                    </a:solidFill>
                  </a:tcPr>
                </a:tc>
                <a:tc>
                  <a:txBody>
                    <a:bodyPr/>
                    <a:lstStyle/>
                    <a:p>
                      <a:pPr algn="ctr" fontAlgn="b"/>
                      <a:r>
                        <a:rPr lang="es-MX" sz="1600" b="1" i="0" u="none" strike="noStrike" dirty="0">
                          <a:solidFill>
                            <a:schemeClr val="tx1"/>
                          </a:solidFill>
                          <a:effectLst/>
                          <a:latin typeface="Calibri"/>
                        </a:rPr>
                        <a:t>6181.3</a:t>
                      </a:r>
                    </a:p>
                  </a:txBody>
                  <a:tcPr marL="9525" marR="9525" marT="9525" marB="0" anchor="b">
                    <a:lnL>
                      <a:noFill/>
                    </a:lnL>
                    <a:lnR>
                      <a:noFill/>
                    </a:lnR>
                    <a:lnT>
                      <a:noFill/>
                    </a:lnT>
                    <a:lnB>
                      <a:noFill/>
                    </a:lnB>
                    <a:solidFill>
                      <a:srgbClr val="0070C0"/>
                    </a:solidFill>
                  </a:tcPr>
                </a:tc>
                <a:tc>
                  <a:txBody>
                    <a:bodyPr/>
                    <a:lstStyle/>
                    <a:p>
                      <a:pPr algn="ctr" fontAlgn="b"/>
                      <a:r>
                        <a:rPr lang="es-MX" sz="1600" b="1" i="0" u="none" strike="noStrike">
                          <a:solidFill>
                            <a:schemeClr val="tx1"/>
                          </a:solidFill>
                          <a:effectLst/>
                          <a:latin typeface="Calibri"/>
                        </a:rPr>
                        <a:t>4749.9</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0070C0"/>
                    </a:solidFill>
                  </a:tcPr>
                </a:tc>
              </a:tr>
              <a:tr h="356796">
                <a:tc>
                  <a:txBody>
                    <a:bodyPr/>
                    <a:lstStyle/>
                    <a:p>
                      <a:pPr algn="ctr" fontAlgn="b"/>
                      <a:r>
                        <a:rPr lang="es-MX" sz="1600" b="1" i="0" u="none" strike="noStrike">
                          <a:solidFill>
                            <a:schemeClr val="tx1"/>
                          </a:solidFill>
                          <a:effectLst/>
                          <a:latin typeface="Calibri"/>
                        </a:rPr>
                        <a:t>2011</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rgbClr val="0070C0"/>
                    </a:solidFill>
                  </a:tcPr>
                </a:tc>
                <a:tc>
                  <a:txBody>
                    <a:bodyPr/>
                    <a:lstStyle/>
                    <a:p>
                      <a:pPr algn="ctr" fontAlgn="b"/>
                      <a:r>
                        <a:rPr lang="es-MX" sz="1600" b="1" i="0" u="none" strike="noStrike">
                          <a:solidFill>
                            <a:schemeClr val="tx1"/>
                          </a:solidFill>
                          <a:effectLst/>
                          <a:latin typeface="Calibri"/>
                        </a:rPr>
                        <a:t>365</a:t>
                      </a:r>
                    </a:p>
                  </a:txBody>
                  <a:tcPr marL="9525" marR="9525" marT="9525" marB="0" anchor="b">
                    <a:lnL>
                      <a:noFill/>
                    </a:lnL>
                    <a:lnR>
                      <a:noFill/>
                    </a:lnR>
                    <a:lnT>
                      <a:noFill/>
                    </a:lnT>
                    <a:lnB>
                      <a:noFill/>
                    </a:lnB>
                    <a:solidFill>
                      <a:srgbClr val="0070C0"/>
                    </a:solidFill>
                  </a:tcPr>
                </a:tc>
                <a:tc>
                  <a:txBody>
                    <a:bodyPr/>
                    <a:lstStyle/>
                    <a:p>
                      <a:pPr algn="ctr" fontAlgn="b"/>
                      <a:r>
                        <a:rPr lang="es-MX" sz="1600" b="1" i="0" u="none" strike="noStrike">
                          <a:solidFill>
                            <a:schemeClr val="tx1"/>
                          </a:solidFill>
                          <a:effectLst/>
                          <a:latin typeface="Calibri"/>
                        </a:rPr>
                        <a:t>5864.8</a:t>
                      </a:r>
                    </a:p>
                  </a:txBody>
                  <a:tcPr marL="9525" marR="9525" marT="9525" marB="0" anchor="b">
                    <a:lnL>
                      <a:noFill/>
                    </a:lnL>
                    <a:lnR>
                      <a:noFill/>
                    </a:lnR>
                    <a:lnT>
                      <a:noFill/>
                    </a:lnT>
                    <a:lnB>
                      <a:noFill/>
                    </a:lnB>
                    <a:solidFill>
                      <a:srgbClr val="0070C0"/>
                    </a:solidFill>
                  </a:tcPr>
                </a:tc>
                <a:tc>
                  <a:txBody>
                    <a:bodyPr/>
                    <a:lstStyle/>
                    <a:p>
                      <a:pPr algn="ctr" fontAlgn="b"/>
                      <a:r>
                        <a:rPr lang="es-MX" sz="1600" b="1" i="0" u="none" strike="noStrike">
                          <a:solidFill>
                            <a:schemeClr val="tx1"/>
                          </a:solidFill>
                          <a:effectLst/>
                          <a:latin typeface="Calibri"/>
                        </a:rPr>
                        <a:t>217.9</a:t>
                      </a:r>
                    </a:p>
                  </a:txBody>
                  <a:tcPr marL="9525" marR="9525" marT="9525" marB="0" anchor="b">
                    <a:lnL>
                      <a:noFill/>
                    </a:lnL>
                    <a:lnR>
                      <a:noFill/>
                    </a:lnR>
                    <a:lnT>
                      <a:noFill/>
                    </a:lnT>
                    <a:lnB>
                      <a:noFill/>
                    </a:lnB>
                    <a:solidFill>
                      <a:srgbClr val="0070C0"/>
                    </a:solidFill>
                  </a:tcPr>
                </a:tc>
                <a:tc>
                  <a:txBody>
                    <a:bodyPr/>
                    <a:lstStyle/>
                    <a:p>
                      <a:pPr algn="ctr" fontAlgn="b"/>
                      <a:r>
                        <a:rPr lang="es-MX" sz="1600" b="1" i="0" u="none" strike="noStrike">
                          <a:solidFill>
                            <a:schemeClr val="tx1"/>
                          </a:solidFill>
                          <a:effectLst/>
                          <a:latin typeface="Calibri"/>
                        </a:rPr>
                        <a:t>3.7</a:t>
                      </a:r>
                    </a:p>
                  </a:txBody>
                  <a:tcPr marL="9525" marR="9525" marT="9525" marB="0" anchor="b">
                    <a:lnL>
                      <a:noFill/>
                    </a:lnL>
                    <a:lnR>
                      <a:noFill/>
                    </a:lnR>
                    <a:lnT>
                      <a:noFill/>
                    </a:lnT>
                    <a:lnB>
                      <a:noFill/>
                    </a:lnB>
                    <a:solidFill>
                      <a:srgbClr val="0070C0"/>
                    </a:solidFill>
                  </a:tcPr>
                </a:tc>
                <a:tc>
                  <a:txBody>
                    <a:bodyPr/>
                    <a:lstStyle/>
                    <a:p>
                      <a:pPr algn="ctr" fontAlgn="b"/>
                      <a:r>
                        <a:rPr lang="es-MX" sz="1600" b="1" i="0" u="none" strike="noStrike">
                          <a:solidFill>
                            <a:schemeClr val="tx1"/>
                          </a:solidFill>
                          <a:effectLst/>
                          <a:latin typeface="Calibri"/>
                        </a:rPr>
                        <a:t>11.4</a:t>
                      </a:r>
                    </a:p>
                  </a:txBody>
                  <a:tcPr marL="9525" marR="9525" marT="9525" marB="0" anchor="b">
                    <a:lnL>
                      <a:noFill/>
                    </a:lnL>
                    <a:lnR>
                      <a:noFill/>
                    </a:lnR>
                    <a:lnT>
                      <a:noFill/>
                    </a:lnT>
                    <a:lnB>
                      <a:noFill/>
                    </a:lnB>
                    <a:solidFill>
                      <a:srgbClr val="0070C0"/>
                    </a:solidFill>
                  </a:tcPr>
                </a:tc>
                <a:tc>
                  <a:txBody>
                    <a:bodyPr/>
                    <a:lstStyle/>
                    <a:p>
                      <a:pPr algn="ctr" fontAlgn="b"/>
                      <a:r>
                        <a:rPr lang="es-MX" sz="1600" b="1" i="0" u="none" strike="noStrike">
                          <a:solidFill>
                            <a:schemeClr val="tx1"/>
                          </a:solidFill>
                          <a:effectLst/>
                          <a:latin typeface="Calibri"/>
                        </a:rPr>
                        <a:t>22.4</a:t>
                      </a:r>
                    </a:p>
                  </a:txBody>
                  <a:tcPr marL="9525" marR="9525" marT="9525" marB="0" anchor="b">
                    <a:lnL>
                      <a:noFill/>
                    </a:lnL>
                    <a:lnR>
                      <a:noFill/>
                    </a:lnR>
                    <a:lnT>
                      <a:noFill/>
                    </a:lnT>
                    <a:lnB>
                      <a:noFill/>
                    </a:lnB>
                    <a:solidFill>
                      <a:srgbClr val="0070C0"/>
                    </a:solidFill>
                  </a:tcPr>
                </a:tc>
                <a:tc>
                  <a:txBody>
                    <a:bodyPr/>
                    <a:lstStyle/>
                    <a:p>
                      <a:pPr algn="ctr" fontAlgn="b"/>
                      <a:r>
                        <a:rPr lang="es-MX" sz="1600" b="1" i="0" u="none" strike="noStrike">
                          <a:solidFill>
                            <a:schemeClr val="tx1"/>
                          </a:solidFill>
                          <a:effectLst/>
                          <a:latin typeface="Calibri"/>
                        </a:rPr>
                        <a:t>5887.1</a:t>
                      </a:r>
                    </a:p>
                  </a:txBody>
                  <a:tcPr marL="9525" marR="9525" marT="9525" marB="0" anchor="b">
                    <a:lnL>
                      <a:noFill/>
                    </a:lnL>
                    <a:lnR>
                      <a:noFill/>
                    </a:lnR>
                    <a:lnT>
                      <a:noFill/>
                    </a:lnT>
                    <a:lnB>
                      <a:noFill/>
                    </a:lnB>
                    <a:solidFill>
                      <a:srgbClr val="0070C0"/>
                    </a:solidFill>
                  </a:tcPr>
                </a:tc>
                <a:tc>
                  <a:txBody>
                    <a:bodyPr/>
                    <a:lstStyle/>
                    <a:p>
                      <a:pPr algn="ctr" fontAlgn="b"/>
                      <a:r>
                        <a:rPr lang="es-MX" sz="1600" b="1" i="0" u="none" strike="noStrike">
                          <a:solidFill>
                            <a:schemeClr val="tx1"/>
                          </a:solidFill>
                          <a:effectLst/>
                          <a:latin typeface="Calibri"/>
                        </a:rPr>
                        <a:t>5842.4</a:t>
                      </a:r>
                    </a:p>
                  </a:txBody>
                  <a:tcPr marL="9525" marR="9525" marT="9525" marB="0" anchor="b">
                    <a:lnL>
                      <a:noFill/>
                    </a:lnL>
                    <a:lnR>
                      <a:noFill/>
                    </a:lnR>
                    <a:lnT>
                      <a:noFill/>
                    </a:lnT>
                    <a:lnB>
                      <a:noFill/>
                    </a:lnB>
                    <a:solidFill>
                      <a:srgbClr val="0070C0"/>
                    </a:solidFill>
                  </a:tcPr>
                </a:tc>
                <a:tc>
                  <a:txBody>
                    <a:bodyPr/>
                    <a:lstStyle/>
                    <a:p>
                      <a:pPr algn="ctr" fontAlgn="b"/>
                      <a:r>
                        <a:rPr lang="es-MX" sz="1600" b="1" i="0" u="none" strike="noStrike" dirty="0">
                          <a:solidFill>
                            <a:schemeClr val="tx1"/>
                          </a:solidFill>
                          <a:effectLst/>
                          <a:latin typeface="Calibri"/>
                        </a:rPr>
                        <a:t>6322.1</a:t>
                      </a:r>
                    </a:p>
                  </a:txBody>
                  <a:tcPr marL="9525" marR="9525" marT="9525" marB="0" anchor="b">
                    <a:lnL>
                      <a:noFill/>
                    </a:lnL>
                    <a:lnR>
                      <a:noFill/>
                    </a:lnR>
                    <a:lnT>
                      <a:noFill/>
                    </a:lnT>
                    <a:lnB>
                      <a:noFill/>
                    </a:lnB>
                    <a:solidFill>
                      <a:srgbClr val="0070C0"/>
                    </a:solidFill>
                  </a:tcPr>
                </a:tc>
                <a:tc>
                  <a:txBody>
                    <a:bodyPr/>
                    <a:lstStyle/>
                    <a:p>
                      <a:pPr algn="ctr" fontAlgn="b"/>
                      <a:r>
                        <a:rPr lang="es-MX" sz="1600" b="1" i="0" u="none" strike="noStrike">
                          <a:solidFill>
                            <a:schemeClr val="tx1"/>
                          </a:solidFill>
                          <a:effectLst/>
                          <a:latin typeface="Calibri"/>
                        </a:rPr>
                        <a:t>5440.7</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0070C0"/>
                    </a:solidFill>
                  </a:tcPr>
                </a:tc>
              </a:tr>
              <a:tr h="374637">
                <a:tc>
                  <a:txBody>
                    <a:bodyPr/>
                    <a:lstStyle/>
                    <a:p>
                      <a:pPr algn="ctr" fontAlgn="b"/>
                      <a:r>
                        <a:rPr lang="es-MX" sz="1600" b="1" i="0" u="none" strike="noStrike">
                          <a:solidFill>
                            <a:schemeClr val="tx1"/>
                          </a:solidFill>
                          <a:effectLst/>
                          <a:latin typeface="Calibri"/>
                        </a:rPr>
                        <a:t>2012</a:t>
                      </a:r>
                    </a:p>
                  </a:txBody>
                  <a:tcPr marL="9525" marR="9525" marT="9525"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0070C0"/>
                    </a:solidFill>
                  </a:tcPr>
                </a:tc>
                <a:tc>
                  <a:txBody>
                    <a:bodyPr/>
                    <a:lstStyle/>
                    <a:p>
                      <a:pPr algn="ctr" fontAlgn="b"/>
                      <a:r>
                        <a:rPr lang="es-MX" sz="1600" b="1" i="0" u="none" strike="noStrike">
                          <a:solidFill>
                            <a:schemeClr val="tx1"/>
                          </a:solidFill>
                          <a:effectLst/>
                          <a:latin typeface="Calibri"/>
                        </a:rPr>
                        <a:t>366</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rgbClr val="0070C0"/>
                    </a:solidFill>
                  </a:tcPr>
                </a:tc>
                <a:tc>
                  <a:txBody>
                    <a:bodyPr/>
                    <a:lstStyle/>
                    <a:p>
                      <a:pPr algn="ctr" fontAlgn="b"/>
                      <a:r>
                        <a:rPr lang="es-MX" sz="1600" b="1" i="0" u="none" strike="noStrike">
                          <a:solidFill>
                            <a:schemeClr val="tx1"/>
                          </a:solidFill>
                          <a:effectLst/>
                          <a:latin typeface="Calibri"/>
                        </a:rPr>
                        <a:t>7301.5</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rgbClr val="0070C0"/>
                    </a:solidFill>
                  </a:tcPr>
                </a:tc>
                <a:tc>
                  <a:txBody>
                    <a:bodyPr/>
                    <a:lstStyle/>
                    <a:p>
                      <a:pPr algn="ctr" fontAlgn="b"/>
                      <a:r>
                        <a:rPr lang="es-MX" sz="1600" b="1" i="0" u="none" strike="noStrike">
                          <a:solidFill>
                            <a:schemeClr val="tx1"/>
                          </a:solidFill>
                          <a:effectLst/>
                          <a:latin typeface="Calibri"/>
                        </a:rPr>
                        <a:t>914.2</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rgbClr val="0070C0"/>
                    </a:solidFill>
                  </a:tcPr>
                </a:tc>
                <a:tc>
                  <a:txBody>
                    <a:bodyPr/>
                    <a:lstStyle/>
                    <a:p>
                      <a:pPr algn="ctr" fontAlgn="b"/>
                      <a:r>
                        <a:rPr lang="es-MX" sz="1600" b="1" i="0" u="none" strike="noStrike">
                          <a:solidFill>
                            <a:schemeClr val="tx1"/>
                          </a:solidFill>
                          <a:effectLst/>
                          <a:latin typeface="Calibri"/>
                        </a:rPr>
                        <a:t>12.5</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rgbClr val="0070C0"/>
                    </a:solidFill>
                  </a:tcPr>
                </a:tc>
                <a:tc>
                  <a:txBody>
                    <a:bodyPr/>
                    <a:lstStyle/>
                    <a:p>
                      <a:pPr algn="ctr" fontAlgn="b"/>
                      <a:r>
                        <a:rPr lang="es-MX" sz="1600" b="1" i="0" u="none" strike="noStrike">
                          <a:solidFill>
                            <a:schemeClr val="tx1"/>
                          </a:solidFill>
                          <a:effectLst/>
                          <a:latin typeface="Calibri"/>
                        </a:rPr>
                        <a:t>47.8</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rgbClr val="0070C0"/>
                    </a:solidFill>
                  </a:tcPr>
                </a:tc>
                <a:tc>
                  <a:txBody>
                    <a:bodyPr/>
                    <a:lstStyle/>
                    <a:p>
                      <a:pPr algn="ctr" fontAlgn="b"/>
                      <a:r>
                        <a:rPr lang="es-MX" sz="1600" b="1" i="0" u="none" strike="noStrike">
                          <a:solidFill>
                            <a:schemeClr val="tx1"/>
                          </a:solidFill>
                          <a:effectLst/>
                          <a:latin typeface="Calibri"/>
                        </a:rPr>
                        <a:t>93.7</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rgbClr val="0070C0"/>
                    </a:solidFill>
                  </a:tcPr>
                </a:tc>
                <a:tc>
                  <a:txBody>
                    <a:bodyPr/>
                    <a:lstStyle/>
                    <a:p>
                      <a:pPr algn="ctr" fontAlgn="b"/>
                      <a:r>
                        <a:rPr lang="es-MX" sz="1600" b="1" i="0" u="none" strike="noStrike">
                          <a:solidFill>
                            <a:schemeClr val="tx1"/>
                          </a:solidFill>
                          <a:effectLst/>
                          <a:latin typeface="Calibri"/>
                        </a:rPr>
                        <a:t>7395.2</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rgbClr val="0070C0"/>
                    </a:solidFill>
                  </a:tcPr>
                </a:tc>
                <a:tc>
                  <a:txBody>
                    <a:bodyPr/>
                    <a:lstStyle/>
                    <a:p>
                      <a:pPr algn="ctr" fontAlgn="b"/>
                      <a:r>
                        <a:rPr lang="es-MX" sz="1600" b="1" i="0" u="none" strike="noStrike">
                          <a:solidFill>
                            <a:schemeClr val="tx1"/>
                          </a:solidFill>
                          <a:effectLst/>
                          <a:latin typeface="Calibri"/>
                        </a:rPr>
                        <a:t>7207.9</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rgbClr val="0070C0"/>
                    </a:solidFill>
                  </a:tcPr>
                </a:tc>
                <a:tc>
                  <a:txBody>
                    <a:bodyPr/>
                    <a:lstStyle/>
                    <a:p>
                      <a:pPr algn="ctr" fontAlgn="b"/>
                      <a:r>
                        <a:rPr lang="es-MX" sz="1600" b="1" i="0" u="none" strike="noStrike" dirty="0">
                          <a:solidFill>
                            <a:schemeClr val="tx1"/>
                          </a:solidFill>
                          <a:effectLst/>
                          <a:latin typeface="Calibri"/>
                        </a:rPr>
                        <a:t>9032.5</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rgbClr val="0070C0"/>
                    </a:solidFill>
                  </a:tcPr>
                </a:tc>
                <a:tc>
                  <a:txBody>
                    <a:bodyPr/>
                    <a:lstStyle/>
                    <a:p>
                      <a:pPr algn="ctr" fontAlgn="b"/>
                      <a:r>
                        <a:rPr lang="es-MX" sz="1600" b="1" i="0" u="none" strike="noStrike" dirty="0">
                          <a:solidFill>
                            <a:schemeClr val="tx1"/>
                          </a:solidFill>
                          <a:effectLst/>
                          <a:latin typeface="Calibri"/>
                        </a:rPr>
                        <a:t>5665.5</a:t>
                      </a:r>
                    </a:p>
                  </a:txBody>
                  <a:tcPr marL="9525" marR="9525" marT="9525"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70C0"/>
                    </a:solidFill>
                  </a:tcPr>
                </a:tc>
              </a:tr>
            </a:tbl>
          </a:graphicData>
        </a:graphic>
      </p:graphicFrame>
      <p:sp>
        <p:nvSpPr>
          <p:cNvPr id="6" name="5 CuadroTexto"/>
          <p:cNvSpPr txBox="1"/>
          <p:nvPr/>
        </p:nvSpPr>
        <p:spPr>
          <a:xfrm>
            <a:off x="1907704" y="6021288"/>
            <a:ext cx="5763116" cy="646331"/>
          </a:xfrm>
          <a:prstGeom prst="rect">
            <a:avLst/>
          </a:prstGeom>
          <a:noFill/>
        </p:spPr>
        <p:txBody>
          <a:bodyPr wrap="none" rtlCol="0">
            <a:spAutoFit/>
          </a:bodyPr>
          <a:lstStyle/>
          <a:p>
            <a:pPr algn="ctr"/>
            <a:r>
              <a:rPr lang="es-MX" b="1" dirty="0" smtClean="0">
                <a:effectLst>
                  <a:outerShdw blurRad="38100" dist="38100" dir="2700000" algn="tl">
                    <a:srgbClr val="000000">
                      <a:alpha val="43137"/>
                    </a:srgbClr>
                  </a:outerShdw>
                </a:effectLst>
              </a:rPr>
              <a:t>Con los promedios anuales de cada materia prima </a:t>
            </a:r>
          </a:p>
          <a:p>
            <a:pPr algn="ctr"/>
            <a:r>
              <a:rPr lang="es-MX" b="1" dirty="0" smtClean="0">
                <a:effectLst>
                  <a:outerShdw blurRad="38100" dist="38100" dir="2700000" algn="tl">
                    <a:srgbClr val="000000">
                      <a:alpha val="43137"/>
                    </a:srgbClr>
                  </a:outerShdw>
                </a:effectLst>
              </a:rPr>
              <a:t>se aplicó el modelo de regresión lineal.</a:t>
            </a:r>
            <a:endParaRPr lang="es-MX" b="1" dirty="0">
              <a:effectLst>
                <a:outerShdw blurRad="38100" dist="38100" dir="2700000" algn="tl">
                  <a:srgbClr val="000000">
                    <a:alpha val="43137"/>
                  </a:srgbClr>
                </a:outerShdw>
              </a:effectLst>
            </a:endParaRPr>
          </a:p>
        </p:txBody>
      </p:sp>
      <p:sp>
        <p:nvSpPr>
          <p:cNvPr id="5" name="4 CuadroTexto"/>
          <p:cNvSpPr txBox="1"/>
          <p:nvPr/>
        </p:nvSpPr>
        <p:spPr>
          <a:xfrm>
            <a:off x="0" y="1556792"/>
            <a:ext cx="1620957" cy="369332"/>
          </a:xfrm>
          <a:prstGeom prst="rect">
            <a:avLst/>
          </a:prstGeom>
          <a:noFill/>
        </p:spPr>
        <p:txBody>
          <a:bodyPr wrap="none" rtlCol="0">
            <a:spAutoFit/>
          </a:bodyPr>
          <a:lstStyle/>
          <a:p>
            <a:r>
              <a:rPr lang="es-MX" b="1" dirty="0" smtClean="0"/>
              <a:t>Cuadro  No 2</a:t>
            </a:r>
            <a:endParaRPr lang="es-MX" b="1" dirty="0"/>
          </a:p>
        </p:txBody>
      </p:sp>
    </p:spTree>
    <p:extLst>
      <p:ext uri="{BB962C8B-B14F-4D97-AF65-F5344CB8AC3E}">
        <p14:creationId xmlns:p14="http://schemas.microsoft.com/office/powerpoint/2010/main" val="31571828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MX" sz="2400" dirty="0" smtClean="0">
                <a:solidFill>
                  <a:schemeClr val="tx1"/>
                </a:solidFill>
              </a:rPr>
              <a:t>Los parámetros estimados en cada variable, incluyendo el coeficiente de determinación (r²), se presentan en el cuadro 3.</a:t>
            </a:r>
            <a:endParaRPr lang="es-MX" sz="2400" dirty="0">
              <a:solidFill>
                <a:schemeClr val="tx1"/>
              </a:solidFill>
            </a:endParaRPr>
          </a:p>
        </p:txBody>
      </p:sp>
      <p:graphicFrame>
        <p:nvGraphicFramePr>
          <p:cNvPr id="5" name="4 Tabla"/>
          <p:cNvGraphicFramePr>
            <a:graphicFrameLocks noGrp="1"/>
          </p:cNvGraphicFramePr>
          <p:nvPr>
            <p:extLst>
              <p:ext uri="{D42A27DB-BD31-4B8C-83A1-F6EECF244321}">
                <p14:modId xmlns:p14="http://schemas.microsoft.com/office/powerpoint/2010/main" val="1975188011"/>
              </p:ext>
            </p:extLst>
          </p:nvPr>
        </p:nvGraphicFramePr>
        <p:xfrm>
          <a:off x="467544" y="2492896"/>
          <a:ext cx="8244408" cy="1125855"/>
        </p:xfrm>
        <a:graphic>
          <a:graphicData uri="http://schemas.openxmlformats.org/drawingml/2006/table">
            <a:tbl>
              <a:tblPr/>
              <a:tblGrid>
                <a:gridCol w="1458111"/>
                <a:gridCol w="2187169"/>
                <a:gridCol w="1215093"/>
                <a:gridCol w="1735154"/>
                <a:gridCol w="1648881"/>
              </a:tblGrid>
              <a:tr h="355650">
                <a:tc>
                  <a:txBody>
                    <a:bodyPr/>
                    <a:lstStyle/>
                    <a:p>
                      <a:pPr algn="ctr" fontAlgn="b"/>
                      <a:r>
                        <a:rPr lang="es-MX" sz="2400" b="1" i="0" u="none" strike="noStrike" dirty="0">
                          <a:solidFill>
                            <a:schemeClr val="tx1"/>
                          </a:solidFill>
                          <a:effectLst>
                            <a:outerShdw blurRad="38100" dist="38100" dir="2700000" algn="tl">
                              <a:srgbClr val="000000">
                                <a:alpha val="43137"/>
                              </a:srgbClr>
                            </a:outerShdw>
                          </a:effectLst>
                          <a:latin typeface="Calibri"/>
                        </a:rPr>
                        <a:t>alfa maíz</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lumMod val="60000"/>
                        <a:lumOff val="40000"/>
                      </a:schemeClr>
                    </a:solidFill>
                  </a:tcPr>
                </a:tc>
                <a:tc>
                  <a:txBody>
                    <a:bodyPr/>
                    <a:lstStyle/>
                    <a:p>
                      <a:pPr algn="ctr" fontAlgn="b"/>
                      <a:r>
                        <a:rPr lang="es-MX" sz="2400" b="1" i="0" u="none" strike="noStrike">
                          <a:solidFill>
                            <a:schemeClr val="tx1"/>
                          </a:solidFill>
                          <a:effectLst>
                            <a:outerShdw blurRad="38100" dist="38100" dir="2700000" algn="tl">
                              <a:srgbClr val="000000">
                                <a:alpha val="43137"/>
                              </a:srgbClr>
                            </a:outerShdw>
                          </a:effectLst>
                          <a:latin typeface="Calibri"/>
                        </a:rPr>
                        <a:t>-781023.9322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lumMod val="60000"/>
                        <a:lumOff val="40000"/>
                      </a:schemeClr>
                    </a:solidFill>
                  </a:tcPr>
                </a:tc>
                <a:tc>
                  <a:txBody>
                    <a:bodyPr/>
                    <a:lstStyle/>
                    <a:p>
                      <a:pPr algn="ctr" fontAlgn="b"/>
                      <a:r>
                        <a:rPr lang="es-MX" sz="2400" b="1" i="0" u="none" strike="noStrike">
                          <a:solidFill>
                            <a:schemeClr val="tx1"/>
                          </a:solidFill>
                          <a:effectLst>
                            <a:outerShdw blurRad="38100" dist="38100" dir="2700000" algn="tl">
                              <a:srgbClr val="000000">
                                <a:alpha val="43137"/>
                              </a:srgbClr>
                            </a:outerShdw>
                          </a:effectLst>
                          <a:latin typeface="Calibri"/>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lumMod val="60000"/>
                        <a:lumOff val="40000"/>
                      </a:schemeClr>
                    </a:solidFill>
                  </a:tcPr>
                </a:tc>
                <a:tc>
                  <a:txBody>
                    <a:bodyPr/>
                    <a:lstStyle/>
                    <a:p>
                      <a:pPr algn="ctr" fontAlgn="b"/>
                      <a:r>
                        <a:rPr lang="es-MX" sz="2400" b="1" i="0" u="none" strike="noStrike">
                          <a:solidFill>
                            <a:schemeClr val="tx1"/>
                          </a:solidFill>
                          <a:effectLst>
                            <a:outerShdw blurRad="38100" dist="38100" dir="2700000" algn="tl">
                              <a:srgbClr val="000000">
                                <a:alpha val="43137"/>
                              </a:srgbClr>
                            </a:outerShdw>
                          </a:effectLst>
                          <a:latin typeface="Calibri"/>
                        </a:rPr>
                        <a:t>alfa soya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lumMod val="60000"/>
                        <a:lumOff val="40000"/>
                      </a:schemeClr>
                    </a:solidFill>
                  </a:tcPr>
                </a:tc>
                <a:tc>
                  <a:txBody>
                    <a:bodyPr/>
                    <a:lstStyle/>
                    <a:p>
                      <a:pPr algn="ctr" fontAlgn="b"/>
                      <a:r>
                        <a:rPr lang="es-MX" sz="2400" b="1" i="0" u="none" strike="noStrike">
                          <a:solidFill>
                            <a:schemeClr val="tx1"/>
                          </a:solidFill>
                          <a:effectLst>
                            <a:outerShdw blurRad="38100" dist="38100" dir="2700000" algn="tl">
                              <a:srgbClr val="000000">
                                <a:alpha val="43137"/>
                              </a:srgbClr>
                            </a:outerShdw>
                          </a:effectLst>
                          <a:latin typeface="Calibri"/>
                        </a:rPr>
                        <a:t>-1054892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lumMod val="60000"/>
                        <a:lumOff val="40000"/>
                      </a:schemeClr>
                    </a:solidFill>
                  </a:tcPr>
                </a:tc>
              </a:tr>
              <a:tr h="355650">
                <a:tc>
                  <a:txBody>
                    <a:bodyPr/>
                    <a:lstStyle/>
                    <a:p>
                      <a:pPr algn="ctr" fontAlgn="b"/>
                      <a:r>
                        <a:rPr lang="es-MX" sz="2400" b="1" i="0" u="none" strike="noStrike" dirty="0">
                          <a:solidFill>
                            <a:schemeClr val="tx1"/>
                          </a:solidFill>
                          <a:effectLst>
                            <a:outerShdw blurRad="38100" dist="38100" dir="2700000" algn="tl">
                              <a:srgbClr val="000000">
                                <a:alpha val="43137"/>
                              </a:srgbClr>
                            </a:outerShdw>
                          </a:effectLst>
                          <a:latin typeface="Calibri"/>
                        </a:rPr>
                        <a:t>beta maíz</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lumMod val="60000"/>
                        <a:lumOff val="40000"/>
                      </a:schemeClr>
                    </a:solidFill>
                  </a:tcPr>
                </a:tc>
                <a:tc>
                  <a:txBody>
                    <a:bodyPr/>
                    <a:lstStyle/>
                    <a:p>
                      <a:pPr algn="ctr" fontAlgn="b"/>
                      <a:r>
                        <a:rPr lang="es-MX" sz="2400" b="1" i="0" u="none" strike="noStrike">
                          <a:solidFill>
                            <a:schemeClr val="tx1"/>
                          </a:solidFill>
                          <a:effectLst>
                            <a:outerShdw blurRad="38100" dist="38100" dir="2700000" algn="tl">
                              <a:srgbClr val="000000">
                                <a:alpha val="43137"/>
                              </a:srgbClr>
                            </a:outerShdw>
                          </a:effectLst>
                          <a:latin typeface="Calibri"/>
                        </a:rPr>
                        <a:t>390.4180489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lumMod val="60000"/>
                        <a:lumOff val="40000"/>
                      </a:schemeClr>
                    </a:solidFill>
                  </a:tcPr>
                </a:tc>
                <a:tc>
                  <a:txBody>
                    <a:bodyPr/>
                    <a:lstStyle/>
                    <a:p>
                      <a:pPr algn="ctr" fontAlgn="b"/>
                      <a:endParaRPr lang="es-MX" sz="2400" b="1" i="0" u="none" strike="noStrike">
                        <a:solidFill>
                          <a:schemeClr val="tx1"/>
                        </a:solidFill>
                        <a:effectLst>
                          <a:outerShdw blurRad="38100" dist="38100" dir="2700000" algn="tl">
                            <a:srgbClr val="000000">
                              <a:alpha val="43137"/>
                            </a:srgbClr>
                          </a:outerShdw>
                        </a:effectLst>
                        <a:latin typeface="Calibri"/>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lumMod val="60000"/>
                        <a:lumOff val="40000"/>
                      </a:schemeClr>
                    </a:solidFill>
                  </a:tcPr>
                </a:tc>
                <a:tc>
                  <a:txBody>
                    <a:bodyPr/>
                    <a:lstStyle/>
                    <a:p>
                      <a:pPr algn="ctr" fontAlgn="b"/>
                      <a:r>
                        <a:rPr lang="es-MX" sz="2400" b="1" i="0" u="none" strike="noStrike">
                          <a:solidFill>
                            <a:schemeClr val="tx1"/>
                          </a:solidFill>
                          <a:effectLst>
                            <a:outerShdw blurRad="38100" dist="38100" dir="2700000" algn="tl">
                              <a:srgbClr val="000000">
                                <a:alpha val="43137"/>
                              </a:srgbClr>
                            </a:outerShdw>
                          </a:effectLst>
                          <a:latin typeface="Calibri"/>
                        </a:rPr>
                        <a:t>beta soya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lumMod val="60000"/>
                        <a:lumOff val="40000"/>
                      </a:schemeClr>
                    </a:solidFill>
                  </a:tcPr>
                </a:tc>
                <a:tc>
                  <a:txBody>
                    <a:bodyPr/>
                    <a:lstStyle/>
                    <a:p>
                      <a:pPr algn="ctr" fontAlgn="b"/>
                      <a:r>
                        <a:rPr lang="es-MX" sz="2400" b="1" i="0" u="none" strike="noStrike">
                          <a:solidFill>
                            <a:schemeClr val="tx1"/>
                          </a:solidFill>
                          <a:effectLst>
                            <a:outerShdw blurRad="38100" dist="38100" dir="2700000" algn="tl">
                              <a:srgbClr val="000000">
                                <a:alpha val="43137"/>
                              </a:srgbClr>
                            </a:outerShdw>
                          </a:effectLst>
                          <a:latin typeface="Calibri"/>
                        </a:rPr>
                        <a:t>527.62627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lumMod val="60000"/>
                        <a:lumOff val="40000"/>
                      </a:schemeClr>
                    </a:solidFill>
                  </a:tcPr>
                </a:tc>
              </a:tr>
              <a:tr h="373433">
                <a:tc>
                  <a:txBody>
                    <a:bodyPr/>
                    <a:lstStyle/>
                    <a:p>
                      <a:pPr algn="ctr" fontAlgn="b"/>
                      <a:r>
                        <a:rPr lang="es-MX" sz="2400" b="1" i="0" u="none" strike="noStrike">
                          <a:solidFill>
                            <a:schemeClr val="tx1"/>
                          </a:solidFill>
                          <a:effectLst>
                            <a:outerShdw blurRad="38100" dist="38100" dir="2700000" algn="tl">
                              <a:srgbClr val="000000">
                                <a:alpha val="43137"/>
                              </a:srgbClr>
                            </a:outerShdw>
                          </a:effectLst>
                          <a:latin typeface="Calibri"/>
                        </a:rPr>
                        <a:t>r²</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lumMod val="60000"/>
                        <a:lumOff val="40000"/>
                      </a:schemeClr>
                    </a:solidFill>
                  </a:tcPr>
                </a:tc>
                <a:tc>
                  <a:txBody>
                    <a:bodyPr/>
                    <a:lstStyle/>
                    <a:p>
                      <a:pPr algn="ctr" fontAlgn="b"/>
                      <a:r>
                        <a:rPr lang="es-MX" sz="2400" b="1" i="0" u="none" strike="noStrike">
                          <a:solidFill>
                            <a:schemeClr val="tx1"/>
                          </a:solidFill>
                          <a:effectLst>
                            <a:outerShdw blurRad="38100" dist="38100" dir="2700000" algn="tl">
                              <a:srgbClr val="000000">
                                <a:alpha val="43137"/>
                              </a:srgbClr>
                            </a:outerShdw>
                          </a:effectLst>
                          <a:latin typeface="Calibri"/>
                        </a:rPr>
                        <a:t>0.91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lumMod val="60000"/>
                        <a:lumOff val="40000"/>
                      </a:schemeClr>
                    </a:solidFill>
                  </a:tcPr>
                </a:tc>
                <a:tc>
                  <a:txBody>
                    <a:bodyPr/>
                    <a:lstStyle/>
                    <a:p>
                      <a:pPr algn="ctr" fontAlgn="b"/>
                      <a:r>
                        <a:rPr lang="es-MX" sz="2400" b="1" i="0" u="none" strike="noStrike">
                          <a:solidFill>
                            <a:schemeClr val="tx1"/>
                          </a:solidFill>
                          <a:effectLst>
                            <a:outerShdw blurRad="38100" dist="38100" dir="2700000" algn="tl">
                              <a:srgbClr val="000000">
                                <a:alpha val="43137"/>
                              </a:srgbClr>
                            </a:outerShdw>
                          </a:effectLst>
                          <a:latin typeface="Calibri"/>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lumMod val="60000"/>
                        <a:lumOff val="40000"/>
                      </a:schemeClr>
                    </a:solidFill>
                  </a:tcPr>
                </a:tc>
                <a:tc>
                  <a:txBody>
                    <a:bodyPr/>
                    <a:lstStyle/>
                    <a:p>
                      <a:pPr algn="ctr" fontAlgn="b"/>
                      <a:r>
                        <a:rPr lang="es-MX" sz="2400" b="1" i="0" u="none" strike="noStrike">
                          <a:solidFill>
                            <a:schemeClr val="tx1"/>
                          </a:solidFill>
                          <a:effectLst>
                            <a:outerShdw blurRad="38100" dist="38100" dir="2700000" algn="tl">
                              <a:srgbClr val="000000">
                                <a:alpha val="43137"/>
                              </a:srgbClr>
                            </a:outerShdw>
                          </a:effectLst>
                          <a:latin typeface="Calibri"/>
                        </a:rPr>
                        <a:t>r²</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lumMod val="60000"/>
                        <a:lumOff val="40000"/>
                      </a:schemeClr>
                    </a:solidFill>
                  </a:tcPr>
                </a:tc>
                <a:tc>
                  <a:txBody>
                    <a:bodyPr/>
                    <a:lstStyle/>
                    <a:p>
                      <a:pPr algn="ctr" fontAlgn="b"/>
                      <a:r>
                        <a:rPr lang="es-MX" sz="2400" b="1" i="0" u="none" strike="noStrike" dirty="0">
                          <a:solidFill>
                            <a:schemeClr val="tx1"/>
                          </a:solidFill>
                          <a:effectLst>
                            <a:outerShdw blurRad="38100" dist="38100" dir="2700000" algn="tl">
                              <a:srgbClr val="000000">
                                <a:alpha val="43137"/>
                              </a:srgbClr>
                            </a:outerShdw>
                          </a:effectLst>
                          <a:latin typeface="Calibri"/>
                        </a:rPr>
                        <a:t>0.83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lumMod val="60000"/>
                        <a:lumOff val="40000"/>
                      </a:schemeClr>
                    </a:solidFill>
                  </a:tcPr>
                </a:tc>
              </a:tr>
            </a:tbl>
          </a:graphicData>
        </a:graphic>
      </p:graphicFrame>
      <p:sp>
        <p:nvSpPr>
          <p:cNvPr id="4" name="3 CuadroTexto"/>
          <p:cNvSpPr txBox="1"/>
          <p:nvPr/>
        </p:nvSpPr>
        <p:spPr>
          <a:xfrm>
            <a:off x="395536" y="1844824"/>
            <a:ext cx="1620957" cy="369332"/>
          </a:xfrm>
          <a:prstGeom prst="rect">
            <a:avLst/>
          </a:prstGeom>
          <a:noFill/>
        </p:spPr>
        <p:txBody>
          <a:bodyPr wrap="none" rtlCol="0">
            <a:spAutoFit/>
          </a:bodyPr>
          <a:lstStyle/>
          <a:p>
            <a:r>
              <a:rPr lang="es-MX" b="1" dirty="0" smtClean="0"/>
              <a:t>Cuadro  No 3</a:t>
            </a:r>
            <a:endParaRPr lang="es-MX" b="1" dirty="0"/>
          </a:p>
        </p:txBody>
      </p:sp>
    </p:spTree>
    <p:extLst>
      <p:ext uri="{BB962C8B-B14F-4D97-AF65-F5344CB8AC3E}">
        <p14:creationId xmlns:p14="http://schemas.microsoft.com/office/powerpoint/2010/main" val="39409485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171400"/>
            <a:ext cx="9036496" cy="1143000"/>
          </a:xfrm>
        </p:spPr>
        <p:txBody>
          <a:bodyPr>
            <a:noAutofit/>
          </a:bodyPr>
          <a:lstStyle/>
          <a:p>
            <a:r>
              <a:rPr lang="es-MX" sz="2800" dirty="0" smtClean="0">
                <a:solidFill>
                  <a:schemeClr val="tx1"/>
                </a:solidFill>
              </a:rPr>
              <a:t>Los valores ajustados y esperados del precio por tonelada de cada materia prima, se presentan en el cuadro 4.</a:t>
            </a:r>
            <a:endParaRPr lang="es-MX" sz="2800" dirty="0">
              <a:solidFill>
                <a:schemeClr val="tx1"/>
              </a:solidFill>
            </a:endParaRPr>
          </a:p>
        </p:txBody>
      </p:sp>
      <p:graphicFrame>
        <p:nvGraphicFramePr>
          <p:cNvPr id="5" name="4 Tabla"/>
          <p:cNvGraphicFramePr>
            <a:graphicFrameLocks noGrp="1"/>
          </p:cNvGraphicFramePr>
          <p:nvPr>
            <p:extLst>
              <p:ext uri="{D42A27DB-BD31-4B8C-83A1-F6EECF244321}">
                <p14:modId xmlns:p14="http://schemas.microsoft.com/office/powerpoint/2010/main" val="992336835"/>
              </p:ext>
            </p:extLst>
          </p:nvPr>
        </p:nvGraphicFramePr>
        <p:xfrm>
          <a:off x="132732" y="1227534"/>
          <a:ext cx="9036496" cy="5657850"/>
        </p:xfrm>
        <a:graphic>
          <a:graphicData uri="http://schemas.openxmlformats.org/drawingml/2006/table">
            <a:tbl>
              <a:tblPr/>
              <a:tblGrid>
                <a:gridCol w="1895767"/>
                <a:gridCol w="2843653"/>
                <a:gridCol w="1579808"/>
                <a:gridCol w="2717268"/>
              </a:tblGrid>
              <a:tr h="275699">
                <a:tc>
                  <a:txBody>
                    <a:bodyPr/>
                    <a:lstStyle/>
                    <a:p>
                      <a:pPr algn="ctr" fontAlgn="b"/>
                      <a:r>
                        <a:rPr lang="es-MX" sz="2000" b="1" i="0" u="none" strike="noStrike" dirty="0">
                          <a:solidFill>
                            <a:schemeClr val="tx1"/>
                          </a:solidFill>
                          <a:effectLst/>
                          <a:latin typeface="Calibri"/>
                        </a:rPr>
                        <a:t>Año</a:t>
                      </a:r>
                    </a:p>
                  </a:txBody>
                  <a:tcPr marL="9525" marR="9525" marT="9525"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fontAlgn="b"/>
                      <a:r>
                        <a:rPr lang="es-MX" sz="2000" b="1" i="0" u="none" strike="noStrike">
                          <a:solidFill>
                            <a:schemeClr val="tx1"/>
                          </a:solidFill>
                          <a:effectLst/>
                          <a:latin typeface="Calibri"/>
                        </a:rPr>
                        <a:t>Precio  Maíz (Ton)</a:t>
                      </a: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fontAlgn="b"/>
                      <a:r>
                        <a:rPr lang="es-MX" sz="2000" b="1" i="0" u="none" strike="noStrike">
                          <a:solidFill>
                            <a:schemeClr val="tx1"/>
                          </a:solidFill>
                          <a:effectLst/>
                          <a:latin typeface="Calibri"/>
                        </a:rPr>
                        <a:t>Año</a:t>
                      </a: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fontAlgn="b"/>
                      <a:r>
                        <a:rPr lang="es-MX" sz="2000" b="1" i="0" u="none" strike="noStrike">
                          <a:solidFill>
                            <a:schemeClr val="tx1"/>
                          </a:solidFill>
                          <a:effectLst/>
                          <a:latin typeface="Calibri"/>
                        </a:rPr>
                        <a:t>Precio Soya (Ton)</a:t>
                      </a:r>
                    </a:p>
                  </a:txBody>
                  <a:tcPr marL="9525" marR="9525" marT="9525"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r>
              <a:tr h="262570">
                <a:tc>
                  <a:txBody>
                    <a:bodyPr/>
                    <a:lstStyle/>
                    <a:p>
                      <a:pPr algn="ctr" fontAlgn="b"/>
                      <a:r>
                        <a:rPr lang="es-MX" sz="2000" b="1" i="0" u="none" strike="noStrike">
                          <a:solidFill>
                            <a:schemeClr val="tx1"/>
                          </a:solidFill>
                          <a:effectLst/>
                          <a:latin typeface="Calibri"/>
                        </a:rPr>
                        <a:t>2004</a:t>
                      </a:r>
                    </a:p>
                  </a:txBody>
                  <a:tcPr marL="9525" marR="9525" marT="9525"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chemeClr val="bg2">
                        <a:lumMod val="75000"/>
                      </a:schemeClr>
                    </a:solidFill>
                  </a:tcPr>
                </a:tc>
                <a:tc>
                  <a:txBody>
                    <a:bodyPr/>
                    <a:lstStyle/>
                    <a:p>
                      <a:pPr algn="ctr" fontAlgn="b"/>
                      <a:r>
                        <a:rPr lang="es-MX" sz="2000" b="1" i="0" u="none" strike="noStrike" dirty="0">
                          <a:solidFill>
                            <a:schemeClr val="tx1"/>
                          </a:solidFill>
                          <a:effectLst/>
                          <a:latin typeface="Calibri"/>
                        </a:rPr>
                        <a:t>1373.8</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solidFill>
                      <a:schemeClr val="bg2">
                        <a:lumMod val="75000"/>
                      </a:schemeClr>
                    </a:solidFill>
                  </a:tcPr>
                </a:tc>
                <a:tc>
                  <a:txBody>
                    <a:bodyPr/>
                    <a:lstStyle/>
                    <a:p>
                      <a:pPr algn="ctr" fontAlgn="b"/>
                      <a:r>
                        <a:rPr lang="es-MX" sz="2000" b="1" i="0" u="none" strike="noStrike">
                          <a:solidFill>
                            <a:schemeClr val="tx1"/>
                          </a:solidFill>
                          <a:effectLst/>
                          <a:latin typeface="Calibri"/>
                        </a:rPr>
                        <a:t>2004</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solidFill>
                      <a:schemeClr val="bg2">
                        <a:lumMod val="75000"/>
                      </a:schemeClr>
                    </a:solidFill>
                  </a:tcPr>
                </a:tc>
                <a:tc>
                  <a:txBody>
                    <a:bodyPr/>
                    <a:lstStyle/>
                    <a:p>
                      <a:pPr algn="ctr" fontAlgn="b"/>
                      <a:r>
                        <a:rPr lang="es-MX" sz="2000" b="1" i="0" u="none" strike="noStrike">
                          <a:solidFill>
                            <a:schemeClr val="tx1"/>
                          </a:solidFill>
                          <a:effectLst/>
                          <a:latin typeface="Calibri"/>
                        </a:rPr>
                        <a:t>2470.6</a:t>
                      </a:r>
                    </a:p>
                  </a:txBody>
                  <a:tcPr marL="9525" marR="9525" marT="9525"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2">
                        <a:lumMod val="75000"/>
                      </a:schemeClr>
                    </a:solidFill>
                  </a:tcPr>
                </a:tc>
              </a:tr>
              <a:tr h="262570">
                <a:tc>
                  <a:txBody>
                    <a:bodyPr/>
                    <a:lstStyle/>
                    <a:p>
                      <a:pPr algn="ctr" fontAlgn="b"/>
                      <a:r>
                        <a:rPr lang="es-MX" sz="2000" b="1" i="0" u="none" strike="noStrike">
                          <a:solidFill>
                            <a:schemeClr val="tx1"/>
                          </a:solidFill>
                          <a:effectLst/>
                          <a:latin typeface="Calibri"/>
                        </a:rPr>
                        <a:t>2005</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chemeClr val="bg2">
                        <a:lumMod val="75000"/>
                      </a:schemeClr>
                    </a:solidFill>
                  </a:tcPr>
                </a:tc>
                <a:tc>
                  <a:txBody>
                    <a:bodyPr/>
                    <a:lstStyle/>
                    <a:p>
                      <a:pPr algn="ctr" fontAlgn="b"/>
                      <a:r>
                        <a:rPr lang="es-MX" sz="2000" b="1" i="0" u="none" strike="noStrike">
                          <a:solidFill>
                            <a:schemeClr val="tx1"/>
                          </a:solidFill>
                          <a:effectLst/>
                          <a:latin typeface="Calibri"/>
                        </a:rPr>
                        <a:t>1764.3</a:t>
                      </a:r>
                    </a:p>
                  </a:txBody>
                  <a:tcPr marL="9525" marR="9525" marT="9525" marB="0" anchor="b">
                    <a:lnL>
                      <a:noFill/>
                    </a:lnL>
                    <a:lnR>
                      <a:noFill/>
                    </a:lnR>
                    <a:lnT>
                      <a:noFill/>
                    </a:lnT>
                    <a:lnB>
                      <a:noFill/>
                    </a:lnB>
                    <a:solidFill>
                      <a:schemeClr val="bg2">
                        <a:lumMod val="75000"/>
                      </a:schemeClr>
                    </a:solidFill>
                  </a:tcPr>
                </a:tc>
                <a:tc>
                  <a:txBody>
                    <a:bodyPr/>
                    <a:lstStyle/>
                    <a:p>
                      <a:pPr algn="ctr" fontAlgn="b"/>
                      <a:r>
                        <a:rPr lang="es-MX" sz="2000" b="1" i="0" u="none" strike="noStrike">
                          <a:solidFill>
                            <a:schemeClr val="tx1"/>
                          </a:solidFill>
                          <a:effectLst/>
                          <a:latin typeface="Calibri"/>
                        </a:rPr>
                        <a:t>2005</a:t>
                      </a:r>
                    </a:p>
                  </a:txBody>
                  <a:tcPr marL="9525" marR="9525" marT="9525" marB="0" anchor="b">
                    <a:lnL>
                      <a:noFill/>
                    </a:lnL>
                    <a:lnR>
                      <a:noFill/>
                    </a:lnR>
                    <a:lnT>
                      <a:noFill/>
                    </a:lnT>
                    <a:lnB>
                      <a:noFill/>
                    </a:lnB>
                    <a:solidFill>
                      <a:schemeClr val="bg2">
                        <a:lumMod val="75000"/>
                      </a:schemeClr>
                    </a:solidFill>
                  </a:tcPr>
                </a:tc>
                <a:tc>
                  <a:txBody>
                    <a:bodyPr/>
                    <a:lstStyle/>
                    <a:p>
                      <a:pPr algn="ctr" fontAlgn="b"/>
                      <a:r>
                        <a:rPr lang="es-MX" sz="2000" b="1" i="0" u="none" strike="noStrike">
                          <a:solidFill>
                            <a:schemeClr val="tx1"/>
                          </a:solidFill>
                          <a:effectLst/>
                          <a:latin typeface="Calibri"/>
                        </a:rPr>
                        <a:t>2998.3</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chemeClr val="bg2">
                        <a:lumMod val="75000"/>
                      </a:schemeClr>
                    </a:solidFill>
                  </a:tcPr>
                </a:tc>
              </a:tr>
              <a:tr h="262570">
                <a:tc>
                  <a:txBody>
                    <a:bodyPr/>
                    <a:lstStyle/>
                    <a:p>
                      <a:pPr algn="ctr" fontAlgn="b"/>
                      <a:r>
                        <a:rPr lang="es-MX" sz="2000" b="1" i="0" u="none" strike="noStrike">
                          <a:solidFill>
                            <a:schemeClr val="tx1"/>
                          </a:solidFill>
                          <a:effectLst/>
                          <a:latin typeface="Calibri"/>
                        </a:rPr>
                        <a:t>2006</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chemeClr val="bg2">
                        <a:lumMod val="75000"/>
                      </a:schemeClr>
                    </a:solidFill>
                  </a:tcPr>
                </a:tc>
                <a:tc>
                  <a:txBody>
                    <a:bodyPr/>
                    <a:lstStyle/>
                    <a:p>
                      <a:pPr algn="ctr" fontAlgn="b"/>
                      <a:r>
                        <a:rPr lang="es-MX" sz="2000" b="1" i="0" u="none" strike="noStrike">
                          <a:solidFill>
                            <a:schemeClr val="tx1"/>
                          </a:solidFill>
                          <a:effectLst/>
                          <a:latin typeface="Calibri"/>
                        </a:rPr>
                        <a:t>2154.7</a:t>
                      </a:r>
                    </a:p>
                  </a:txBody>
                  <a:tcPr marL="9525" marR="9525" marT="9525" marB="0" anchor="b">
                    <a:lnL>
                      <a:noFill/>
                    </a:lnL>
                    <a:lnR>
                      <a:noFill/>
                    </a:lnR>
                    <a:lnT>
                      <a:noFill/>
                    </a:lnT>
                    <a:lnB>
                      <a:noFill/>
                    </a:lnB>
                    <a:solidFill>
                      <a:schemeClr val="bg2">
                        <a:lumMod val="75000"/>
                      </a:schemeClr>
                    </a:solidFill>
                  </a:tcPr>
                </a:tc>
                <a:tc>
                  <a:txBody>
                    <a:bodyPr/>
                    <a:lstStyle/>
                    <a:p>
                      <a:pPr algn="ctr" fontAlgn="b"/>
                      <a:r>
                        <a:rPr lang="es-MX" sz="2000" b="1" i="0" u="none" strike="noStrike">
                          <a:solidFill>
                            <a:schemeClr val="tx1"/>
                          </a:solidFill>
                          <a:effectLst/>
                          <a:latin typeface="Calibri"/>
                        </a:rPr>
                        <a:t>2006</a:t>
                      </a:r>
                    </a:p>
                  </a:txBody>
                  <a:tcPr marL="9525" marR="9525" marT="9525" marB="0" anchor="b">
                    <a:lnL>
                      <a:noFill/>
                    </a:lnL>
                    <a:lnR>
                      <a:noFill/>
                    </a:lnR>
                    <a:lnT>
                      <a:noFill/>
                    </a:lnT>
                    <a:lnB>
                      <a:noFill/>
                    </a:lnB>
                    <a:solidFill>
                      <a:schemeClr val="bg2">
                        <a:lumMod val="75000"/>
                      </a:schemeClr>
                    </a:solidFill>
                  </a:tcPr>
                </a:tc>
                <a:tc>
                  <a:txBody>
                    <a:bodyPr/>
                    <a:lstStyle/>
                    <a:p>
                      <a:pPr algn="ctr" fontAlgn="b"/>
                      <a:r>
                        <a:rPr lang="es-MX" sz="2000" b="1" i="0" u="none" strike="noStrike">
                          <a:solidFill>
                            <a:schemeClr val="tx1"/>
                          </a:solidFill>
                          <a:effectLst/>
                          <a:latin typeface="Calibri"/>
                        </a:rPr>
                        <a:t>3525.9</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chemeClr val="bg2">
                        <a:lumMod val="75000"/>
                      </a:schemeClr>
                    </a:solidFill>
                  </a:tcPr>
                </a:tc>
              </a:tr>
              <a:tr h="262570">
                <a:tc>
                  <a:txBody>
                    <a:bodyPr/>
                    <a:lstStyle/>
                    <a:p>
                      <a:pPr algn="ctr" fontAlgn="b"/>
                      <a:r>
                        <a:rPr lang="es-MX" sz="2000" b="1" i="0" u="none" strike="noStrike">
                          <a:solidFill>
                            <a:schemeClr val="tx1"/>
                          </a:solidFill>
                          <a:effectLst/>
                          <a:latin typeface="Calibri"/>
                        </a:rPr>
                        <a:t>2007</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chemeClr val="bg2">
                        <a:lumMod val="75000"/>
                      </a:schemeClr>
                    </a:solidFill>
                  </a:tcPr>
                </a:tc>
                <a:tc>
                  <a:txBody>
                    <a:bodyPr/>
                    <a:lstStyle/>
                    <a:p>
                      <a:pPr algn="ctr" fontAlgn="b"/>
                      <a:r>
                        <a:rPr lang="es-MX" sz="2000" b="1" i="0" u="none" strike="noStrike">
                          <a:solidFill>
                            <a:schemeClr val="tx1"/>
                          </a:solidFill>
                          <a:effectLst/>
                          <a:latin typeface="Calibri"/>
                        </a:rPr>
                        <a:t>2545.1</a:t>
                      </a:r>
                    </a:p>
                  </a:txBody>
                  <a:tcPr marL="9525" marR="9525" marT="9525" marB="0" anchor="b">
                    <a:lnL>
                      <a:noFill/>
                    </a:lnL>
                    <a:lnR>
                      <a:noFill/>
                    </a:lnR>
                    <a:lnT>
                      <a:noFill/>
                    </a:lnT>
                    <a:lnB>
                      <a:noFill/>
                    </a:lnB>
                    <a:solidFill>
                      <a:schemeClr val="bg2">
                        <a:lumMod val="75000"/>
                      </a:schemeClr>
                    </a:solidFill>
                  </a:tcPr>
                </a:tc>
                <a:tc>
                  <a:txBody>
                    <a:bodyPr/>
                    <a:lstStyle/>
                    <a:p>
                      <a:pPr algn="ctr" fontAlgn="b"/>
                      <a:r>
                        <a:rPr lang="es-MX" sz="2000" b="1" i="0" u="none" strike="noStrike">
                          <a:solidFill>
                            <a:schemeClr val="tx1"/>
                          </a:solidFill>
                          <a:effectLst/>
                          <a:latin typeface="Calibri"/>
                        </a:rPr>
                        <a:t>2007</a:t>
                      </a:r>
                    </a:p>
                  </a:txBody>
                  <a:tcPr marL="9525" marR="9525" marT="9525" marB="0" anchor="b">
                    <a:lnL>
                      <a:noFill/>
                    </a:lnL>
                    <a:lnR>
                      <a:noFill/>
                    </a:lnR>
                    <a:lnT>
                      <a:noFill/>
                    </a:lnT>
                    <a:lnB>
                      <a:noFill/>
                    </a:lnB>
                    <a:solidFill>
                      <a:schemeClr val="bg2">
                        <a:lumMod val="75000"/>
                      </a:schemeClr>
                    </a:solidFill>
                  </a:tcPr>
                </a:tc>
                <a:tc>
                  <a:txBody>
                    <a:bodyPr/>
                    <a:lstStyle/>
                    <a:p>
                      <a:pPr algn="ctr" fontAlgn="b"/>
                      <a:r>
                        <a:rPr lang="es-MX" sz="2000" b="1" i="0" u="none" strike="noStrike">
                          <a:solidFill>
                            <a:schemeClr val="tx1"/>
                          </a:solidFill>
                          <a:effectLst/>
                          <a:latin typeface="Calibri"/>
                        </a:rPr>
                        <a:t>4053.5</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chemeClr val="bg2">
                        <a:lumMod val="75000"/>
                      </a:schemeClr>
                    </a:solidFill>
                  </a:tcPr>
                </a:tc>
              </a:tr>
              <a:tr h="262570">
                <a:tc>
                  <a:txBody>
                    <a:bodyPr/>
                    <a:lstStyle/>
                    <a:p>
                      <a:pPr algn="ctr" fontAlgn="b"/>
                      <a:r>
                        <a:rPr lang="es-MX" sz="2000" b="1" i="0" u="none" strike="noStrike">
                          <a:solidFill>
                            <a:schemeClr val="tx1"/>
                          </a:solidFill>
                          <a:effectLst/>
                          <a:latin typeface="Calibri"/>
                        </a:rPr>
                        <a:t>2008</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chemeClr val="bg2">
                        <a:lumMod val="75000"/>
                      </a:schemeClr>
                    </a:solidFill>
                  </a:tcPr>
                </a:tc>
                <a:tc>
                  <a:txBody>
                    <a:bodyPr/>
                    <a:lstStyle/>
                    <a:p>
                      <a:pPr algn="ctr" fontAlgn="b"/>
                      <a:r>
                        <a:rPr lang="es-MX" sz="2000" b="1" i="0" u="none" strike="noStrike">
                          <a:solidFill>
                            <a:schemeClr val="tx1"/>
                          </a:solidFill>
                          <a:effectLst/>
                          <a:latin typeface="Calibri"/>
                        </a:rPr>
                        <a:t>2935.5</a:t>
                      </a:r>
                    </a:p>
                  </a:txBody>
                  <a:tcPr marL="9525" marR="9525" marT="9525" marB="0" anchor="b">
                    <a:lnL>
                      <a:noFill/>
                    </a:lnL>
                    <a:lnR>
                      <a:noFill/>
                    </a:lnR>
                    <a:lnT>
                      <a:noFill/>
                    </a:lnT>
                    <a:lnB>
                      <a:noFill/>
                    </a:lnB>
                    <a:solidFill>
                      <a:schemeClr val="bg2">
                        <a:lumMod val="75000"/>
                      </a:schemeClr>
                    </a:solidFill>
                  </a:tcPr>
                </a:tc>
                <a:tc>
                  <a:txBody>
                    <a:bodyPr/>
                    <a:lstStyle/>
                    <a:p>
                      <a:pPr algn="ctr" fontAlgn="b"/>
                      <a:r>
                        <a:rPr lang="es-MX" sz="2000" b="1" i="0" u="none" strike="noStrike" dirty="0">
                          <a:solidFill>
                            <a:schemeClr val="tx1"/>
                          </a:solidFill>
                          <a:effectLst/>
                          <a:latin typeface="Calibri"/>
                        </a:rPr>
                        <a:t>2008</a:t>
                      </a:r>
                    </a:p>
                  </a:txBody>
                  <a:tcPr marL="9525" marR="9525" marT="9525" marB="0" anchor="b">
                    <a:lnL>
                      <a:noFill/>
                    </a:lnL>
                    <a:lnR>
                      <a:noFill/>
                    </a:lnR>
                    <a:lnT>
                      <a:noFill/>
                    </a:lnT>
                    <a:lnB>
                      <a:noFill/>
                    </a:lnB>
                    <a:solidFill>
                      <a:schemeClr val="bg2">
                        <a:lumMod val="75000"/>
                      </a:schemeClr>
                    </a:solidFill>
                  </a:tcPr>
                </a:tc>
                <a:tc>
                  <a:txBody>
                    <a:bodyPr/>
                    <a:lstStyle/>
                    <a:p>
                      <a:pPr algn="ctr" fontAlgn="b"/>
                      <a:r>
                        <a:rPr lang="es-MX" sz="2000" b="1" i="0" u="none" strike="noStrike">
                          <a:solidFill>
                            <a:schemeClr val="tx1"/>
                          </a:solidFill>
                          <a:effectLst/>
                          <a:latin typeface="Calibri"/>
                        </a:rPr>
                        <a:t>4581.2</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chemeClr val="bg2">
                        <a:lumMod val="75000"/>
                      </a:schemeClr>
                    </a:solidFill>
                  </a:tcPr>
                </a:tc>
              </a:tr>
              <a:tr h="262570">
                <a:tc>
                  <a:txBody>
                    <a:bodyPr/>
                    <a:lstStyle/>
                    <a:p>
                      <a:pPr algn="ctr" fontAlgn="b"/>
                      <a:r>
                        <a:rPr lang="es-MX" sz="2000" b="1" i="0" u="none" strike="noStrike">
                          <a:solidFill>
                            <a:schemeClr val="tx1"/>
                          </a:solidFill>
                          <a:effectLst/>
                          <a:latin typeface="Calibri"/>
                        </a:rPr>
                        <a:t>2009</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chemeClr val="bg2">
                        <a:lumMod val="75000"/>
                      </a:schemeClr>
                    </a:solidFill>
                  </a:tcPr>
                </a:tc>
                <a:tc>
                  <a:txBody>
                    <a:bodyPr/>
                    <a:lstStyle/>
                    <a:p>
                      <a:pPr algn="ctr" fontAlgn="b"/>
                      <a:r>
                        <a:rPr lang="es-MX" sz="2000" b="1" i="0" u="none" strike="noStrike">
                          <a:solidFill>
                            <a:schemeClr val="tx1"/>
                          </a:solidFill>
                          <a:effectLst/>
                          <a:latin typeface="Calibri"/>
                        </a:rPr>
                        <a:t>3325.9</a:t>
                      </a:r>
                    </a:p>
                  </a:txBody>
                  <a:tcPr marL="9525" marR="9525" marT="9525" marB="0" anchor="b">
                    <a:lnL>
                      <a:noFill/>
                    </a:lnL>
                    <a:lnR>
                      <a:noFill/>
                    </a:lnR>
                    <a:lnT>
                      <a:noFill/>
                    </a:lnT>
                    <a:lnB>
                      <a:noFill/>
                    </a:lnB>
                    <a:solidFill>
                      <a:schemeClr val="bg2">
                        <a:lumMod val="75000"/>
                      </a:schemeClr>
                    </a:solidFill>
                  </a:tcPr>
                </a:tc>
                <a:tc>
                  <a:txBody>
                    <a:bodyPr/>
                    <a:lstStyle/>
                    <a:p>
                      <a:pPr algn="ctr" fontAlgn="b"/>
                      <a:r>
                        <a:rPr lang="es-MX" sz="2000" b="1" i="0" u="none" strike="noStrike">
                          <a:solidFill>
                            <a:schemeClr val="tx1"/>
                          </a:solidFill>
                          <a:effectLst/>
                          <a:latin typeface="Calibri"/>
                        </a:rPr>
                        <a:t>2009</a:t>
                      </a:r>
                    </a:p>
                  </a:txBody>
                  <a:tcPr marL="9525" marR="9525" marT="9525" marB="0" anchor="b">
                    <a:lnL>
                      <a:noFill/>
                    </a:lnL>
                    <a:lnR>
                      <a:noFill/>
                    </a:lnR>
                    <a:lnT>
                      <a:noFill/>
                    </a:lnT>
                    <a:lnB>
                      <a:noFill/>
                    </a:lnB>
                    <a:solidFill>
                      <a:schemeClr val="bg2">
                        <a:lumMod val="75000"/>
                      </a:schemeClr>
                    </a:solidFill>
                  </a:tcPr>
                </a:tc>
                <a:tc>
                  <a:txBody>
                    <a:bodyPr/>
                    <a:lstStyle/>
                    <a:p>
                      <a:pPr algn="ctr" fontAlgn="b"/>
                      <a:r>
                        <a:rPr lang="es-MX" sz="2000" b="1" i="0" u="none" strike="noStrike">
                          <a:solidFill>
                            <a:schemeClr val="tx1"/>
                          </a:solidFill>
                          <a:effectLst/>
                          <a:latin typeface="Calibri"/>
                        </a:rPr>
                        <a:t>5108.8</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chemeClr val="bg2">
                        <a:lumMod val="75000"/>
                      </a:schemeClr>
                    </a:solidFill>
                  </a:tcPr>
                </a:tc>
              </a:tr>
              <a:tr h="262570">
                <a:tc>
                  <a:txBody>
                    <a:bodyPr/>
                    <a:lstStyle/>
                    <a:p>
                      <a:pPr algn="ctr" fontAlgn="b"/>
                      <a:r>
                        <a:rPr lang="es-MX" sz="2000" b="1" i="0" u="none" strike="noStrike">
                          <a:solidFill>
                            <a:schemeClr val="tx1"/>
                          </a:solidFill>
                          <a:effectLst/>
                          <a:latin typeface="Calibri"/>
                        </a:rPr>
                        <a:t>2010</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chemeClr val="bg2">
                        <a:lumMod val="75000"/>
                      </a:schemeClr>
                    </a:solidFill>
                  </a:tcPr>
                </a:tc>
                <a:tc>
                  <a:txBody>
                    <a:bodyPr/>
                    <a:lstStyle/>
                    <a:p>
                      <a:pPr algn="ctr" fontAlgn="b"/>
                      <a:r>
                        <a:rPr lang="es-MX" sz="2000" b="1" i="0" u="none" strike="noStrike">
                          <a:solidFill>
                            <a:schemeClr val="tx1"/>
                          </a:solidFill>
                          <a:effectLst/>
                          <a:latin typeface="Calibri"/>
                        </a:rPr>
                        <a:t>3716.3</a:t>
                      </a:r>
                    </a:p>
                  </a:txBody>
                  <a:tcPr marL="9525" marR="9525" marT="9525" marB="0" anchor="b">
                    <a:lnL>
                      <a:noFill/>
                    </a:lnL>
                    <a:lnR>
                      <a:noFill/>
                    </a:lnR>
                    <a:lnT>
                      <a:noFill/>
                    </a:lnT>
                    <a:lnB>
                      <a:noFill/>
                    </a:lnB>
                    <a:solidFill>
                      <a:schemeClr val="bg2">
                        <a:lumMod val="75000"/>
                      </a:schemeClr>
                    </a:solidFill>
                  </a:tcPr>
                </a:tc>
                <a:tc>
                  <a:txBody>
                    <a:bodyPr/>
                    <a:lstStyle/>
                    <a:p>
                      <a:pPr algn="ctr" fontAlgn="b"/>
                      <a:r>
                        <a:rPr lang="es-MX" sz="2000" b="1" i="0" u="none" strike="noStrike">
                          <a:solidFill>
                            <a:schemeClr val="tx1"/>
                          </a:solidFill>
                          <a:effectLst/>
                          <a:latin typeface="Calibri"/>
                        </a:rPr>
                        <a:t>2010</a:t>
                      </a:r>
                    </a:p>
                  </a:txBody>
                  <a:tcPr marL="9525" marR="9525" marT="9525" marB="0" anchor="b">
                    <a:lnL>
                      <a:noFill/>
                    </a:lnL>
                    <a:lnR>
                      <a:noFill/>
                    </a:lnR>
                    <a:lnT>
                      <a:noFill/>
                    </a:lnT>
                    <a:lnB>
                      <a:noFill/>
                    </a:lnB>
                    <a:solidFill>
                      <a:schemeClr val="bg2">
                        <a:lumMod val="75000"/>
                      </a:schemeClr>
                    </a:solidFill>
                  </a:tcPr>
                </a:tc>
                <a:tc>
                  <a:txBody>
                    <a:bodyPr/>
                    <a:lstStyle/>
                    <a:p>
                      <a:pPr algn="ctr" fontAlgn="b"/>
                      <a:r>
                        <a:rPr lang="es-MX" sz="2000" b="1" i="0" u="none" strike="noStrike">
                          <a:solidFill>
                            <a:schemeClr val="tx1"/>
                          </a:solidFill>
                          <a:effectLst/>
                          <a:latin typeface="Calibri"/>
                        </a:rPr>
                        <a:t>5636.4</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chemeClr val="bg2">
                        <a:lumMod val="75000"/>
                      </a:schemeClr>
                    </a:solidFill>
                  </a:tcPr>
                </a:tc>
              </a:tr>
              <a:tr h="262570">
                <a:tc>
                  <a:txBody>
                    <a:bodyPr/>
                    <a:lstStyle/>
                    <a:p>
                      <a:pPr algn="ctr" fontAlgn="b"/>
                      <a:r>
                        <a:rPr lang="es-MX" sz="2000" b="1" i="0" u="none" strike="noStrike">
                          <a:solidFill>
                            <a:schemeClr val="tx1"/>
                          </a:solidFill>
                          <a:effectLst/>
                          <a:latin typeface="Calibri"/>
                        </a:rPr>
                        <a:t>2011</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chemeClr val="bg2">
                        <a:lumMod val="75000"/>
                      </a:schemeClr>
                    </a:solidFill>
                  </a:tcPr>
                </a:tc>
                <a:tc>
                  <a:txBody>
                    <a:bodyPr/>
                    <a:lstStyle/>
                    <a:p>
                      <a:pPr algn="ctr" fontAlgn="b"/>
                      <a:r>
                        <a:rPr lang="es-MX" sz="2000" b="1" i="0" u="none" strike="noStrike">
                          <a:solidFill>
                            <a:schemeClr val="tx1"/>
                          </a:solidFill>
                          <a:effectLst/>
                          <a:latin typeface="Calibri"/>
                        </a:rPr>
                        <a:t>4106.8</a:t>
                      </a:r>
                    </a:p>
                  </a:txBody>
                  <a:tcPr marL="9525" marR="9525" marT="9525" marB="0" anchor="b">
                    <a:lnL>
                      <a:noFill/>
                    </a:lnL>
                    <a:lnR>
                      <a:noFill/>
                    </a:lnR>
                    <a:lnT>
                      <a:noFill/>
                    </a:lnT>
                    <a:lnB>
                      <a:noFill/>
                    </a:lnB>
                    <a:solidFill>
                      <a:schemeClr val="bg2">
                        <a:lumMod val="75000"/>
                      </a:schemeClr>
                    </a:solidFill>
                  </a:tcPr>
                </a:tc>
                <a:tc>
                  <a:txBody>
                    <a:bodyPr/>
                    <a:lstStyle/>
                    <a:p>
                      <a:pPr algn="ctr" fontAlgn="b"/>
                      <a:r>
                        <a:rPr lang="es-MX" sz="2000" b="1" i="0" u="none" strike="noStrike">
                          <a:solidFill>
                            <a:schemeClr val="tx1"/>
                          </a:solidFill>
                          <a:effectLst/>
                          <a:latin typeface="Calibri"/>
                        </a:rPr>
                        <a:t>2011</a:t>
                      </a:r>
                    </a:p>
                  </a:txBody>
                  <a:tcPr marL="9525" marR="9525" marT="9525" marB="0" anchor="b">
                    <a:lnL>
                      <a:noFill/>
                    </a:lnL>
                    <a:lnR>
                      <a:noFill/>
                    </a:lnR>
                    <a:lnT>
                      <a:noFill/>
                    </a:lnT>
                    <a:lnB>
                      <a:noFill/>
                    </a:lnB>
                    <a:solidFill>
                      <a:schemeClr val="bg2">
                        <a:lumMod val="75000"/>
                      </a:schemeClr>
                    </a:solidFill>
                  </a:tcPr>
                </a:tc>
                <a:tc>
                  <a:txBody>
                    <a:bodyPr/>
                    <a:lstStyle/>
                    <a:p>
                      <a:pPr algn="ctr" fontAlgn="b"/>
                      <a:r>
                        <a:rPr lang="es-MX" sz="2000" b="1" i="0" u="none" strike="noStrike">
                          <a:solidFill>
                            <a:schemeClr val="tx1"/>
                          </a:solidFill>
                          <a:effectLst/>
                          <a:latin typeface="Calibri"/>
                        </a:rPr>
                        <a:t>6164.0</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chemeClr val="bg2">
                        <a:lumMod val="75000"/>
                      </a:schemeClr>
                    </a:solidFill>
                  </a:tcPr>
                </a:tc>
              </a:tr>
              <a:tr h="262570">
                <a:tc>
                  <a:txBody>
                    <a:bodyPr/>
                    <a:lstStyle/>
                    <a:p>
                      <a:pPr algn="ctr" fontAlgn="b"/>
                      <a:r>
                        <a:rPr lang="es-MX" sz="2000" b="1" i="0" u="none" strike="noStrike">
                          <a:solidFill>
                            <a:schemeClr val="tx1"/>
                          </a:solidFill>
                          <a:effectLst/>
                          <a:latin typeface="Calibri"/>
                        </a:rPr>
                        <a:t>2012</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chemeClr val="bg2">
                        <a:lumMod val="75000"/>
                      </a:schemeClr>
                    </a:solidFill>
                  </a:tcPr>
                </a:tc>
                <a:tc>
                  <a:txBody>
                    <a:bodyPr/>
                    <a:lstStyle/>
                    <a:p>
                      <a:pPr algn="ctr" fontAlgn="b"/>
                      <a:r>
                        <a:rPr lang="es-MX" sz="2000" b="1" i="0" u="none" strike="noStrike">
                          <a:solidFill>
                            <a:schemeClr val="tx1"/>
                          </a:solidFill>
                          <a:effectLst/>
                          <a:latin typeface="Calibri"/>
                        </a:rPr>
                        <a:t>4497.2</a:t>
                      </a:r>
                    </a:p>
                  </a:txBody>
                  <a:tcPr marL="9525" marR="9525" marT="9525" marB="0" anchor="b">
                    <a:lnL>
                      <a:noFill/>
                    </a:lnL>
                    <a:lnR>
                      <a:noFill/>
                    </a:lnR>
                    <a:lnT>
                      <a:noFill/>
                    </a:lnT>
                    <a:lnB>
                      <a:noFill/>
                    </a:lnB>
                    <a:solidFill>
                      <a:schemeClr val="bg2">
                        <a:lumMod val="75000"/>
                      </a:schemeClr>
                    </a:solidFill>
                  </a:tcPr>
                </a:tc>
                <a:tc>
                  <a:txBody>
                    <a:bodyPr/>
                    <a:lstStyle/>
                    <a:p>
                      <a:pPr algn="ctr" fontAlgn="b"/>
                      <a:r>
                        <a:rPr lang="es-MX" sz="2000" b="1" i="0" u="none" strike="noStrike">
                          <a:solidFill>
                            <a:schemeClr val="tx1"/>
                          </a:solidFill>
                          <a:effectLst/>
                          <a:latin typeface="Calibri"/>
                        </a:rPr>
                        <a:t>2012</a:t>
                      </a:r>
                    </a:p>
                  </a:txBody>
                  <a:tcPr marL="9525" marR="9525" marT="9525" marB="0" anchor="b">
                    <a:lnL>
                      <a:noFill/>
                    </a:lnL>
                    <a:lnR>
                      <a:noFill/>
                    </a:lnR>
                    <a:lnT>
                      <a:noFill/>
                    </a:lnT>
                    <a:lnB>
                      <a:noFill/>
                    </a:lnB>
                    <a:solidFill>
                      <a:schemeClr val="bg2">
                        <a:lumMod val="75000"/>
                      </a:schemeClr>
                    </a:solidFill>
                  </a:tcPr>
                </a:tc>
                <a:tc>
                  <a:txBody>
                    <a:bodyPr/>
                    <a:lstStyle/>
                    <a:p>
                      <a:pPr algn="ctr" fontAlgn="b"/>
                      <a:r>
                        <a:rPr lang="es-MX" sz="2000" b="1" i="0" u="none" strike="noStrike">
                          <a:solidFill>
                            <a:schemeClr val="tx1"/>
                          </a:solidFill>
                          <a:effectLst/>
                          <a:latin typeface="Calibri"/>
                        </a:rPr>
                        <a:t>6691.7</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chemeClr val="bg2">
                        <a:lumMod val="75000"/>
                      </a:schemeClr>
                    </a:solidFill>
                  </a:tcPr>
                </a:tc>
              </a:tr>
              <a:tr h="262570">
                <a:tc>
                  <a:txBody>
                    <a:bodyPr/>
                    <a:lstStyle/>
                    <a:p>
                      <a:pPr algn="ctr" fontAlgn="b"/>
                      <a:r>
                        <a:rPr lang="es-MX" sz="2000" b="1" i="0" u="none" strike="noStrike">
                          <a:solidFill>
                            <a:schemeClr val="tx1"/>
                          </a:solidFill>
                          <a:effectLst/>
                          <a:latin typeface="Calibri"/>
                        </a:rPr>
                        <a:t>2013</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chemeClr val="bg2">
                        <a:lumMod val="75000"/>
                      </a:schemeClr>
                    </a:solidFill>
                  </a:tcPr>
                </a:tc>
                <a:tc>
                  <a:txBody>
                    <a:bodyPr/>
                    <a:lstStyle/>
                    <a:p>
                      <a:pPr algn="ctr" fontAlgn="b"/>
                      <a:r>
                        <a:rPr lang="es-MX" sz="2000" b="1" i="0" u="none" strike="noStrike">
                          <a:solidFill>
                            <a:schemeClr val="tx1"/>
                          </a:solidFill>
                          <a:effectLst/>
                          <a:latin typeface="Calibri"/>
                        </a:rPr>
                        <a:t>4887.6</a:t>
                      </a:r>
                    </a:p>
                  </a:txBody>
                  <a:tcPr marL="9525" marR="9525" marT="9525" marB="0" anchor="b">
                    <a:lnL>
                      <a:noFill/>
                    </a:lnL>
                    <a:lnR>
                      <a:noFill/>
                    </a:lnR>
                    <a:lnT>
                      <a:noFill/>
                    </a:lnT>
                    <a:lnB>
                      <a:noFill/>
                    </a:lnB>
                    <a:solidFill>
                      <a:schemeClr val="bg2">
                        <a:lumMod val="75000"/>
                      </a:schemeClr>
                    </a:solidFill>
                  </a:tcPr>
                </a:tc>
                <a:tc>
                  <a:txBody>
                    <a:bodyPr/>
                    <a:lstStyle/>
                    <a:p>
                      <a:pPr algn="ctr" fontAlgn="b"/>
                      <a:r>
                        <a:rPr lang="es-MX" sz="2000" b="1" i="0" u="none" strike="noStrike">
                          <a:solidFill>
                            <a:schemeClr val="tx1"/>
                          </a:solidFill>
                          <a:effectLst/>
                          <a:latin typeface="Calibri"/>
                        </a:rPr>
                        <a:t>2013</a:t>
                      </a:r>
                    </a:p>
                  </a:txBody>
                  <a:tcPr marL="9525" marR="9525" marT="9525" marB="0" anchor="b">
                    <a:lnL>
                      <a:noFill/>
                    </a:lnL>
                    <a:lnR>
                      <a:noFill/>
                    </a:lnR>
                    <a:lnT>
                      <a:noFill/>
                    </a:lnT>
                    <a:lnB>
                      <a:noFill/>
                    </a:lnB>
                    <a:solidFill>
                      <a:schemeClr val="bg2">
                        <a:lumMod val="75000"/>
                      </a:schemeClr>
                    </a:solidFill>
                  </a:tcPr>
                </a:tc>
                <a:tc>
                  <a:txBody>
                    <a:bodyPr/>
                    <a:lstStyle/>
                    <a:p>
                      <a:pPr algn="ctr" fontAlgn="b"/>
                      <a:r>
                        <a:rPr lang="es-MX" sz="2000" b="1" i="0" u="none" strike="noStrike">
                          <a:solidFill>
                            <a:schemeClr val="tx1"/>
                          </a:solidFill>
                          <a:effectLst/>
                          <a:latin typeface="Calibri"/>
                        </a:rPr>
                        <a:t>7219.3</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chemeClr val="bg2">
                        <a:lumMod val="75000"/>
                      </a:schemeClr>
                    </a:solidFill>
                  </a:tcPr>
                </a:tc>
              </a:tr>
              <a:tr h="262570">
                <a:tc>
                  <a:txBody>
                    <a:bodyPr/>
                    <a:lstStyle/>
                    <a:p>
                      <a:pPr algn="ctr" fontAlgn="b"/>
                      <a:r>
                        <a:rPr lang="es-MX" sz="2000" b="1" i="0" u="none" strike="noStrike">
                          <a:solidFill>
                            <a:schemeClr val="tx1"/>
                          </a:solidFill>
                          <a:effectLst/>
                          <a:latin typeface="Calibri"/>
                        </a:rPr>
                        <a:t>2014</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chemeClr val="bg2">
                        <a:lumMod val="75000"/>
                      </a:schemeClr>
                    </a:solidFill>
                  </a:tcPr>
                </a:tc>
                <a:tc>
                  <a:txBody>
                    <a:bodyPr/>
                    <a:lstStyle/>
                    <a:p>
                      <a:pPr algn="ctr" fontAlgn="b"/>
                      <a:r>
                        <a:rPr lang="es-MX" sz="2000" b="1" i="0" u="none" strike="noStrike">
                          <a:solidFill>
                            <a:schemeClr val="tx1"/>
                          </a:solidFill>
                          <a:effectLst/>
                          <a:latin typeface="Calibri"/>
                        </a:rPr>
                        <a:t>5278.0</a:t>
                      </a:r>
                    </a:p>
                  </a:txBody>
                  <a:tcPr marL="9525" marR="9525" marT="9525" marB="0" anchor="b">
                    <a:lnL>
                      <a:noFill/>
                    </a:lnL>
                    <a:lnR>
                      <a:noFill/>
                    </a:lnR>
                    <a:lnT>
                      <a:noFill/>
                    </a:lnT>
                    <a:lnB>
                      <a:noFill/>
                    </a:lnB>
                    <a:solidFill>
                      <a:schemeClr val="bg2">
                        <a:lumMod val="75000"/>
                      </a:schemeClr>
                    </a:solidFill>
                  </a:tcPr>
                </a:tc>
                <a:tc>
                  <a:txBody>
                    <a:bodyPr/>
                    <a:lstStyle/>
                    <a:p>
                      <a:pPr algn="ctr" fontAlgn="b"/>
                      <a:r>
                        <a:rPr lang="es-MX" sz="2000" b="1" i="0" u="none" strike="noStrike">
                          <a:solidFill>
                            <a:schemeClr val="tx1"/>
                          </a:solidFill>
                          <a:effectLst/>
                          <a:latin typeface="Calibri"/>
                        </a:rPr>
                        <a:t>2014</a:t>
                      </a:r>
                    </a:p>
                  </a:txBody>
                  <a:tcPr marL="9525" marR="9525" marT="9525" marB="0" anchor="b">
                    <a:lnL>
                      <a:noFill/>
                    </a:lnL>
                    <a:lnR>
                      <a:noFill/>
                    </a:lnR>
                    <a:lnT>
                      <a:noFill/>
                    </a:lnT>
                    <a:lnB>
                      <a:noFill/>
                    </a:lnB>
                    <a:solidFill>
                      <a:schemeClr val="bg2">
                        <a:lumMod val="75000"/>
                      </a:schemeClr>
                    </a:solidFill>
                  </a:tcPr>
                </a:tc>
                <a:tc>
                  <a:txBody>
                    <a:bodyPr/>
                    <a:lstStyle/>
                    <a:p>
                      <a:pPr algn="ctr" fontAlgn="b"/>
                      <a:r>
                        <a:rPr lang="es-MX" sz="2000" b="1" i="0" u="none" strike="noStrike">
                          <a:solidFill>
                            <a:schemeClr val="tx1"/>
                          </a:solidFill>
                          <a:effectLst/>
                          <a:latin typeface="Calibri"/>
                        </a:rPr>
                        <a:t>7746.9</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chemeClr val="bg2">
                        <a:lumMod val="75000"/>
                      </a:schemeClr>
                    </a:solidFill>
                  </a:tcPr>
                </a:tc>
              </a:tr>
              <a:tr h="262570">
                <a:tc>
                  <a:txBody>
                    <a:bodyPr/>
                    <a:lstStyle/>
                    <a:p>
                      <a:pPr algn="ctr" fontAlgn="b"/>
                      <a:r>
                        <a:rPr lang="es-MX" sz="2000" b="1" i="0" u="none" strike="noStrike">
                          <a:solidFill>
                            <a:schemeClr val="tx1"/>
                          </a:solidFill>
                          <a:effectLst/>
                          <a:latin typeface="Calibri"/>
                        </a:rPr>
                        <a:t>2015</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chemeClr val="bg2">
                        <a:lumMod val="75000"/>
                      </a:schemeClr>
                    </a:solidFill>
                  </a:tcPr>
                </a:tc>
                <a:tc>
                  <a:txBody>
                    <a:bodyPr/>
                    <a:lstStyle/>
                    <a:p>
                      <a:pPr algn="ctr" fontAlgn="b"/>
                      <a:r>
                        <a:rPr lang="es-MX" sz="2000" b="1" i="0" u="none" strike="noStrike">
                          <a:solidFill>
                            <a:schemeClr val="tx1"/>
                          </a:solidFill>
                          <a:effectLst/>
                          <a:latin typeface="Calibri"/>
                        </a:rPr>
                        <a:t>5668.4</a:t>
                      </a:r>
                    </a:p>
                  </a:txBody>
                  <a:tcPr marL="9525" marR="9525" marT="9525" marB="0" anchor="b">
                    <a:lnL>
                      <a:noFill/>
                    </a:lnL>
                    <a:lnR>
                      <a:noFill/>
                    </a:lnR>
                    <a:lnT>
                      <a:noFill/>
                    </a:lnT>
                    <a:lnB>
                      <a:noFill/>
                    </a:lnB>
                    <a:solidFill>
                      <a:schemeClr val="bg2">
                        <a:lumMod val="75000"/>
                      </a:schemeClr>
                    </a:solidFill>
                  </a:tcPr>
                </a:tc>
                <a:tc>
                  <a:txBody>
                    <a:bodyPr/>
                    <a:lstStyle/>
                    <a:p>
                      <a:pPr algn="ctr" fontAlgn="b"/>
                      <a:r>
                        <a:rPr lang="es-MX" sz="2000" b="1" i="0" u="none" strike="noStrike">
                          <a:solidFill>
                            <a:schemeClr val="tx1"/>
                          </a:solidFill>
                          <a:effectLst/>
                          <a:latin typeface="Calibri"/>
                        </a:rPr>
                        <a:t>2015</a:t>
                      </a:r>
                    </a:p>
                  </a:txBody>
                  <a:tcPr marL="9525" marR="9525" marT="9525" marB="0" anchor="b">
                    <a:lnL>
                      <a:noFill/>
                    </a:lnL>
                    <a:lnR>
                      <a:noFill/>
                    </a:lnR>
                    <a:lnT>
                      <a:noFill/>
                    </a:lnT>
                    <a:lnB>
                      <a:noFill/>
                    </a:lnB>
                    <a:solidFill>
                      <a:schemeClr val="bg2">
                        <a:lumMod val="75000"/>
                      </a:schemeClr>
                    </a:solidFill>
                  </a:tcPr>
                </a:tc>
                <a:tc>
                  <a:txBody>
                    <a:bodyPr/>
                    <a:lstStyle/>
                    <a:p>
                      <a:pPr algn="ctr" fontAlgn="b"/>
                      <a:r>
                        <a:rPr lang="es-MX" sz="2000" b="1" i="0" u="none" strike="noStrike">
                          <a:solidFill>
                            <a:schemeClr val="tx1"/>
                          </a:solidFill>
                          <a:effectLst/>
                          <a:latin typeface="Calibri"/>
                        </a:rPr>
                        <a:t>8274.5</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chemeClr val="bg2">
                        <a:lumMod val="75000"/>
                      </a:schemeClr>
                    </a:solidFill>
                  </a:tcPr>
                </a:tc>
              </a:tr>
              <a:tr h="262570">
                <a:tc>
                  <a:txBody>
                    <a:bodyPr/>
                    <a:lstStyle/>
                    <a:p>
                      <a:pPr algn="ctr" fontAlgn="b"/>
                      <a:r>
                        <a:rPr lang="es-MX" sz="2000" b="1" i="0" u="none" strike="noStrike">
                          <a:solidFill>
                            <a:schemeClr val="tx1"/>
                          </a:solidFill>
                          <a:effectLst/>
                          <a:latin typeface="Calibri"/>
                        </a:rPr>
                        <a:t>2016</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chemeClr val="bg2">
                        <a:lumMod val="75000"/>
                      </a:schemeClr>
                    </a:solidFill>
                  </a:tcPr>
                </a:tc>
                <a:tc>
                  <a:txBody>
                    <a:bodyPr/>
                    <a:lstStyle/>
                    <a:p>
                      <a:pPr algn="ctr" fontAlgn="b"/>
                      <a:r>
                        <a:rPr lang="es-MX" sz="2000" b="1" i="0" u="none" strike="noStrike">
                          <a:solidFill>
                            <a:schemeClr val="tx1"/>
                          </a:solidFill>
                          <a:effectLst/>
                          <a:latin typeface="Calibri"/>
                        </a:rPr>
                        <a:t>6058.9</a:t>
                      </a:r>
                    </a:p>
                  </a:txBody>
                  <a:tcPr marL="9525" marR="9525" marT="9525" marB="0" anchor="b">
                    <a:lnL>
                      <a:noFill/>
                    </a:lnL>
                    <a:lnR>
                      <a:noFill/>
                    </a:lnR>
                    <a:lnT>
                      <a:noFill/>
                    </a:lnT>
                    <a:lnB>
                      <a:noFill/>
                    </a:lnB>
                    <a:solidFill>
                      <a:schemeClr val="bg2">
                        <a:lumMod val="75000"/>
                      </a:schemeClr>
                    </a:solidFill>
                  </a:tcPr>
                </a:tc>
                <a:tc>
                  <a:txBody>
                    <a:bodyPr/>
                    <a:lstStyle/>
                    <a:p>
                      <a:pPr algn="ctr" fontAlgn="b"/>
                      <a:r>
                        <a:rPr lang="es-MX" sz="2000" b="1" i="0" u="none" strike="noStrike">
                          <a:solidFill>
                            <a:schemeClr val="tx1"/>
                          </a:solidFill>
                          <a:effectLst/>
                          <a:latin typeface="Calibri"/>
                        </a:rPr>
                        <a:t>2016</a:t>
                      </a:r>
                    </a:p>
                  </a:txBody>
                  <a:tcPr marL="9525" marR="9525" marT="9525" marB="0" anchor="b">
                    <a:lnL>
                      <a:noFill/>
                    </a:lnL>
                    <a:lnR>
                      <a:noFill/>
                    </a:lnR>
                    <a:lnT>
                      <a:noFill/>
                    </a:lnT>
                    <a:lnB>
                      <a:noFill/>
                    </a:lnB>
                    <a:solidFill>
                      <a:schemeClr val="bg2">
                        <a:lumMod val="75000"/>
                      </a:schemeClr>
                    </a:solidFill>
                  </a:tcPr>
                </a:tc>
                <a:tc>
                  <a:txBody>
                    <a:bodyPr/>
                    <a:lstStyle/>
                    <a:p>
                      <a:pPr algn="ctr" fontAlgn="b"/>
                      <a:r>
                        <a:rPr lang="es-MX" sz="2000" b="1" i="0" u="none" strike="noStrike">
                          <a:solidFill>
                            <a:schemeClr val="tx1"/>
                          </a:solidFill>
                          <a:effectLst/>
                          <a:latin typeface="Calibri"/>
                        </a:rPr>
                        <a:t>8802.2</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chemeClr val="bg2">
                        <a:lumMod val="75000"/>
                      </a:schemeClr>
                    </a:solidFill>
                  </a:tcPr>
                </a:tc>
              </a:tr>
              <a:tr h="262570">
                <a:tc>
                  <a:txBody>
                    <a:bodyPr/>
                    <a:lstStyle/>
                    <a:p>
                      <a:pPr algn="ctr" fontAlgn="b"/>
                      <a:r>
                        <a:rPr lang="es-MX" sz="2000" b="1" i="0" u="none" strike="noStrike">
                          <a:solidFill>
                            <a:schemeClr val="tx1"/>
                          </a:solidFill>
                          <a:effectLst/>
                          <a:latin typeface="Calibri"/>
                        </a:rPr>
                        <a:t>2017</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chemeClr val="bg2">
                        <a:lumMod val="75000"/>
                      </a:schemeClr>
                    </a:solidFill>
                  </a:tcPr>
                </a:tc>
                <a:tc>
                  <a:txBody>
                    <a:bodyPr/>
                    <a:lstStyle/>
                    <a:p>
                      <a:pPr algn="ctr" fontAlgn="b"/>
                      <a:r>
                        <a:rPr lang="es-MX" sz="2000" b="1" i="0" u="none" strike="noStrike">
                          <a:solidFill>
                            <a:schemeClr val="tx1"/>
                          </a:solidFill>
                          <a:effectLst/>
                          <a:latin typeface="Calibri"/>
                        </a:rPr>
                        <a:t>6449.3</a:t>
                      </a:r>
                    </a:p>
                  </a:txBody>
                  <a:tcPr marL="9525" marR="9525" marT="9525" marB="0" anchor="b">
                    <a:lnL>
                      <a:noFill/>
                    </a:lnL>
                    <a:lnR>
                      <a:noFill/>
                    </a:lnR>
                    <a:lnT>
                      <a:noFill/>
                    </a:lnT>
                    <a:lnB>
                      <a:noFill/>
                    </a:lnB>
                    <a:solidFill>
                      <a:schemeClr val="bg2">
                        <a:lumMod val="75000"/>
                      </a:schemeClr>
                    </a:solidFill>
                  </a:tcPr>
                </a:tc>
                <a:tc>
                  <a:txBody>
                    <a:bodyPr/>
                    <a:lstStyle/>
                    <a:p>
                      <a:pPr algn="ctr" fontAlgn="b"/>
                      <a:r>
                        <a:rPr lang="es-MX" sz="2000" b="1" i="0" u="none" strike="noStrike">
                          <a:solidFill>
                            <a:schemeClr val="tx1"/>
                          </a:solidFill>
                          <a:effectLst/>
                          <a:latin typeface="Calibri"/>
                        </a:rPr>
                        <a:t>2017</a:t>
                      </a:r>
                    </a:p>
                  </a:txBody>
                  <a:tcPr marL="9525" marR="9525" marT="9525" marB="0" anchor="b">
                    <a:lnL>
                      <a:noFill/>
                    </a:lnL>
                    <a:lnR>
                      <a:noFill/>
                    </a:lnR>
                    <a:lnT>
                      <a:noFill/>
                    </a:lnT>
                    <a:lnB>
                      <a:noFill/>
                    </a:lnB>
                    <a:solidFill>
                      <a:schemeClr val="bg2">
                        <a:lumMod val="75000"/>
                      </a:schemeClr>
                    </a:solidFill>
                  </a:tcPr>
                </a:tc>
                <a:tc>
                  <a:txBody>
                    <a:bodyPr/>
                    <a:lstStyle/>
                    <a:p>
                      <a:pPr algn="ctr" fontAlgn="b"/>
                      <a:r>
                        <a:rPr lang="es-MX" sz="2000" b="1" i="0" u="none" strike="noStrike">
                          <a:solidFill>
                            <a:schemeClr val="tx1"/>
                          </a:solidFill>
                          <a:effectLst/>
                          <a:latin typeface="Calibri"/>
                        </a:rPr>
                        <a:t>9329.8</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chemeClr val="bg2">
                        <a:lumMod val="75000"/>
                      </a:schemeClr>
                    </a:solidFill>
                  </a:tcPr>
                </a:tc>
              </a:tr>
              <a:tr h="262570">
                <a:tc>
                  <a:txBody>
                    <a:bodyPr/>
                    <a:lstStyle/>
                    <a:p>
                      <a:pPr algn="ctr" fontAlgn="b"/>
                      <a:r>
                        <a:rPr lang="es-MX" sz="2000" b="1" i="0" u="none" strike="noStrike">
                          <a:solidFill>
                            <a:schemeClr val="tx1"/>
                          </a:solidFill>
                          <a:effectLst/>
                          <a:latin typeface="Calibri"/>
                        </a:rPr>
                        <a:t>2018</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chemeClr val="bg2">
                        <a:lumMod val="75000"/>
                      </a:schemeClr>
                    </a:solidFill>
                  </a:tcPr>
                </a:tc>
                <a:tc>
                  <a:txBody>
                    <a:bodyPr/>
                    <a:lstStyle/>
                    <a:p>
                      <a:pPr algn="ctr" fontAlgn="b"/>
                      <a:r>
                        <a:rPr lang="es-MX" sz="2000" b="1" i="0" u="none" strike="noStrike">
                          <a:solidFill>
                            <a:schemeClr val="tx1"/>
                          </a:solidFill>
                          <a:effectLst/>
                          <a:latin typeface="Calibri"/>
                        </a:rPr>
                        <a:t>6839.7</a:t>
                      </a:r>
                    </a:p>
                  </a:txBody>
                  <a:tcPr marL="9525" marR="9525" marT="9525" marB="0" anchor="b">
                    <a:lnL>
                      <a:noFill/>
                    </a:lnL>
                    <a:lnR>
                      <a:noFill/>
                    </a:lnR>
                    <a:lnT>
                      <a:noFill/>
                    </a:lnT>
                    <a:lnB>
                      <a:noFill/>
                    </a:lnB>
                    <a:solidFill>
                      <a:schemeClr val="bg2">
                        <a:lumMod val="75000"/>
                      </a:schemeClr>
                    </a:solidFill>
                  </a:tcPr>
                </a:tc>
                <a:tc>
                  <a:txBody>
                    <a:bodyPr/>
                    <a:lstStyle/>
                    <a:p>
                      <a:pPr algn="ctr" fontAlgn="b"/>
                      <a:r>
                        <a:rPr lang="es-MX" sz="2000" b="1" i="0" u="none" strike="noStrike">
                          <a:solidFill>
                            <a:schemeClr val="tx1"/>
                          </a:solidFill>
                          <a:effectLst/>
                          <a:latin typeface="Calibri"/>
                        </a:rPr>
                        <a:t>2018</a:t>
                      </a:r>
                    </a:p>
                  </a:txBody>
                  <a:tcPr marL="9525" marR="9525" marT="9525" marB="0" anchor="b">
                    <a:lnL>
                      <a:noFill/>
                    </a:lnL>
                    <a:lnR>
                      <a:noFill/>
                    </a:lnR>
                    <a:lnT>
                      <a:noFill/>
                    </a:lnT>
                    <a:lnB>
                      <a:noFill/>
                    </a:lnB>
                    <a:solidFill>
                      <a:schemeClr val="bg2">
                        <a:lumMod val="75000"/>
                      </a:schemeClr>
                    </a:solidFill>
                  </a:tcPr>
                </a:tc>
                <a:tc>
                  <a:txBody>
                    <a:bodyPr/>
                    <a:lstStyle/>
                    <a:p>
                      <a:pPr algn="ctr" fontAlgn="b"/>
                      <a:r>
                        <a:rPr lang="es-MX" sz="2000" b="1" i="0" u="none" strike="noStrike">
                          <a:solidFill>
                            <a:schemeClr val="tx1"/>
                          </a:solidFill>
                          <a:effectLst/>
                          <a:latin typeface="Calibri"/>
                        </a:rPr>
                        <a:t>9857.4</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chemeClr val="bg2">
                        <a:lumMod val="75000"/>
                      </a:schemeClr>
                    </a:solidFill>
                  </a:tcPr>
                </a:tc>
              </a:tr>
              <a:tr h="262570">
                <a:tc>
                  <a:txBody>
                    <a:bodyPr/>
                    <a:lstStyle/>
                    <a:p>
                      <a:pPr algn="ctr" fontAlgn="b"/>
                      <a:r>
                        <a:rPr lang="es-MX" sz="2000" b="1" i="0" u="none" strike="noStrike">
                          <a:solidFill>
                            <a:schemeClr val="tx1"/>
                          </a:solidFill>
                          <a:effectLst/>
                          <a:latin typeface="Calibri"/>
                        </a:rPr>
                        <a:t>2019</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chemeClr val="bg2">
                        <a:lumMod val="75000"/>
                      </a:schemeClr>
                    </a:solidFill>
                  </a:tcPr>
                </a:tc>
                <a:tc>
                  <a:txBody>
                    <a:bodyPr/>
                    <a:lstStyle/>
                    <a:p>
                      <a:pPr algn="ctr" fontAlgn="b"/>
                      <a:r>
                        <a:rPr lang="es-MX" sz="2000" b="1" i="0" u="none" strike="noStrike">
                          <a:solidFill>
                            <a:schemeClr val="tx1"/>
                          </a:solidFill>
                          <a:effectLst/>
                          <a:latin typeface="Calibri"/>
                        </a:rPr>
                        <a:t>7230.1</a:t>
                      </a:r>
                    </a:p>
                  </a:txBody>
                  <a:tcPr marL="9525" marR="9525" marT="9525" marB="0" anchor="b">
                    <a:lnL>
                      <a:noFill/>
                    </a:lnL>
                    <a:lnR>
                      <a:noFill/>
                    </a:lnR>
                    <a:lnT>
                      <a:noFill/>
                    </a:lnT>
                    <a:lnB>
                      <a:noFill/>
                    </a:lnB>
                    <a:solidFill>
                      <a:schemeClr val="bg2">
                        <a:lumMod val="75000"/>
                      </a:schemeClr>
                    </a:solidFill>
                  </a:tcPr>
                </a:tc>
                <a:tc>
                  <a:txBody>
                    <a:bodyPr/>
                    <a:lstStyle/>
                    <a:p>
                      <a:pPr algn="ctr" fontAlgn="b"/>
                      <a:r>
                        <a:rPr lang="es-MX" sz="2000" b="1" i="0" u="none" strike="noStrike">
                          <a:solidFill>
                            <a:schemeClr val="tx1"/>
                          </a:solidFill>
                          <a:effectLst/>
                          <a:latin typeface="Calibri"/>
                        </a:rPr>
                        <a:t>2019</a:t>
                      </a:r>
                    </a:p>
                  </a:txBody>
                  <a:tcPr marL="9525" marR="9525" marT="9525" marB="0" anchor="b">
                    <a:lnL>
                      <a:noFill/>
                    </a:lnL>
                    <a:lnR>
                      <a:noFill/>
                    </a:lnR>
                    <a:lnT>
                      <a:noFill/>
                    </a:lnT>
                    <a:lnB>
                      <a:noFill/>
                    </a:lnB>
                    <a:solidFill>
                      <a:schemeClr val="bg2">
                        <a:lumMod val="75000"/>
                      </a:schemeClr>
                    </a:solidFill>
                  </a:tcPr>
                </a:tc>
                <a:tc>
                  <a:txBody>
                    <a:bodyPr/>
                    <a:lstStyle/>
                    <a:p>
                      <a:pPr algn="ctr" fontAlgn="b"/>
                      <a:r>
                        <a:rPr lang="es-MX" sz="2000" b="1" i="0" u="none" strike="noStrike">
                          <a:solidFill>
                            <a:schemeClr val="tx1"/>
                          </a:solidFill>
                          <a:effectLst/>
                          <a:latin typeface="Calibri"/>
                        </a:rPr>
                        <a:t>10385.0</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chemeClr val="bg2">
                        <a:lumMod val="75000"/>
                      </a:schemeClr>
                    </a:solidFill>
                  </a:tcPr>
                </a:tc>
              </a:tr>
              <a:tr h="275699">
                <a:tc>
                  <a:txBody>
                    <a:bodyPr/>
                    <a:lstStyle/>
                    <a:p>
                      <a:pPr algn="ctr" fontAlgn="b"/>
                      <a:r>
                        <a:rPr lang="es-MX" sz="2000" b="1" i="0" u="none" strike="noStrike">
                          <a:solidFill>
                            <a:schemeClr val="tx1"/>
                          </a:solidFill>
                          <a:effectLst/>
                          <a:latin typeface="Calibri"/>
                        </a:rPr>
                        <a:t>2020</a:t>
                      </a:r>
                    </a:p>
                  </a:txBody>
                  <a:tcPr marL="9525" marR="9525" marT="9525"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fontAlgn="b"/>
                      <a:r>
                        <a:rPr lang="es-MX" sz="2000" b="1" i="0" u="none" strike="noStrike">
                          <a:solidFill>
                            <a:schemeClr val="tx1"/>
                          </a:solidFill>
                          <a:effectLst/>
                          <a:latin typeface="Calibri"/>
                        </a:rPr>
                        <a:t>7620.5</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fontAlgn="b"/>
                      <a:r>
                        <a:rPr lang="es-MX" sz="2000" b="1" i="0" u="none" strike="noStrike">
                          <a:solidFill>
                            <a:schemeClr val="tx1"/>
                          </a:solidFill>
                          <a:effectLst/>
                          <a:latin typeface="Calibri"/>
                        </a:rPr>
                        <a:t>2020</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fontAlgn="b"/>
                      <a:r>
                        <a:rPr lang="es-MX" sz="2000" b="1" i="0" u="none" strike="noStrike" dirty="0">
                          <a:solidFill>
                            <a:schemeClr val="tx1"/>
                          </a:solidFill>
                          <a:effectLst/>
                          <a:latin typeface="Calibri"/>
                        </a:rPr>
                        <a:t>10912.7</a:t>
                      </a:r>
                    </a:p>
                  </a:txBody>
                  <a:tcPr marL="9525" marR="9525" marT="9525"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2">
                        <a:lumMod val="75000"/>
                      </a:schemeClr>
                    </a:solidFill>
                  </a:tcPr>
                </a:tc>
              </a:tr>
            </a:tbl>
          </a:graphicData>
        </a:graphic>
      </p:graphicFrame>
    </p:spTree>
    <p:extLst>
      <p:ext uri="{BB962C8B-B14F-4D97-AF65-F5344CB8AC3E}">
        <p14:creationId xmlns:p14="http://schemas.microsoft.com/office/powerpoint/2010/main" val="203642634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24165"/>
            <a:ext cx="8229600" cy="868362"/>
          </a:xfrm>
        </p:spPr>
        <p:txBody>
          <a:bodyPr>
            <a:noAutofit/>
          </a:bodyPr>
          <a:lstStyle/>
          <a:p>
            <a:r>
              <a:rPr lang="es-MX" sz="2800" dirty="0" smtClean="0">
                <a:solidFill>
                  <a:schemeClr val="tx1"/>
                </a:solidFill>
              </a:rPr>
              <a:t>Acorde con el coeficiente de determinación (r²) son más confiables las predicciones en el precio del maíz. </a:t>
            </a:r>
            <a:endParaRPr lang="es-MX" sz="2800" dirty="0">
              <a:solidFill>
                <a:schemeClr val="tx1"/>
              </a:solidFill>
            </a:endParaRPr>
          </a:p>
        </p:txBody>
      </p:sp>
      <p:sp>
        <p:nvSpPr>
          <p:cNvPr id="4" name="3 Marcador de contenido"/>
          <p:cNvSpPr>
            <a:spLocks noGrp="1"/>
          </p:cNvSpPr>
          <p:nvPr>
            <p:ph idx="1"/>
          </p:nvPr>
        </p:nvSpPr>
        <p:spPr/>
        <p:txBody>
          <a:bodyPr/>
          <a:lstStyle/>
          <a:p>
            <a:pPr marL="0" indent="0" algn="ctr">
              <a:buNone/>
            </a:pPr>
            <a:r>
              <a:rPr lang="es-MX" sz="2400" b="1" dirty="0" smtClean="0">
                <a:effectLst>
                  <a:outerShdw blurRad="38100" dist="38100" dir="2700000" algn="tl">
                    <a:srgbClr val="000000">
                      <a:alpha val="43137"/>
                    </a:srgbClr>
                  </a:outerShdw>
                </a:effectLst>
              </a:rPr>
              <a:t>En la gráfica 1, se presentan las líneas de tendencia para cada materia prima.</a:t>
            </a:r>
          </a:p>
          <a:p>
            <a:pPr algn="ctr"/>
            <a:endParaRPr lang="es-MX" sz="2400" b="1" dirty="0">
              <a:effectLst>
                <a:outerShdw blurRad="38100" dist="38100" dir="2700000" algn="tl">
                  <a:srgbClr val="000000">
                    <a:alpha val="43137"/>
                  </a:srgbClr>
                </a:outerShdw>
              </a:effectLst>
            </a:endParaRPr>
          </a:p>
        </p:txBody>
      </p:sp>
      <p:graphicFrame>
        <p:nvGraphicFramePr>
          <p:cNvPr id="5" name="3 Gráfico"/>
          <p:cNvGraphicFramePr>
            <a:graphicFrameLocks/>
          </p:cNvGraphicFramePr>
          <p:nvPr>
            <p:extLst>
              <p:ext uri="{D42A27DB-BD31-4B8C-83A1-F6EECF244321}">
                <p14:modId xmlns:p14="http://schemas.microsoft.com/office/powerpoint/2010/main" val="2798246644"/>
              </p:ext>
            </p:extLst>
          </p:nvPr>
        </p:nvGraphicFramePr>
        <p:xfrm>
          <a:off x="467544" y="2204864"/>
          <a:ext cx="8424936" cy="439248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536197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MX" sz="2400" dirty="0" smtClean="0">
                <a:solidFill>
                  <a:schemeClr val="tx1"/>
                </a:solidFill>
              </a:rPr>
              <a:t>El coeficiente de determinación (r²) es de 0.999 lo cual hace confiables las predicciones en el producción avícola hasta el año 2020, mismas que se presentan en el cuadro 2. </a:t>
            </a:r>
            <a:endParaRPr lang="es-MX" sz="2400" dirty="0">
              <a:solidFill>
                <a:schemeClr val="tx1"/>
              </a:solidFill>
            </a:endParaRPr>
          </a:p>
        </p:txBody>
      </p:sp>
      <p:graphicFrame>
        <p:nvGraphicFramePr>
          <p:cNvPr id="4" name="3 Tabla"/>
          <p:cNvGraphicFramePr>
            <a:graphicFrameLocks noGrp="1"/>
          </p:cNvGraphicFramePr>
          <p:nvPr>
            <p:extLst>
              <p:ext uri="{D42A27DB-BD31-4B8C-83A1-F6EECF244321}">
                <p14:modId xmlns:p14="http://schemas.microsoft.com/office/powerpoint/2010/main" val="3383070679"/>
              </p:ext>
            </p:extLst>
          </p:nvPr>
        </p:nvGraphicFramePr>
        <p:xfrm>
          <a:off x="-1" y="1455496"/>
          <a:ext cx="9144000" cy="5357880"/>
        </p:xfrm>
        <a:graphic>
          <a:graphicData uri="http://schemas.openxmlformats.org/drawingml/2006/table">
            <a:tbl>
              <a:tblPr/>
              <a:tblGrid>
                <a:gridCol w="2328708"/>
                <a:gridCol w="719292"/>
                <a:gridCol w="2328708"/>
                <a:gridCol w="1861168"/>
                <a:gridCol w="1906124"/>
              </a:tblGrid>
              <a:tr h="170100">
                <a:tc>
                  <a:txBody>
                    <a:bodyPr/>
                    <a:lstStyle/>
                    <a:p>
                      <a:pPr algn="ctr" fontAlgn="b"/>
                      <a:r>
                        <a:rPr lang="es-MX" sz="1800" b="1" i="0" u="none" strike="noStrike" dirty="0">
                          <a:solidFill>
                            <a:schemeClr val="tx1"/>
                          </a:solidFill>
                          <a:effectLst/>
                          <a:latin typeface="Calibri"/>
                        </a:rPr>
                        <a:t>Producción Avícola Nacional (</a:t>
                      </a:r>
                      <a:r>
                        <a:rPr lang="es-MX" sz="1800" b="1" i="0" u="none" strike="noStrike" dirty="0" err="1">
                          <a:solidFill>
                            <a:schemeClr val="tx1"/>
                          </a:solidFill>
                          <a:effectLst/>
                          <a:latin typeface="Calibri"/>
                        </a:rPr>
                        <a:t>Tons</a:t>
                      </a:r>
                      <a:r>
                        <a:rPr lang="es-MX" sz="1800" b="1" i="0" u="none" strike="noStrike" dirty="0">
                          <a:solidFill>
                            <a:schemeClr val="tx1"/>
                          </a:solidFill>
                          <a:effectLst/>
                          <a:latin typeface="Calibri"/>
                        </a:rPr>
                        <a:t>.)</a:t>
                      </a:r>
                    </a:p>
                  </a:txBody>
                  <a:tcPr marL="8100" marR="8100" marT="810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b"/>
                      <a:r>
                        <a:rPr lang="es-MX" sz="1800" b="1" i="0" u="none" strike="noStrike">
                          <a:solidFill>
                            <a:schemeClr val="tx1"/>
                          </a:solidFill>
                          <a:effectLst/>
                          <a:latin typeface="Calibri"/>
                        </a:rPr>
                        <a:t>Año</a:t>
                      </a:r>
                    </a:p>
                  </a:txBody>
                  <a:tcPr marL="8100" marR="8100" marT="810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b"/>
                      <a:r>
                        <a:rPr lang="es-MX" sz="1800" b="1" i="0" u="none" strike="noStrike">
                          <a:solidFill>
                            <a:schemeClr val="tx1"/>
                          </a:solidFill>
                          <a:effectLst/>
                          <a:latin typeface="Calibri"/>
                        </a:rPr>
                        <a:t>Población Nacional  (Miles de habitantes)</a:t>
                      </a:r>
                    </a:p>
                  </a:txBody>
                  <a:tcPr marL="8100" marR="8100" marT="810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b"/>
                      <a:r>
                        <a:rPr lang="es-MX" sz="1800" b="1" i="0" u="none" strike="noStrike">
                          <a:solidFill>
                            <a:schemeClr val="tx1"/>
                          </a:solidFill>
                          <a:effectLst/>
                          <a:latin typeface="Calibri"/>
                        </a:rPr>
                        <a:t>Precio de la tonelada de Maíz</a:t>
                      </a:r>
                    </a:p>
                  </a:txBody>
                  <a:tcPr marL="8100" marR="8100" marT="810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b"/>
                      <a:r>
                        <a:rPr lang="es-MX" sz="1800" b="1" i="0" u="none" strike="noStrike">
                          <a:solidFill>
                            <a:schemeClr val="tx1"/>
                          </a:solidFill>
                          <a:effectLst/>
                          <a:latin typeface="Calibri"/>
                        </a:rPr>
                        <a:t>Precio de la tonelada de Soya</a:t>
                      </a:r>
                    </a:p>
                  </a:txBody>
                  <a:tcPr marL="8100" marR="8100" marT="810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r>
              <a:tr h="162000">
                <a:tc>
                  <a:txBody>
                    <a:bodyPr/>
                    <a:lstStyle/>
                    <a:p>
                      <a:pPr algn="ctr" fontAlgn="b"/>
                      <a:r>
                        <a:rPr lang="es-MX" sz="1800" b="1" i="0" u="none" strike="noStrike">
                          <a:solidFill>
                            <a:schemeClr val="tx1"/>
                          </a:solidFill>
                          <a:effectLst/>
                          <a:latin typeface="Calibri"/>
                        </a:rPr>
                        <a:t>2389.715</a:t>
                      </a:r>
                    </a:p>
                  </a:txBody>
                  <a:tcPr marL="8100" marR="8100" marT="810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0070C0"/>
                    </a:solidFill>
                  </a:tcPr>
                </a:tc>
                <a:tc>
                  <a:txBody>
                    <a:bodyPr/>
                    <a:lstStyle/>
                    <a:p>
                      <a:pPr algn="ctr" fontAlgn="b"/>
                      <a:r>
                        <a:rPr lang="es-MX" sz="1800" b="1" i="0" u="none" strike="noStrike">
                          <a:solidFill>
                            <a:schemeClr val="tx1"/>
                          </a:solidFill>
                          <a:effectLst/>
                          <a:latin typeface="Calibri"/>
                        </a:rPr>
                        <a:t>2004</a:t>
                      </a:r>
                    </a:p>
                  </a:txBody>
                  <a:tcPr marL="8100" marR="8100" marT="8100" marB="0" anchor="b">
                    <a:lnL>
                      <a:noFill/>
                    </a:lnL>
                    <a:lnR>
                      <a:noFill/>
                    </a:lnR>
                    <a:lnT w="12700" cap="flat" cmpd="sng" algn="ctr">
                      <a:solidFill>
                        <a:srgbClr val="000000"/>
                      </a:solidFill>
                      <a:prstDash val="solid"/>
                      <a:round/>
                      <a:headEnd type="none" w="med" len="med"/>
                      <a:tailEnd type="none" w="med" len="med"/>
                    </a:lnT>
                    <a:lnB>
                      <a:noFill/>
                    </a:lnB>
                    <a:solidFill>
                      <a:srgbClr val="0070C0"/>
                    </a:solidFill>
                  </a:tcPr>
                </a:tc>
                <a:tc>
                  <a:txBody>
                    <a:bodyPr/>
                    <a:lstStyle/>
                    <a:p>
                      <a:pPr algn="ctr" fontAlgn="b"/>
                      <a:r>
                        <a:rPr lang="es-MX" sz="1800" b="1" i="0" u="none" strike="noStrike">
                          <a:solidFill>
                            <a:schemeClr val="tx1"/>
                          </a:solidFill>
                          <a:effectLst/>
                          <a:latin typeface="Calibri"/>
                        </a:rPr>
                        <a:t>102.146</a:t>
                      </a:r>
                    </a:p>
                  </a:txBody>
                  <a:tcPr marL="8100" marR="8100" marT="8100" marB="0" anchor="b">
                    <a:lnL>
                      <a:noFill/>
                    </a:lnL>
                    <a:lnR>
                      <a:noFill/>
                    </a:lnR>
                    <a:lnT w="12700" cap="flat" cmpd="sng" algn="ctr">
                      <a:solidFill>
                        <a:srgbClr val="000000"/>
                      </a:solidFill>
                      <a:prstDash val="solid"/>
                      <a:round/>
                      <a:headEnd type="none" w="med" len="med"/>
                      <a:tailEnd type="none" w="med" len="med"/>
                    </a:lnT>
                    <a:lnB>
                      <a:noFill/>
                    </a:lnB>
                    <a:solidFill>
                      <a:srgbClr val="0070C0"/>
                    </a:solidFill>
                  </a:tcPr>
                </a:tc>
                <a:tc>
                  <a:txBody>
                    <a:bodyPr/>
                    <a:lstStyle/>
                    <a:p>
                      <a:pPr algn="ctr" fontAlgn="b"/>
                      <a:r>
                        <a:rPr lang="es-MX" sz="1800" b="1" i="0" u="none" strike="noStrike">
                          <a:solidFill>
                            <a:schemeClr val="tx1"/>
                          </a:solidFill>
                          <a:effectLst/>
                          <a:latin typeface="Calibri"/>
                        </a:rPr>
                        <a:t>1781.7</a:t>
                      </a:r>
                    </a:p>
                  </a:txBody>
                  <a:tcPr marL="8100" marR="8100" marT="8100" marB="0" anchor="b">
                    <a:lnL>
                      <a:noFill/>
                    </a:lnL>
                    <a:lnR>
                      <a:noFill/>
                    </a:lnR>
                    <a:lnT w="12700" cap="flat" cmpd="sng" algn="ctr">
                      <a:solidFill>
                        <a:srgbClr val="000000"/>
                      </a:solidFill>
                      <a:prstDash val="solid"/>
                      <a:round/>
                      <a:headEnd type="none" w="med" len="med"/>
                      <a:tailEnd type="none" w="med" len="med"/>
                    </a:lnT>
                    <a:lnB>
                      <a:noFill/>
                    </a:lnB>
                    <a:solidFill>
                      <a:srgbClr val="0070C0"/>
                    </a:solidFill>
                  </a:tcPr>
                </a:tc>
                <a:tc>
                  <a:txBody>
                    <a:bodyPr/>
                    <a:lstStyle/>
                    <a:p>
                      <a:pPr algn="ctr" fontAlgn="b"/>
                      <a:r>
                        <a:rPr lang="es-MX" sz="1800" b="1" i="0" u="none" strike="noStrike">
                          <a:solidFill>
                            <a:schemeClr val="tx1"/>
                          </a:solidFill>
                          <a:effectLst/>
                          <a:latin typeface="Calibri"/>
                        </a:rPr>
                        <a:t>3641.1</a:t>
                      </a:r>
                    </a:p>
                  </a:txBody>
                  <a:tcPr marL="8100" marR="8100" marT="810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0070C0"/>
                    </a:solidFill>
                  </a:tcPr>
                </a:tc>
              </a:tr>
              <a:tr h="162000">
                <a:tc>
                  <a:txBody>
                    <a:bodyPr/>
                    <a:lstStyle/>
                    <a:p>
                      <a:pPr algn="ctr" fontAlgn="b"/>
                      <a:r>
                        <a:rPr lang="es-MX" sz="1800" b="1" i="0" u="none" strike="noStrike">
                          <a:solidFill>
                            <a:schemeClr val="tx1"/>
                          </a:solidFill>
                          <a:effectLst/>
                          <a:latin typeface="Calibri"/>
                        </a:rPr>
                        <a:t>2498.300</a:t>
                      </a:r>
                    </a:p>
                  </a:txBody>
                  <a:tcPr marL="8100" marR="8100" marT="8100" marB="0" anchor="b">
                    <a:lnL w="12700" cap="flat" cmpd="sng" algn="ctr">
                      <a:solidFill>
                        <a:srgbClr val="000000"/>
                      </a:solidFill>
                      <a:prstDash val="solid"/>
                      <a:round/>
                      <a:headEnd type="none" w="med" len="med"/>
                      <a:tailEnd type="none" w="med" len="med"/>
                    </a:lnL>
                    <a:lnR>
                      <a:noFill/>
                    </a:lnR>
                    <a:lnT>
                      <a:noFill/>
                    </a:lnT>
                    <a:lnB>
                      <a:noFill/>
                    </a:lnB>
                    <a:solidFill>
                      <a:srgbClr val="0070C0"/>
                    </a:solidFill>
                  </a:tcPr>
                </a:tc>
                <a:tc>
                  <a:txBody>
                    <a:bodyPr/>
                    <a:lstStyle/>
                    <a:p>
                      <a:pPr algn="ctr" fontAlgn="b"/>
                      <a:r>
                        <a:rPr lang="es-MX" sz="1800" b="1" i="0" u="none" strike="noStrike">
                          <a:solidFill>
                            <a:schemeClr val="tx1"/>
                          </a:solidFill>
                          <a:effectLst/>
                          <a:latin typeface="Calibri"/>
                        </a:rPr>
                        <a:t>2005</a:t>
                      </a:r>
                    </a:p>
                  </a:txBody>
                  <a:tcPr marL="8100" marR="8100" marT="8100" marB="0" anchor="b">
                    <a:lnL>
                      <a:noFill/>
                    </a:lnL>
                    <a:lnR>
                      <a:noFill/>
                    </a:lnR>
                    <a:lnT>
                      <a:noFill/>
                    </a:lnT>
                    <a:lnB>
                      <a:noFill/>
                    </a:lnB>
                    <a:solidFill>
                      <a:srgbClr val="0070C0"/>
                    </a:solidFill>
                  </a:tcPr>
                </a:tc>
                <a:tc>
                  <a:txBody>
                    <a:bodyPr/>
                    <a:lstStyle/>
                    <a:p>
                      <a:pPr algn="ctr" fontAlgn="b"/>
                      <a:r>
                        <a:rPr lang="es-MX" sz="1800" b="1" i="0" u="none" strike="noStrike">
                          <a:solidFill>
                            <a:schemeClr val="tx1"/>
                          </a:solidFill>
                          <a:effectLst/>
                          <a:latin typeface="Calibri"/>
                        </a:rPr>
                        <a:t>103.371</a:t>
                      </a:r>
                    </a:p>
                  </a:txBody>
                  <a:tcPr marL="8100" marR="8100" marT="8100" marB="0" anchor="b">
                    <a:lnL>
                      <a:noFill/>
                    </a:lnL>
                    <a:lnR>
                      <a:noFill/>
                    </a:lnR>
                    <a:lnT>
                      <a:noFill/>
                    </a:lnT>
                    <a:lnB>
                      <a:noFill/>
                    </a:lnB>
                    <a:solidFill>
                      <a:srgbClr val="0070C0"/>
                    </a:solidFill>
                  </a:tcPr>
                </a:tc>
                <a:tc>
                  <a:txBody>
                    <a:bodyPr/>
                    <a:lstStyle/>
                    <a:p>
                      <a:pPr algn="ctr" fontAlgn="b"/>
                      <a:r>
                        <a:rPr lang="es-MX" sz="1800" b="1" i="0" u="none" strike="noStrike">
                          <a:solidFill>
                            <a:schemeClr val="tx1"/>
                          </a:solidFill>
                          <a:effectLst/>
                          <a:latin typeface="Calibri"/>
                        </a:rPr>
                        <a:t>1547.2</a:t>
                      </a:r>
                    </a:p>
                  </a:txBody>
                  <a:tcPr marL="8100" marR="8100" marT="8100" marB="0" anchor="b">
                    <a:lnL>
                      <a:noFill/>
                    </a:lnL>
                    <a:lnR>
                      <a:noFill/>
                    </a:lnR>
                    <a:lnT>
                      <a:noFill/>
                    </a:lnT>
                    <a:lnB>
                      <a:noFill/>
                    </a:lnB>
                    <a:solidFill>
                      <a:srgbClr val="0070C0"/>
                    </a:solidFill>
                  </a:tcPr>
                </a:tc>
                <a:tc>
                  <a:txBody>
                    <a:bodyPr/>
                    <a:lstStyle/>
                    <a:p>
                      <a:pPr algn="ctr" fontAlgn="b"/>
                      <a:r>
                        <a:rPr lang="es-MX" sz="1800" b="1" i="0" u="none" strike="noStrike">
                          <a:solidFill>
                            <a:schemeClr val="tx1"/>
                          </a:solidFill>
                          <a:effectLst/>
                          <a:latin typeface="Calibri"/>
                        </a:rPr>
                        <a:t>2786.6</a:t>
                      </a:r>
                    </a:p>
                  </a:txBody>
                  <a:tcPr marL="8100" marR="8100" marT="8100" marB="0" anchor="b">
                    <a:lnL>
                      <a:noFill/>
                    </a:lnL>
                    <a:lnR w="12700" cap="flat" cmpd="sng" algn="ctr">
                      <a:solidFill>
                        <a:srgbClr val="000000"/>
                      </a:solidFill>
                      <a:prstDash val="solid"/>
                      <a:round/>
                      <a:headEnd type="none" w="med" len="med"/>
                      <a:tailEnd type="none" w="med" len="med"/>
                    </a:lnR>
                    <a:lnT>
                      <a:noFill/>
                    </a:lnT>
                    <a:lnB>
                      <a:noFill/>
                    </a:lnB>
                    <a:solidFill>
                      <a:srgbClr val="0070C0"/>
                    </a:solidFill>
                  </a:tcPr>
                </a:tc>
              </a:tr>
              <a:tr h="162000">
                <a:tc>
                  <a:txBody>
                    <a:bodyPr/>
                    <a:lstStyle/>
                    <a:p>
                      <a:pPr algn="ctr" fontAlgn="b"/>
                      <a:r>
                        <a:rPr lang="es-MX" sz="1800" b="1" i="0" u="none" strike="noStrike">
                          <a:solidFill>
                            <a:schemeClr val="tx1"/>
                          </a:solidFill>
                          <a:effectLst/>
                          <a:latin typeface="Calibri"/>
                        </a:rPr>
                        <a:t>2591.764</a:t>
                      </a:r>
                    </a:p>
                  </a:txBody>
                  <a:tcPr marL="8100" marR="8100" marT="8100" marB="0" anchor="b">
                    <a:lnL w="12700" cap="flat" cmpd="sng" algn="ctr">
                      <a:solidFill>
                        <a:srgbClr val="000000"/>
                      </a:solidFill>
                      <a:prstDash val="solid"/>
                      <a:round/>
                      <a:headEnd type="none" w="med" len="med"/>
                      <a:tailEnd type="none" w="med" len="med"/>
                    </a:lnL>
                    <a:lnR>
                      <a:noFill/>
                    </a:lnR>
                    <a:lnT>
                      <a:noFill/>
                    </a:lnT>
                    <a:lnB>
                      <a:noFill/>
                    </a:lnB>
                    <a:solidFill>
                      <a:srgbClr val="0070C0"/>
                    </a:solidFill>
                  </a:tcPr>
                </a:tc>
                <a:tc>
                  <a:txBody>
                    <a:bodyPr/>
                    <a:lstStyle/>
                    <a:p>
                      <a:pPr algn="ctr" fontAlgn="b"/>
                      <a:r>
                        <a:rPr lang="es-MX" sz="1800" b="1" i="0" u="none" strike="noStrike">
                          <a:solidFill>
                            <a:schemeClr val="tx1"/>
                          </a:solidFill>
                          <a:effectLst/>
                          <a:latin typeface="Calibri"/>
                        </a:rPr>
                        <a:t>2006</a:t>
                      </a:r>
                    </a:p>
                  </a:txBody>
                  <a:tcPr marL="8100" marR="8100" marT="8100" marB="0" anchor="b">
                    <a:lnL>
                      <a:noFill/>
                    </a:lnL>
                    <a:lnR>
                      <a:noFill/>
                    </a:lnR>
                    <a:lnT>
                      <a:noFill/>
                    </a:lnT>
                    <a:lnB>
                      <a:noFill/>
                    </a:lnB>
                    <a:solidFill>
                      <a:srgbClr val="0070C0"/>
                    </a:solidFill>
                  </a:tcPr>
                </a:tc>
                <a:tc>
                  <a:txBody>
                    <a:bodyPr/>
                    <a:lstStyle/>
                    <a:p>
                      <a:pPr algn="ctr" fontAlgn="b"/>
                      <a:r>
                        <a:rPr lang="es-MX" sz="1800" b="1" i="0" u="none" strike="noStrike">
                          <a:solidFill>
                            <a:schemeClr val="tx1"/>
                          </a:solidFill>
                          <a:effectLst/>
                          <a:latin typeface="Calibri"/>
                        </a:rPr>
                        <a:t>105.164</a:t>
                      </a:r>
                    </a:p>
                  </a:txBody>
                  <a:tcPr marL="8100" marR="8100" marT="8100" marB="0" anchor="b">
                    <a:lnL>
                      <a:noFill/>
                    </a:lnL>
                    <a:lnR>
                      <a:noFill/>
                    </a:lnR>
                    <a:lnT>
                      <a:noFill/>
                    </a:lnT>
                    <a:lnB>
                      <a:noFill/>
                    </a:lnB>
                    <a:solidFill>
                      <a:srgbClr val="0070C0"/>
                    </a:solidFill>
                  </a:tcPr>
                </a:tc>
                <a:tc>
                  <a:txBody>
                    <a:bodyPr/>
                    <a:lstStyle/>
                    <a:p>
                      <a:pPr algn="ctr" fontAlgn="b"/>
                      <a:r>
                        <a:rPr lang="es-MX" sz="1800" b="1" i="0" u="none" strike="noStrike">
                          <a:solidFill>
                            <a:schemeClr val="tx1"/>
                          </a:solidFill>
                          <a:effectLst/>
                          <a:latin typeface="Calibri"/>
                        </a:rPr>
                        <a:t>1840.3</a:t>
                      </a:r>
                    </a:p>
                  </a:txBody>
                  <a:tcPr marL="8100" marR="8100" marT="8100" marB="0" anchor="b">
                    <a:lnL>
                      <a:noFill/>
                    </a:lnL>
                    <a:lnR>
                      <a:noFill/>
                    </a:lnR>
                    <a:lnT>
                      <a:noFill/>
                    </a:lnT>
                    <a:lnB>
                      <a:noFill/>
                    </a:lnB>
                    <a:solidFill>
                      <a:srgbClr val="0070C0"/>
                    </a:solidFill>
                  </a:tcPr>
                </a:tc>
                <a:tc>
                  <a:txBody>
                    <a:bodyPr/>
                    <a:lstStyle/>
                    <a:p>
                      <a:pPr algn="ctr" fontAlgn="b"/>
                      <a:r>
                        <a:rPr lang="es-MX" sz="1800" b="1" i="0" u="none" strike="noStrike">
                          <a:solidFill>
                            <a:schemeClr val="tx1"/>
                          </a:solidFill>
                          <a:effectLst/>
                          <a:latin typeface="Calibri"/>
                        </a:rPr>
                        <a:t>2701.6</a:t>
                      </a:r>
                    </a:p>
                  </a:txBody>
                  <a:tcPr marL="8100" marR="8100" marT="8100" marB="0" anchor="b">
                    <a:lnL>
                      <a:noFill/>
                    </a:lnL>
                    <a:lnR w="12700" cap="flat" cmpd="sng" algn="ctr">
                      <a:solidFill>
                        <a:srgbClr val="000000"/>
                      </a:solidFill>
                      <a:prstDash val="solid"/>
                      <a:round/>
                      <a:headEnd type="none" w="med" len="med"/>
                      <a:tailEnd type="none" w="med" len="med"/>
                    </a:lnR>
                    <a:lnT>
                      <a:noFill/>
                    </a:lnT>
                    <a:lnB>
                      <a:noFill/>
                    </a:lnB>
                    <a:solidFill>
                      <a:srgbClr val="0070C0"/>
                    </a:solidFill>
                  </a:tcPr>
                </a:tc>
              </a:tr>
              <a:tr h="162000">
                <a:tc>
                  <a:txBody>
                    <a:bodyPr/>
                    <a:lstStyle/>
                    <a:p>
                      <a:pPr algn="ctr" fontAlgn="b"/>
                      <a:r>
                        <a:rPr lang="es-MX" sz="1800" b="1" i="0" u="none" strike="noStrike">
                          <a:solidFill>
                            <a:schemeClr val="tx1"/>
                          </a:solidFill>
                          <a:effectLst/>
                          <a:latin typeface="Calibri"/>
                        </a:rPr>
                        <a:t>2682.775</a:t>
                      </a:r>
                    </a:p>
                  </a:txBody>
                  <a:tcPr marL="8100" marR="8100" marT="8100" marB="0" anchor="b">
                    <a:lnL w="12700" cap="flat" cmpd="sng" algn="ctr">
                      <a:solidFill>
                        <a:srgbClr val="000000"/>
                      </a:solidFill>
                      <a:prstDash val="solid"/>
                      <a:round/>
                      <a:headEnd type="none" w="med" len="med"/>
                      <a:tailEnd type="none" w="med" len="med"/>
                    </a:lnL>
                    <a:lnR>
                      <a:noFill/>
                    </a:lnR>
                    <a:lnT>
                      <a:noFill/>
                    </a:lnT>
                    <a:lnB>
                      <a:noFill/>
                    </a:lnB>
                    <a:solidFill>
                      <a:srgbClr val="0070C0"/>
                    </a:solidFill>
                  </a:tcPr>
                </a:tc>
                <a:tc>
                  <a:txBody>
                    <a:bodyPr/>
                    <a:lstStyle/>
                    <a:p>
                      <a:pPr algn="ctr" fontAlgn="b"/>
                      <a:r>
                        <a:rPr lang="es-MX" sz="1800" b="1" i="0" u="none" strike="noStrike">
                          <a:solidFill>
                            <a:schemeClr val="tx1"/>
                          </a:solidFill>
                          <a:effectLst/>
                          <a:latin typeface="Calibri"/>
                        </a:rPr>
                        <a:t>2007</a:t>
                      </a:r>
                    </a:p>
                  </a:txBody>
                  <a:tcPr marL="8100" marR="8100" marT="8100" marB="0" anchor="b">
                    <a:lnL>
                      <a:noFill/>
                    </a:lnL>
                    <a:lnR>
                      <a:noFill/>
                    </a:lnR>
                    <a:lnT>
                      <a:noFill/>
                    </a:lnT>
                    <a:lnB>
                      <a:noFill/>
                    </a:lnB>
                    <a:solidFill>
                      <a:srgbClr val="0070C0"/>
                    </a:solidFill>
                  </a:tcPr>
                </a:tc>
                <a:tc>
                  <a:txBody>
                    <a:bodyPr/>
                    <a:lstStyle/>
                    <a:p>
                      <a:pPr algn="ctr" fontAlgn="b"/>
                      <a:r>
                        <a:rPr lang="es-MX" sz="1800" b="1" i="0" u="none" strike="noStrike">
                          <a:solidFill>
                            <a:schemeClr val="tx1"/>
                          </a:solidFill>
                          <a:effectLst/>
                          <a:latin typeface="Calibri"/>
                        </a:rPr>
                        <a:t>106.957</a:t>
                      </a:r>
                    </a:p>
                  </a:txBody>
                  <a:tcPr marL="8100" marR="8100" marT="8100" marB="0" anchor="b">
                    <a:lnL>
                      <a:noFill/>
                    </a:lnL>
                    <a:lnR>
                      <a:noFill/>
                    </a:lnR>
                    <a:lnT>
                      <a:noFill/>
                    </a:lnT>
                    <a:lnB>
                      <a:noFill/>
                    </a:lnB>
                    <a:solidFill>
                      <a:srgbClr val="0070C0"/>
                    </a:solidFill>
                  </a:tcPr>
                </a:tc>
                <a:tc>
                  <a:txBody>
                    <a:bodyPr/>
                    <a:lstStyle/>
                    <a:p>
                      <a:pPr algn="ctr" fontAlgn="b"/>
                      <a:r>
                        <a:rPr lang="es-MX" sz="1800" b="1" i="0" u="none" strike="noStrike">
                          <a:solidFill>
                            <a:schemeClr val="tx1"/>
                          </a:solidFill>
                          <a:effectLst/>
                          <a:latin typeface="Calibri"/>
                        </a:rPr>
                        <a:t>2578.0</a:t>
                      </a:r>
                    </a:p>
                  </a:txBody>
                  <a:tcPr marL="8100" marR="8100" marT="8100" marB="0" anchor="b">
                    <a:lnL>
                      <a:noFill/>
                    </a:lnL>
                    <a:lnR>
                      <a:noFill/>
                    </a:lnR>
                    <a:lnT>
                      <a:noFill/>
                    </a:lnT>
                    <a:lnB>
                      <a:noFill/>
                    </a:lnB>
                    <a:solidFill>
                      <a:srgbClr val="0070C0"/>
                    </a:solidFill>
                  </a:tcPr>
                </a:tc>
                <a:tc>
                  <a:txBody>
                    <a:bodyPr/>
                    <a:lstStyle/>
                    <a:p>
                      <a:pPr algn="ctr" fontAlgn="b"/>
                      <a:r>
                        <a:rPr lang="es-MX" sz="1800" b="1" i="0" u="none" strike="noStrike">
                          <a:solidFill>
                            <a:schemeClr val="tx1"/>
                          </a:solidFill>
                          <a:effectLst/>
                          <a:latin typeface="Calibri"/>
                        </a:rPr>
                        <a:t>3373.0</a:t>
                      </a:r>
                    </a:p>
                  </a:txBody>
                  <a:tcPr marL="8100" marR="8100" marT="8100" marB="0" anchor="b">
                    <a:lnL>
                      <a:noFill/>
                    </a:lnL>
                    <a:lnR w="12700" cap="flat" cmpd="sng" algn="ctr">
                      <a:solidFill>
                        <a:srgbClr val="000000"/>
                      </a:solidFill>
                      <a:prstDash val="solid"/>
                      <a:round/>
                      <a:headEnd type="none" w="med" len="med"/>
                      <a:tailEnd type="none" w="med" len="med"/>
                    </a:lnR>
                    <a:lnT>
                      <a:noFill/>
                    </a:lnT>
                    <a:lnB>
                      <a:noFill/>
                    </a:lnB>
                    <a:solidFill>
                      <a:srgbClr val="0070C0"/>
                    </a:solidFill>
                  </a:tcPr>
                </a:tc>
              </a:tr>
              <a:tr h="162000">
                <a:tc>
                  <a:txBody>
                    <a:bodyPr/>
                    <a:lstStyle/>
                    <a:p>
                      <a:pPr algn="ctr" fontAlgn="b"/>
                      <a:r>
                        <a:rPr lang="es-MX" sz="1800" b="1" i="0" u="none" strike="noStrike">
                          <a:solidFill>
                            <a:schemeClr val="tx1"/>
                          </a:solidFill>
                          <a:effectLst/>
                          <a:latin typeface="Calibri"/>
                        </a:rPr>
                        <a:t>2781.476</a:t>
                      </a:r>
                    </a:p>
                  </a:txBody>
                  <a:tcPr marL="8100" marR="8100" marT="8100" marB="0" anchor="b">
                    <a:lnL w="12700" cap="flat" cmpd="sng" algn="ctr">
                      <a:solidFill>
                        <a:srgbClr val="000000"/>
                      </a:solidFill>
                      <a:prstDash val="solid"/>
                      <a:round/>
                      <a:headEnd type="none" w="med" len="med"/>
                      <a:tailEnd type="none" w="med" len="med"/>
                    </a:lnL>
                    <a:lnR>
                      <a:noFill/>
                    </a:lnR>
                    <a:lnT>
                      <a:noFill/>
                    </a:lnT>
                    <a:lnB>
                      <a:noFill/>
                    </a:lnB>
                    <a:solidFill>
                      <a:srgbClr val="0070C0"/>
                    </a:solidFill>
                  </a:tcPr>
                </a:tc>
                <a:tc>
                  <a:txBody>
                    <a:bodyPr/>
                    <a:lstStyle/>
                    <a:p>
                      <a:pPr algn="ctr" fontAlgn="b"/>
                      <a:r>
                        <a:rPr lang="es-MX" sz="1800" b="1" i="0" u="none" strike="noStrike">
                          <a:solidFill>
                            <a:schemeClr val="tx1"/>
                          </a:solidFill>
                          <a:effectLst/>
                          <a:latin typeface="Calibri"/>
                        </a:rPr>
                        <a:t>2008</a:t>
                      </a:r>
                    </a:p>
                  </a:txBody>
                  <a:tcPr marL="8100" marR="8100" marT="8100" marB="0" anchor="b">
                    <a:lnL>
                      <a:noFill/>
                    </a:lnL>
                    <a:lnR>
                      <a:noFill/>
                    </a:lnR>
                    <a:lnT>
                      <a:noFill/>
                    </a:lnT>
                    <a:lnB>
                      <a:noFill/>
                    </a:lnB>
                    <a:solidFill>
                      <a:srgbClr val="0070C0"/>
                    </a:solidFill>
                  </a:tcPr>
                </a:tc>
                <a:tc>
                  <a:txBody>
                    <a:bodyPr/>
                    <a:lstStyle/>
                    <a:p>
                      <a:pPr algn="ctr" fontAlgn="b"/>
                      <a:r>
                        <a:rPr lang="es-MX" sz="1800" b="1" i="0" u="none" strike="noStrike">
                          <a:solidFill>
                            <a:schemeClr val="tx1"/>
                          </a:solidFill>
                          <a:effectLst/>
                          <a:latin typeface="Calibri"/>
                        </a:rPr>
                        <a:t>108.75</a:t>
                      </a:r>
                    </a:p>
                  </a:txBody>
                  <a:tcPr marL="8100" marR="8100" marT="8100" marB="0" anchor="b">
                    <a:lnL>
                      <a:noFill/>
                    </a:lnL>
                    <a:lnR>
                      <a:noFill/>
                    </a:lnR>
                    <a:lnT>
                      <a:noFill/>
                    </a:lnT>
                    <a:lnB>
                      <a:noFill/>
                    </a:lnB>
                    <a:solidFill>
                      <a:srgbClr val="0070C0"/>
                    </a:solidFill>
                  </a:tcPr>
                </a:tc>
                <a:tc>
                  <a:txBody>
                    <a:bodyPr/>
                    <a:lstStyle/>
                    <a:p>
                      <a:pPr algn="ctr" fontAlgn="b"/>
                      <a:r>
                        <a:rPr lang="es-MX" sz="1800" b="1" i="0" u="none" strike="noStrike">
                          <a:solidFill>
                            <a:schemeClr val="tx1"/>
                          </a:solidFill>
                          <a:effectLst/>
                          <a:latin typeface="Calibri"/>
                        </a:rPr>
                        <a:t>3264.5</a:t>
                      </a:r>
                    </a:p>
                  </a:txBody>
                  <a:tcPr marL="8100" marR="8100" marT="8100" marB="0" anchor="b">
                    <a:lnL>
                      <a:noFill/>
                    </a:lnL>
                    <a:lnR>
                      <a:noFill/>
                    </a:lnR>
                    <a:lnT>
                      <a:noFill/>
                    </a:lnT>
                    <a:lnB>
                      <a:noFill/>
                    </a:lnB>
                    <a:solidFill>
                      <a:srgbClr val="0070C0"/>
                    </a:solidFill>
                  </a:tcPr>
                </a:tc>
                <a:tc>
                  <a:txBody>
                    <a:bodyPr/>
                    <a:lstStyle/>
                    <a:p>
                      <a:pPr algn="ctr" fontAlgn="b"/>
                      <a:r>
                        <a:rPr lang="es-MX" sz="1800" b="1" i="0" u="none" strike="noStrike">
                          <a:solidFill>
                            <a:schemeClr val="tx1"/>
                          </a:solidFill>
                          <a:effectLst/>
                          <a:latin typeface="Calibri"/>
                        </a:rPr>
                        <a:t>4432.6</a:t>
                      </a:r>
                    </a:p>
                  </a:txBody>
                  <a:tcPr marL="8100" marR="8100" marT="8100" marB="0" anchor="b">
                    <a:lnL>
                      <a:noFill/>
                    </a:lnL>
                    <a:lnR w="12700" cap="flat" cmpd="sng" algn="ctr">
                      <a:solidFill>
                        <a:srgbClr val="000000"/>
                      </a:solidFill>
                      <a:prstDash val="solid"/>
                      <a:round/>
                      <a:headEnd type="none" w="med" len="med"/>
                      <a:tailEnd type="none" w="med" len="med"/>
                    </a:lnR>
                    <a:lnT>
                      <a:noFill/>
                    </a:lnT>
                    <a:lnB>
                      <a:noFill/>
                    </a:lnB>
                    <a:solidFill>
                      <a:srgbClr val="0070C0"/>
                    </a:solidFill>
                  </a:tcPr>
                </a:tc>
              </a:tr>
              <a:tr h="162000">
                <a:tc>
                  <a:txBody>
                    <a:bodyPr/>
                    <a:lstStyle/>
                    <a:p>
                      <a:pPr algn="ctr" fontAlgn="b"/>
                      <a:r>
                        <a:rPr lang="es-MX" sz="1800" b="1" i="0" u="none" strike="noStrike">
                          <a:solidFill>
                            <a:schemeClr val="tx1"/>
                          </a:solidFill>
                          <a:effectLst/>
                          <a:latin typeface="Calibri"/>
                        </a:rPr>
                        <a:t>2781.476</a:t>
                      </a:r>
                    </a:p>
                  </a:txBody>
                  <a:tcPr marL="8100" marR="8100" marT="8100" marB="0" anchor="b">
                    <a:lnL w="12700" cap="flat" cmpd="sng" algn="ctr">
                      <a:solidFill>
                        <a:srgbClr val="000000"/>
                      </a:solidFill>
                      <a:prstDash val="solid"/>
                      <a:round/>
                      <a:headEnd type="none" w="med" len="med"/>
                      <a:tailEnd type="none" w="med" len="med"/>
                    </a:lnL>
                    <a:lnR>
                      <a:noFill/>
                    </a:lnR>
                    <a:lnT>
                      <a:noFill/>
                    </a:lnT>
                    <a:lnB>
                      <a:noFill/>
                    </a:lnB>
                    <a:solidFill>
                      <a:srgbClr val="0070C0"/>
                    </a:solidFill>
                  </a:tcPr>
                </a:tc>
                <a:tc>
                  <a:txBody>
                    <a:bodyPr/>
                    <a:lstStyle/>
                    <a:p>
                      <a:pPr algn="ctr" fontAlgn="b"/>
                      <a:r>
                        <a:rPr lang="es-MX" sz="1800" b="1" i="0" u="none" strike="noStrike">
                          <a:solidFill>
                            <a:schemeClr val="tx1"/>
                          </a:solidFill>
                          <a:effectLst/>
                          <a:latin typeface="Calibri"/>
                        </a:rPr>
                        <a:t>2009</a:t>
                      </a:r>
                    </a:p>
                  </a:txBody>
                  <a:tcPr marL="8100" marR="8100" marT="8100" marB="0" anchor="b">
                    <a:lnL>
                      <a:noFill/>
                    </a:lnL>
                    <a:lnR>
                      <a:noFill/>
                    </a:lnR>
                    <a:lnT>
                      <a:noFill/>
                    </a:lnT>
                    <a:lnB>
                      <a:noFill/>
                    </a:lnB>
                    <a:solidFill>
                      <a:srgbClr val="0070C0"/>
                    </a:solidFill>
                  </a:tcPr>
                </a:tc>
                <a:tc>
                  <a:txBody>
                    <a:bodyPr/>
                    <a:lstStyle/>
                    <a:p>
                      <a:pPr algn="ctr" fontAlgn="b"/>
                      <a:r>
                        <a:rPr lang="es-MX" sz="1800" b="1" i="0" u="none" strike="noStrike">
                          <a:solidFill>
                            <a:schemeClr val="tx1"/>
                          </a:solidFill>
                          <a:effectLst/>
                          <a:latin typeface="Calibri"/>
                        </a:rPr>
                        <a:t>110.543</a:t>
                      </a:r>
                    </a:p>
                  </a:txBody>
                  <a:tcPr marL="8100" marR="8100" marT="8100" marB="0" anchor="b">
                    <a:lnL>
                      <a:noFill/>
                    </a:lnL>
                    <a:lnR>
                      <a:noFill/>
                    </a:lnR>
                    <a:lnT>
                      <a:noFill/>
                    </a:lnT>
                    <a:lnB>
                      <a:noFill/>
                    </a:lnB>
                    <a:solidFill>
                      <a:srgbClr val="0070C0"/>
                    </a:solidFill>
                  </a:tcPr>
                </a:tc>
                <a:tc>
                  <a:txBody>
                    <a:bodyPr/>
                    <a:lstStyle/>
                    <a:p>
                      <a:pPr algn="ctr" fontAlgn="b"/>
                      <a:r>
                        <a:rPr lang="es-MX" sz="1800" b="1" i="0" u="none" strike="noStrike">
                          <a:solidFill>
                            <a:schemeClr val="tx1"/>
                          </a:solidFill>
                          <a:effectLst/>
                          <a:latin typeface="Calibri"/>
                        </a:rPr>
                        <a:t>3128.0</a:t>
                      </a:r>
                    </a:p>
                  </a:txBody>
                  <a:tcPr marL="8100" marR="8100" marT="8100" marB="0" anchor="b">
                    <a:lnL>
                      <a:noFill/>
                    </a:lnL>
                    <a:lnR>
                      <a:noFill/>
                    </a:lnR>
                    <a:lnT>
                      <a:noFill/>
                    </a:lnT>
                    <a:lnB>
                      <a:noFill/>
                    </a:lnB>
                    <a:solidFill>
                      <a:srgbClr val="0070C0"/>
                    </a:solidFill>
                  </a:tcPr>
                </a:tc>
                <a:tc>
                  <a:txBody>
                    <a:bodyPr/>
                    <a:lstStyle/>
                    <a:p>
                      <a:pPr algn="ctr" fontAlgn="b"/>
                      <a:r>
                        <a:rPr lang="es-MX" sz="1800" b="1" i="0" u="none" strike="noStrike">
                          <a:solidFill>
                            <a:schemeClr val="tx1"/>
                          </a:solidFill>
                          <a:effectLst/>
                          <a:latin typeface="Calibri"/>
                        </a:rPr>
                        <a:t>5701.0</a:t>
                      </a:r>
                    </a:p>
                  </a:txBody>
                  <a:tcPr marL="8100" marR="8100" marT="8100" marB="0" anchor="b">
                    <a:lnL>
                      <a:noFill/>
                    </a:lnL>
                    <a:lnR w="12700" cap="flat" cmpd="sng" algn="ctr">
                      <a:solidFill>
                        <a:srgbClr val="000000"/>
                      </a:solidFill>
                      <a:prstDash val="solid"/>
                      <a:round/>
                      <a:headEnd type="none" w="med" len="med"/>
                      <a:tailEnd type="none" w="med" len="med"/>
                    </a:lnR>
                    <a:lnT>
                      <a:noFill/>
                    </a:lnT>
                    <a:lnB>
                      <a:noFill/>
                    </a:lnB>
                    <a:solidFill>
                      <a:srgbClr val="0070C0"/>
                    </a:solidFill>
                  </a:tcPr>
                </a:tc>
              </a:tr>
              <a:tr h="162000">
                <a:tc>
                  <a:txBody>
                    <a:bodyPr/>
                    <a:lstStyle/>
                    <a:p>
                      <a:pPr algn="ctr" fontAlgn="b"/>
                      <a:r>
                        <a:rPr lang="es-MX" sz="1800" b="1" i="0" u="none" strike="noStrike">
                          <a:solidFill>
                            <a:schemeClr val="tx1"/>
                          </a:solidFill>
                          <a:effectLst/>
                          <a:latin typeface="Calibri"/>
                        </a:rPr>
                        <a:t>2809.945</a:t>
                      </a:r>
                    </a:p>
                  </a:txBody>
                  <a:tcPr marL="8100" marR="8100" marT="8100" marB="0" anchor="b">
                    <a:lnL w="12700" cap="flat" cmpd="sng" algn="ctr">
                      <a:solidFill>
                        <a:srgbClr val="000000"/>
                      </a:solidFill>
                      <a:prstDash val="solid"/>
                      <a:round/>
                      <a:headEnd type="none" w="med" len="med"/>
                      <a:tailEnd type="none" w="med" len="med"/>
                    </a:lnL>
                    <a:lnR>
                      <a:noFill/>
                    </a:lnR>
                    <a:lnT>
                      <a:noFill/>
                    </a:lnT>
                    <a:lnB>
                      <a:noFill/>
                    </a:lnB>
                    <a:solidFill>
                      <a:srgbClr val="0070C0"/>
                    </a:solidFill>
                  </a:tcPr>
                </a:tc>
                <a:tc>
                  <a:txBody>
                    <a:bodyPr/>
                    <a:lstStyle/>
                    <a:p>
                      <a:pPr algn="ctr" fontAlgn="b"/>
                      <a:r>
                        <a:rPr lang="es-MX" sz="1800" b="1" i="0" u="none" strike="noStrike">
                          <a:solidFill>
                            <a:schemeClr val="tx1"/>
                          </a:solidFill>
                          <a:effectLst/>
                          <a:latin typeface="Calibri"/>
                        </a:rPr>
                        <a:t>2010</a:t>
                      </a:r>
                    </a:p>
                  </a:txBody>
                  <a:tcPr marL="8100" marR="8100" marT="8100" marB="0" anchor="b">
                    <a:lnL>
                      <a:noFill/>
                    </a:lnL>
                    <a:lnR>
                      <a:noFill/>
                    </a:lnR>
                    <a:lnT>
                      <a:noFill/>
                    </a:lnT>
                    <a:lnB>
                      <a:noFill/>
                    </a:lnB>
                    <a:solidFill>
                      <a:srgbClr val="0070C0"/>
                    </a:solidFill>
                  </a:tcPr>
                </a:tc>
                <a:tc>
                  <a:txBody>
                    <a:bodyPr/>
                    <a:lstStyle/>
                    <a:p>
                      <a:pPr algn="ctr" fontAlgn="b"/>
                      <a:r>
                        <a:rPr lang="es-MX" sz="1800" b="1" i="0" u="none" strike="noStrike">
                          <a:solidFill>
                            <a:schemeClr val="tx1"/>
                          </a:solidFill>
                          <a:effectLst/>
                          <a:latin typeface="Calibri"/>
                        </a:rPr>
                        <a:t>112.336</a:t>
                      </a:r>
                    </a:p>
                  </a:txBody>
                  <a:tcPr marL="8100" marR="8100" marT="8100" marB="0" anchor="b">
                    <a:lnL>
                      <a:noFill/>
                    </a:lnL>
                    <a:lnR>
                      <a:noFill/>
                    </a:lnR>
                    <a:lnT>
                      <a:noFill/>
                    </a:lnT>
                    <a:lnB>
                      <a:noFill/>
                    </a:lnB>
                    <a:solidFill>
                      <a:srgbClr val="0070C0"/>
                    </a:solidFill>
                  </a:tcPr>
                </a:tc>
                <a:tc>
                  <a:txBody>
                    <a:bodyPr/>
                    <a:lstStyle/>
                    <a:p>
                      <a:pPr algn="ctr" fontAlgn="b"/>
                      <a:r>
                        <a:rPr lang="es-MX" sz="1800" b="1" i="0" u="none" strike="noStrike">
                          <a:solidFill>
                            <a:schemeClr val="tx1"/>
                          </a:solidFill>
                          <a:effectLst/>
                          <a:latin typeface="Calibri"/>
                        </a:rPr>
                        <a:t>3197.4</a:t>
                      </a:r>
                    </a:p>
                  </a:txBody>
                  <a:tcPr marL="8100" marR="8100" marT="8100" marB="0" anchor="b">
                    <a:lnL>
                      <a:noFill/>
                    </a:lnL>
                    <a:lnR>
                      <a:noFill/>
                    </a:lnR>
                    <a:lnT>
                      <a:noFill/>
                    </a:lnT>
                    <a:lnB>
                      <a:noFill/>
                    </a:lnB>
                    <a:solidFill>
                      <a:srgbClr val="0070C0"/>
                    </a:solidFill>
                  </a:tcPr>
                </a:tc>
                <a:tc>
                  <a:txBody>
                    <a:bodyPr/>
                    <a:lstStyle/>
                    <a:p>
                      <a:pPr algn="ctr" fontAlgn="b"/>
                      <a:r>
                        <a:rPr lang="es-MX" sz="1800" b="1" i="0" u="none" strike="noStrike">
                          <a:solidFill>
                            <a:schemeClr val="tx1"/>
                          </a:solidFill>
                          <a:effectLst/>
                          <a:latin typeface="Calibri"/>
                        </a:rPr>
                        <a:t>5428.1</a:t>
                      </a:r>
                    </a:p>
                  </a:txBody>
                  <a:tcPr marL="8100" marR="8100" marT="8100" marB="0" anchor="b">
                    <a:lnL>
                      <a:noFill/>
                    </a:lnL>
                    <a:lnR w="12700" cap="flat" cmpd="sng" algn="ctr">
                      <a:solidFill>
                        <a:srgbClr val="000000"/>
                      </a:solidFill>
                      <a:prstDash val="solid"/>
                      <a:round/>
                      <a:headEnd type="none" w="med" len="med"/>
                      <a:tailEnd type="none" w="med" len="med"/>
                    </a:lnR>
                    <a:lnT>
                      <a:noFill/>
                    </a:lnT>
                    <a:lnB>
                      <a:noFill/>
                    </a:lnB>
                    <a:solidFill>
                      <a:srgbClr val="0070C0"/>
                    </a:solidFill>
                  </a:tcPr>
                </a:tc>
              </a:tr>
              <a:tr h="162000">
                <a:tc>
                  <a:txBody>
                    <a:bodyPr/>
                    <a:lstStyle/>
                    <a:p>
                      <a:pPr algn="ctr" fontAlgn="b"/>
                      <a:r>
                        <a:rPr lang="es-MX" sz="1800" b="1" i="0" u="none" strike="noStrike">
                          <a:solidFill>
                            <a:schemeClr val="tx1"/>
                          </a:solidFill>
                          <a:effectLst/>
                          <a:latin typeface="Calibri"/>
                        </a:rPr>
                        <a:t>2906.214</a:t>
                      </a:r>
                    </a:p>
                  </a:txBody>
                  <a:tcPr marL="8100" marR="8100" marT="8100" marB="0" anchor="b">
                    <a:lnL w="12700" cap="flat" cmpd="sng" algn="ctr">
                      <a:solidFill>
                        <a:srgbClr val="000000"/>
                      </a:solidFill>
                      <a:prstDash val="solid"/>
                      <a:round/>
                      <a:headEnd type="none" w="med" len="med"/>
                      <a:tailEnd type="none" w="med" len="med"/>
                    </a:lnL>
                    <a:lnR>
                      <a:noFill/>
                    </a:lnR>
                    <a:lnT>
                      <a:noFill/>
                    </a:lnT>
                    <a:lnB>
                      <a:noFill/>
                    </a:lnB>
                    <a:solidFill>
                      <a:srgbClr val="0070C0"/>
                    </a:solidFill>
                  </a:tcPr>
                </a:tc>
                <a:tc>
                  <a:txBody>
                    <a:bodyPr/>
                    <a:lstStyle/>
                    <a:p>
                      <a:pPr algn="ctr" fontAlgn="b"/>
                      <a:r>
                        <a:rPr lang="es-MX" sz="1800" b="1" i="0" u="none" strike="noStrike">
                          <a:solidFill>
                            <a:schemeClr val="tx1"/>
                          </a:solidFill>
                          <a:effectLst/>
                          <a:latin typeface="Calibri"/>
                        </a:rPr>
                        <a:t>2011</a:t>
                      </a:r>
                    </a:p>
                  </a:txBody>
                  <a:tcPr marL="8100" marR="8100" marT="8100" marB="0" anchor="b">
                    <a:lnL>
                      <a:noFill/>
                    </a:lnL>
                    <a:lnR>
                      <a:noFill/>
                    </a:lnR>
                    <a:lnT>
                      <a:noFill/>
                    </a:lnT>
                    <a:lnB>
                      <a:noFill/>
                    </a:lnB>
                    <a:solidFill>
                      <a:srgbClr val="0070C0"/>
                    </a:solidFill>
                  </a:tcPr>
                </a:tc>
                <a:tc>
                  <a:txBody>
                    <a:bodyPr/>
                    <a:lstStyle/>
                    <a:p>
                      <a:pPr algn="ctr" fontAlgn="b"/>
                      <a:r>
                        <a:rPr lang="es-MX" sz="1800" b="1" i="0" u="none" strike="noStrike">
                          <a:solidFill>
                            <a:schemeClr val="tx1"/>
                          </a:solidFill>
                          <a:effectLst/>
                          <a:latin typeface="Calibri"/>
                        </a:rPr>
                        <a:t>113.459</a:t>
                      </a:r>
                    </a:p>
                  </a:txBody>
                  <a:tcPr marL="8100" marR="8100" marT="8100" marB="0" anchor="b">
                    <a:lnL>
                      <a:noFill/>
                    </a:lnL>
                    <a:lnR>
                      <a:noFill/>
                    </a:lnR>
                    <a:lnT>
                      <a:noFill/>
                    </a:lnT>
                    <a:lnB>
                      <a:noFill/>
                    </a:lnB>
                    <a:solidFill>
                      <a:srgbClr val="0070C0"/>
                    </a:solidFill>
                  </a:tcPr>
                </a:tc>
                <a:tc>
                  <a:txBody>
                    <a:bodyPr/>
                    <a:lstStyle/>
                    <a:p>
                      <a:pPr algn="ctr" fontAlgn="b"/>
                      <a:r>
                        <a:rPr lang="es-MX" sz="1800" b="1" i="0" u="none" strike="noStrike">
                          <a:solidFill>
                            <a:schemeClr val="tx1"/>
                          </a:solidFill>
                          <a:effectLst/>
                          <a:latin typeface="Calibri"/>
                        </a:rPr>
                        <a:t>4400.7</a:t>
                      </a:r>
                    </a:p>
                  </a:txBody>
                  <a:tcPr marL="8100" marR="8100" marT="8100" marB="0" anchor="b">
                    <a:lnL>
                      <a:noFill/>
                    </a:lnL>
                    <a:lnR>
                      <a:noFill/>
                    </a:lnR>
                    <a:lnT>
                      <a:noFill/>
                    </a:lnT>
                    <a:lnB>
                      <a:noFill/>
                    </a:lnB>
                    <a:solidFill>
                      <a:srgbClr val="0070C0"/>
                    </a:solidFill>
                  </a:tcPr>
                </a:tc>
                <a:tc>
                  <a:txBody>
                    <a:bodyPr/>
                    <a:lstStyle/>
                    <a:p>
                      <a:pPr algn="ctr" fontAlgn="b"/>
                      <a:r>
                        <a:rPr lang="es-MX" sz="1800" b="1" i="0" u="none" strike="noStrike">
                          <a:solidFill>
                            <a:schemeClr val="tx1"/>
                          </a:solidFill>
                          <a:effectLst/>
                          <a:latin typeface="Calibri"/>
                        </a:rPr>
                        <a:t>5864.8</a:t>
                      </a:r>
                    </a:p>
                  </a:txBody>
                  <a:tcPr marL="8100" marR="8100" marT="8100" marB="0" anchor="b">
                    <a:lnL>
                      <a:noFill/>
                    </a:lnL>
                    <a:lnR w="12700" cap="flat" cmpd="sng" algn="ctr">
                      <a:solidFill>
                        <a:srgbClr val="000000"/>
                      </a:solidFill>
                      <a:prstDash val="solid"/>
                      <a:round/>
                      <a:headEnd type="none" w="med" len="med"/>
                      <a:tailEnd type="none" w="med" len="med"/>
                    </a:lnR>
                    <a:lnT>
                      <a:noFill/>
                    </a:lnT>
                    <a:lnB>
                      <a:noFill/>
                    </a:lnB>
                    <a:solidFill>
                      <a:srgbClr val="0070C0"/>
                    </a:solidFill>
                  </a:tcPr>
                </a:tc>
              </a:tr>
              <a:tr h="162000">
                <a:tc>
                  <a:txBody>
                    <a:bodyPr/>
                    <a:lstStyle/>
                    <a:p>
                      <a:pPr algn="ctr" fontAlgn="b"/>
                      <a:r>
                        <a:rPr lang="es-MX" sz="1800" b="1" i="0" u="none" strike="noStrike">
                          <a:solidFill>
                            <a:schemeClr val="tx1"/>
                          </a:solidFill>
                          <a:effectLst/>
                          <a:latin typeface="Calibri"/>
                        </a:rPr>
                        <a:t>2957.922</a:t>
                      </a:r>
                    </a:p>
                  </a:txBody>
                  <a:tcPr marL="8100" marR="8100" marT="8100" marB="0" anchor="b">
                    <a:lnL w="12700" cap="flat" cmpd="sng" algn="ctr">
                      <a:solidFill>
                        <a:srgbClr val="000000"/>
                      </a:solidFill>
                      <a:prstDash val="solid"/>
                      <a:round/>
                      <a:headEnd type="none" w="med" len="med"/>
                      <a:tailEnd type="none" w="med" len="med"/>
                    </a:lnL>
                    <a:lnR>
                      <a:noFill/>
                    </a:lnR>
                    <a:lnT>
                      <a:noFill/>
                    </a:lnT>
                    <a:lnB>
                      <a:noFill/>
                    </a:lnB>
                    <a:solidFill>
                      <a:srgbClr val="0070C0"/>
                    </a:solidFill>
                  </a:tcPr>
                </a:tc>
                <a:tc>
                  <a:txBody>
                    <a:bodyPr/>
                    <a:lstStyle/>
                    <a:p>
                      <a:pPr algn="ctr" fontAlgn="b"/>
                      <a:r>
                        <a:rPr lang="es-MX" sz="1800" b="1" i="0" u="none" strike="noStrike">
                          <a:solidFill>
                            <a:schemeClr val="tx1"/>
                          </a:solidFill>
                          <a:effectLst/>
                          <a:latin typeface="Calibri"/>
                        </a:rPr>
                        <a:t>2012</a:t>
                      </a:r>
                    </a:p>
                  </a:txBody>
                  <a:tcPr marL="8100" marR="8100" marT="8100" marB="0" anchor="b">
                    <a:lnL>
                      <a:noFill/>
                    </a:lnL>
                    <a:lnR>
                      <a:noFill/>
                    </a:lnR>
                    <a:lnT>
                      <a:noFill/>
                    </a:lnT>
                    <a:lnB>
                      <a:noFill/>
                    </a:lnB>
                    <a:solidFill>
                      <a:srgbClr val="0070C0"/>
                    </a:solidFill>
                  </a:tcPr>
                </a:tc>
                <a:tc>
                  <a:txBody>
                    <a:bodyPr/>
                    <a:lstStyle/>
                    <a:p>
                      <a:pPr algn="ctr" fontAlgn="b"/>
                      <a:r>
                        <a:rPr lang="es-MX" sz="1800" b="1" i="0" u="none" strike="noStrike">
                          <a:solidFill>
                            <a:schemeClr val="tx1"/>
                          </a:solidFill>
                          <a:effectLst/>
                          <a:latin typeface="Calibri"/>
                        </a:rPr>
                        <a:t>114.594</a:t>
                      </a:r>
                    </a:p>
                  </a:txBody>
                  <a:tcPr marL="8100" marR="8100" marT="8100" marB="0" anchor="b">
                    <a:lnL>
                      <a:noFill/>
                    </a:lnL>
                    <a:lnR>
                      <a:noFill/>
                    </a:lnR>
                    <a:lnT>
                      <a:noFill/>
                    </a:lnT>
                    <a:lnB>
                      <a:noFill/>
                    </a:lnB>
                    <a:solidFill>
                      <a:srgbClr val="0070C0"/>
                    </a:solidFill>
                  </a:tcPr>
                </a:tc>
                <a:tc>
                  <a:txBody>
                    <a:bodyPr/>
                    <a:lstStyle/>
                    <a:p>
                      <a:pPr algn="ctr" fontAlgn="b"/>
                      <a:r>
                        <a:rPr lang="es-MX" sz="1800" b="1" i="0" u="none" strike="noStrike">
                          <a:solidFill>
                            <a:schemeClr val="tx1"/>
                          </a:solidFill>
                          <a:effectLst/>
                          <a:latin typeface="Calibri"/>
                        </a:rPr>
                        <a:t>4681.8</a:t>
                      </a:r>
                    </a:p>
                  </a:txBody>
                  <a:tcPr marL="8100" marR="8100" marT="8100" marB="0" anchor="b">
                    <a:lnL>
                      <a:noFill/>
                    </a:lnL>
                    <a:lnR>
                      <a:noFill/>
                    </a:lnR>
                    <a:lnT>
                      <a:noFill/>
                    </a:lnT>
                    <a:lnB>
                      <a:noFill/>
                    </a:lnB>
                    <a:solidFill>
                      <a:srgbClr val="0070C0"/>
                    </a:solidFill>
                  </a:tcPr>
                </a:tc>
                <a:tc>
                  <a:txBody>
                    <a:bodyPr/>
                    <a:lstStyle/>
                    <a:p>
                      <a:pPr algn="ctr" fontAlgn="b"/>
                      <a:r>
                        <a:rPr lang="es-MX" sz="1800" b="1" i="0" u="none" strike="noStrike">
                          <a:solidFill>
                            <a:schemeClr val="tx1"/>
                          </a:solidFill>
                          <a:effectLst/>
                          <a:latin typeface="Calibri"/>
                        </a:rPr>
                        <a:t>7301.5</a:t>
                      </a:r>
                    </a:p>
                  </a:txBody>
                  <a:tcPr marL="8100" marR="8100" marT="8100" marB="0" anchor="b">
                    <a:lnL>
                      <a:noFill/>
                    </a:lnL>
                    <a:lnR w="12700" cap="flat" cmpd="sng" algn="ctr">
                      <a:solidFill>
                        <a:srgbClr val="000000"/>
                      </a:solidFill>
                      <a:prstDash val="solid"/>
                      <a:round/>
                      <a:headEnd type="none" w="med" len="med"/>
                      <a:tailEnd type="none" w="med" len="med"/>
                    </a:lnR>
                    <a:lnT>
                      <a:noFill/>
                    </a:lnT>
                    <a:lnB>
                      <a:noFill/>
                    </a:lnB>
                    <a:solidFill>
                      <a:srgbClr val="0070C0"/>
                    </a:solidFill>
                  </a:tcPr>
                </a:tc>
              </a:tr>
              <a:tr h="162000">
                <a:tc>
                  <a:txBody>
                    <a:bodyPr/>
                    <a:lstStyle/>
                    <a:p>
                      <a:pPr algn="ctr" fontAlgn="b"/>
                      <a:r>
                        <a:rPr lang="es-MX" sz="1800" b="1" i="0" u="none" strike="noStrike">
                          <a:solidFill>
                            <a:schemeClr val="tx1"/>
                          </a:solidFill>
                          <a:effectLst/>
                          <a:latin typeface="Calibri"/>
                        </a:rPr>
                        <a:t>3046.455</a:t>
                      </a:r>
                    </a:p>
                  </a:txBody>
                  <a:tcPr marL="8100" marR="8100" marT="8100" marB="0" anchor="b">
                    <a:lnL w="12700" cap="flat" cmpd="sng" algn="ctr">
                      <a:solidFill>
                        <a:srgbClr val="000000"/>
                      </a:solidFill>
                      <a:prstDash val="solid"/>
                      <a:round/>
                      <a:headEnd type="none" w="med" len="med"/>
                      <a:tailEnd type="none" w="med" len="med"/>
                    </a:lnL>
                    <a:lnR>
                      <a:noFill/>
                    </a:lnR>
                    <a:lnT>
                      <a:noFill/>
                    </a:lnT>
                    <a:lnB>
                      <a:noFill/>
                    </a:lnB>
                    <a:solidFill>
                      <a:srgbClr val="0070C0"/>
                    </a:solidFill>
                  </a:tcPr>
                </a:tc>
                <a:tc>
                  <a:txBody>
                    <a:bodyPr/>
                    <a:lstStyle/>
                    <a:p>
                      <a:pPr algn="ctr" fontAlgn="b"/>
                      <a:r>
                        <a:rPr lang="es-MX" sz="1800" b="1" i="0" u="none" strike="noStrike">
                          <a:solidFill>
                            <a:schemeClr val="tx1"/>
                          </a:solidFill>
                          <a:effectLst/>
                          <a:latin typeface="Calibri"/>
                        </a:rPr>
                        <a:t>2013</a:t>
                      </a:r>
                    </a:p>
                  </a:txBody>
                  <a:tcPr marL="8100" marR="8100" marT="8100" marB="0" anchor="b">
                    <a:lnL>
                      <a:noFill/>
                    </a:lnL>
                    <a:lnR>
                      <a:noFill/>
                    </a:lnR>
                    <a:lnT>
                      <a:noFill/>
                    </a:lnT>
                    <a:lnB>
                      <a:noFill/>
                    </a:lnB>
                    <a:solidFill>
                      <a:srgbClr val="0070C0"/>
                    </a:solidFill>
                  </a:tcPr>
                </a:tc>
                <a:tc>
                  <a:txBody>
                    <a:bodyPr/>
                    <a:lstStyle/>
                    <a:p>
                      <a:pPr algn="ctr" fontAlgn="b"/>
                      <a:r>
                        <a:rPr lang="es-MX" sz="1800" b="1" i="0" u="none" strike="noStrike">
                          <a:solidFill>
                            <a:schemeClr val="tx1"/>
                          </a:solidFill>
                          <a:effectLst/>
                          <a:latin typeface="Calibri"/>
                        </a:rPr>
                        <a:t>116.757</a:t>
                      </a:r>
                    </a:p>
                  </a:txBody>
                  <a:tcPr marL="8100" marR="8100" marT="8100" marB="0" anchor="b">
                    <a:lnL>
                      <a:noFill/>
                    </a:lnL>
                    <a:lnR>
                      <a:noFill/>
                    </a:lnR>
                    <a:lnT>
                      <a:noFill/>
                    </a:lnT>
                    <a:lnB>
                      <a:noFill/>
                    </a:lnB>
                    <a:solidFill>
                      <a:srgbClr val="0070C0"/>
                    </a:solidFill>
                  </a:tcPr>
                </a:tc>
                <a:tc>
                  <a:txBody>
                    <a:bodyPr/>
                    <a:lstStyle/>
                    <a:p>
                      <a:pPr algn="ctr" fontAlgn="b"/>
                      <a:r>
                        <a:rPr lang="es-MX" sz="1800" b="1" i="0" u="none" strike="noStrike">
                          <a:solidFill>
                            <a:schemeClr val="tx1"/>
                          </a:solidFill>
                          <a:effectLst/>
                          <a:latin typeface="Calibri"/>
                        </a:rPr>
                        <a:t>4887.6</a:t>
                      </a:r>
                    </a:p>
                  </a:txBody>
                  <a:tcPr marL="8100" marR="8100" marT="8100" marB="0" anchor="b">
                    <a:lnL>
                      <a:noFill/>
                    </a:lnL>
                    <a:lnR>
                      <a:noFill/>
                    </a:lnR>
                    <a:lnT>
                      <a:noFill/>
                    </a:lnT>
                    <a:lnB>
                      <a:noFill/>
                    </a:lnB>
                    <a:solidFill>
                      <a:srgbClr val="0070C0"/>
                    </a:solidFill>
                  </a:tcPr>
                </a:tc>
                <a:tc>
                  <a:txBody>
                    <a:bodyPr/>
                    <a:lstStyle/>
                    <a:p>
                      <a:pPr algn="ctr" fontAlgn="b"/>
                      <a:r>
                        <a:rPr lang="es-MX" sz="1800" b="1" i="0" u="none" strike="noStrike">
                          <a:solidFill>
                            <a:schemeClr val="tx1"/>
                          </a:solidFill>
                          <a:effectLst/>
                          <a:latin typeface="Calibri"/>
                        </a:rPr>
                        <a:t>7219.3</a:t>
                      </a:r>
                    </a:p>
                  </a:txBody>
                  <a:tcPr marL="8100" marR="8100" marT="8100" marB="0" anchor="b">
                    <a:lnL>
                      <a:noFill/>
                    </a:lnL>
                    <a:lnR w="12700" cap="flat" cmpd="sng" algn="ctr">
                      <a:solidFill>
                        <a:srgbClr val="000000"/>
                      </a:solidFill>
                      <a:prstDash val="solid"/>
                      <a:round/>
                      <a:headEnd type="none" w="med" len="med"/>
                      <a:tailEnd type="none" w="med" len="med"/>
                    </a:lnR>
                    <a:lnT>
                      <a:noFill/>
                    </a:lnT>
                    <a:lnB>
                      <a:noFill/>
                    </a:lnB>
                    <a:solidFill>
                      <a:srgbClr val="0070C0"/>
                    </a:solidFill>
                  </a:tcPr>
                </a:tc>
              </a:tr>
              <a:tr h="162000">
                <a:tc>
                  <a:txBody>
                    <a:bodyPr/>
                    <a:lstStyle/>
                    <a:p>
                      <a:pPr algn="ctr" fontAlgn="b"/>
                      <a:r>
                        <a:rPr lang="es-MX" sz="1800" b="1" i="0" u="none" strike="noStrike">
                          <a:solidFill>
                            <a:schemeClr val="tx1"/>
                          </a:solidFill>
                          <a:effectLst/>
                          <a:latin typeface="Calibri"/>
                        </a:rPr>
                        <a:t>3113.533</a:t>
                      </a:r>
                    </a:p>
                  </a:txBody>
                  <a:tcPr marL="8100" marR="8100" marT="8100" marB="0" anchor="b">
                    <a:lnL w="12700" cap="flat" cmpd="sng" algn="ctr">
                      <a:solidFill>
                        <a:srgbClr val="000000"/>
                      </a:solidFill>
                      <a:prstDash val="solid"/>
                      <a:round/>
                      <a:headEnd type="none" w="med" len="med"/>
                      <a:tailEnd type="none" w="med" len="med"/>
                    </a:lnL>
                    <a:lnR>
                      <a:noFill/>
                    </a:lnR>
                    <a:lnT>
                      <a:noFill/>
                    </a:lnT>
                    <a:lnB>
                      <a:noFill/>
                    </a:lnB>
                    <a:solidFill>
                      <a:srgbClr val="0070C0"/>
                    </a:solidFill>
                  </a:tcPr>
                </a:tc>
                <a:tc>
                  <a:txBody>
                    <a:bodyPr/>
                    <a:lstStyle/>
                    <a:p>
                      <a:pPr algn="ctr" fontAlgn="b"/>
                      <a:r>
                        <a:rPr lang="es-MX" sz="1800" b="1" i="0" u="none" strike="noStrike">
                          <a:solidFill>
                            <a:schemeClr val="tx1"/>
                          </a:solidFill>
                          <a:effectLst/>
                          <a:latin typeface="Calibri"/>
                        </a:rPr>
                        <a:t>2014</a:t>
                      </a:r>
                    </a:p>
                  </a:txBody>
                  <a:tcPr marL="8100" marR="8100" marT="8100" marB="0" anchor="b">
                    <a:lnL>
                      <a:noFill/>
                    </a:lnL>
                    <a:lnR>
                      <a:noFill/>
                    </a:lnR>
                    <a:lnT>
                      <a:noFill/>
                    </a:lnT>
                    <a:lnB>
                      <a:noFill/>
                    </a:lnB>
                    <a:solidFill>
                      <a:srgbClr val="0070C0"/>
                    </a:solidFill>
                  </a:tcPr>
                </a:tc>
                <a:tc>
                  <a:txBody>
                    <a:bodyPr/>
                    <a:lstStyle/>
                    <a:p>
                      <a:pPr algn="ctr" fontAlgn="b"/>
                      <a:r>
                        <a:rPr lang="es-MX" sz="1800" b="1" i="0" u="none" strike="noStrike">
                          <a:solidFill>
                            <a:schemeClr val="tx1"/>
                          </a:solidFill>
                          <a:effectLst/>
                          <a:latin typeface="Calibri"/>
                        </a:rPr>
                        <a:t>118.390</a:t>
                      </a:r>
                    </a:p>
                  </a:txBody>
                  <a:tcPr marL="8100" marR="8100" marT="8100" marB="0" anchor="b">
                    <a:lnL>
                      <a:noFill/>
                    </a:lnL>
                    <a:lnR>
                      <a:noFill/>
                    </a:lnR>
                    <a:lnT>
                      <a:noFill/>
                    </a:lnT>
                    <a:lnB>
                      <a:noFill/>
                    </a:lnB>
                    <a:solidFill>
                      <a:srgbClr val="0070C0"/>
                    </a:solidFill>
                  </a:tcPr>
                </a:tc>
                <a:tc>
                  <a:txBody>
                    <a:bodyPr/>
                    <a:lstStyle/>
                    <a:p>
                      <a:pPr algn="ctr" fontAlgn="b"/>
                      <a:r>
                        <a:rPr lang="es-MX" sz="1800" b="1" i="0" u="none" strike="noStrike">
                          <a:solidFill>
                            <a:schemeClr val="tx1"/>
                          </a:solidFill>
                          <a:effectLst/>
                          <a:latin typeface="Calibri"/>
                        </a:rPr>
                        <a:t>5278.0</a:t>
                      </a:r>
                    </a:p>
                  </a:txBody>
                  <a:tcPr marL="8100" marR="8100" marT="8100" marB="0" anchor="b">
                    <a:lnL>
                      <a:noFill/>
                    </a:lnL>
                    <a:lnR>
                      <a:noFill/>
                    </a:lnR>
                    <a:lnT>
                      <a:noFill/>
                    </a:lnT>
                    <a:lnB>
                      <a:noFill/>
                    </a:lnB>
                    <a:solidFill>
                      <a:srgbClr val="0070C0"/>
                    </a:solidFill>
                  </a:tcPr>
                </a:tc>
                <a:tc>
                  <a:txBody>
                    <a:bodyPr/>
                    <a:lstStyle/>
                    <a:p>
                      <a:pPr algn="ctr" fontAlgn="b"/>
                      <a:r>
                        <a:rPr lang="es-MX" sz="1800" b="1" i="0" u="none" strike="noStrike">
                          <a:solidFill>
                            <a:schemeClr val="tx1"/>
                          </a:solidFill>
                          <a:effectLst/>
                          <a:latin typeface="Calibri"/>
                        </a:rPr>
                        <a:t>7746.9</a:t>
                      </a:r>
                    </a:p>
                  </a:txBody>
                  <a:tcPr marL="8100" marR="8100" marT="8100" marB="0" anchor="b">
                    <a:lnL>
                      <a:noFill/>
                    </a:lnL>
                    <a:lnR w="12700" cap="flat" cmpd="sng" algn="ctr">
                      <a:solidFill>
                        <a:srgbClr val="000000"/>
                      </a:solidFill>
                      <a:prstDash val="solid"/>
                      <a:round/>
                      <a:headEnd type="none" w="med" len="med"/>
                      <a:tailEnd type="none" w="med" len="med"/>
                    </a:lnR>
                    <a:lnT>
                      <a:noFill/>
                    </a:lnT>
                    <a:lnB>
                      <a:noFill/>
                    </a:lnB>
                    <a:solidFill>
                      <a:srgbClr val="0070C0"/>
                    </a:solidFill>
                  </a:tcPr>
                </a:tc>
              </a:tr>
              <a:tr h="162000">
                <a:tc>
                  <a:txBody>
                    <a:bodyPr/>
                    <a:lstStyle/>
                    <a:p>
                      <a:pPr algn="ctr" fontAlgn="b"/>
                      <a:r>
                        <a:rPr lang="es-MX" sz="1800" b="1" i="0" u="none" strike="noStrike">
                          <a:solidFill>
                            <a:schemeClr val="tx1"/>
                          </a:solidFill>
                          <a:effectLst/>
                          <a:latin typeface="Calibri"/>
                        </a:rPr>
                        <a:t>3180.611</a:t>
                      </a:r>
                    </a:p>
                  </a:txBody>
                  <a:tcPr marL="8100" marR="8100" marT="8100" marB="0" anchor="b">
                    <a:lnL w="12700" cap="flat" cmpd="sng" algn="ctr">
                      <a:solidFill>
                        <a:srgbClr val="000000"/>
                      </a:solidFill>
                      <a:prstDash val="solid"/>
                      <a:round/>
                      <a:headEnd type="none" w="med" len="med"/>
                      <a:tailEnd type="none" w="med" len="med"/>
                    </a:lnL>
                    <a:lnR>
                      <a:noFill/>
                    </a:lnR>
                    <a:lnT>
                      <a:noFill/>
                    </a:lnT>
                    <a:lnB>
                      <a:noFill/>
                    </a:lnB>
                    <a:solidFill>
                      <a:srgbClr val="0070C0"/>
                    </a:solidFill>
                  </a:tcPr>
                </a:tc>
                <a:tc>
                  <a:txBody>
                    <a:bodyPr/>
                    <a:lstStyle/>
                    <a:p>
                      <a:pPr algn="ctr" fontAlgn="b"/>
                      <a:r>
                        <a:rPr lang="es-MX" sz="1800" b="1" i="0" u="none" strike="noStrike">
                          <a:solidFill>
                            <a:schemeClr val="tx1"/>
                          </a:solidFill>
                          <a:effectLst/>
                          <a:latin typeface="Calibri"/>
                        </a:rPr>
                        <a:t>2015</a:t>
                      </a:r>
                    </a:p>
                  </a:txBody>
                  <a:tcPr marL="8100" marR="8100" marT="8100" marB="0" anchor="b">
                    <a:lnL>
                      <a:noFill/>
                    </a:lnL>
                    <a:lnR>
                      <a:noFill/>
                    </a:lnR>
                    <a:lnT>
                      <a:noFill/>
                    </a:lnT>
                    <a:lnB>
                      <a:noFill/>
                    </a:lnB>
                    <a:solidFill>
                      <a:srgbClr val="0070C0"/>
                    </a:solidFill>
                  </a:tcPr>
                </a:tc>
                <a:tc>
                  <a:txBody>
                    <a:bodyPr/>
                    <a:lstStyle/>
                    <a:p>
                      <a:pPr algn="ctr" fontAlgn="b"/>
                      <a:r>
                        <a:rPr lang="es-MX" sz="1800" b="1" i="0" u="none" strike="noStrike">
                          <a:solidFill>
                            <a:schemeClr val="tx1"/>
                          </a:solidFill>
                          <a:effectLst/>
                          <a:latin typeface="Calibri"/>
                        </a:rPr>
                        <a:t>120.023</a:t>
                      </a:r>
                    </a:p>
                  </a:txBody>
                  <a:tcPr marL="8100" marR="8100" marT="8100" marB="0" anchor="b">
                    <a:lnL>
                      <a:noFill/>
                    </a:lnL>
                    <a:lnR>
                      <a:noFill/>
                    </a:lnR>
                    <a:lnT>
                      <a:noFill/>
                    </a:lnT>
                    <a:lnB>
                      <a:noFill/>
                    </a:lnB>
                    <a:solidFill>
                      <a:srgbClr val="0070C0"/>
                    </a:solidFill>
                  </a:tcPr>
                </a:tc>
                <a:tc>
                  <a:txBody>
                    <a:bodyPr/>
                    <a:lstStyle/>
                    <a:p>
                      <a:pPr algn="ctr" fontAlgn="b"/>
                      <a:r>
                        <a:rPr lang="es-MX" sz="1800" b="1" i="0" u="none" strike="noStrike">
                          <a:solidFill>
                            <a:schemeClr val="tx1"/>
                          </a:solidFill>
                          <a:effectLst/>
                          <a:latin typeface="Calibri"/>
                        </a:rPr>
                        <a:t>5668.4</a:t>
                      </a:r>
                    </a:p>
                  </a:txBody>
                  <a:tcPr marL="8100" marR="8100" marT="8100" marB="0" anchor="b">
                    <a:lnL>
                      <a:noFill/>
                    </a:lnL>
                    <a:lnR>
                      <a:noFill/>
                    </a:lnR>
                    <a:lnT>
                      <a:noFill/>
                    </a:lnT>
                    <a:lnB>
                      <a:noFill/>
                    </a:lnB>
                    <a:solidFill>
                      <a:srgbClr val="0070C0"/>
                    </a:solidFill>
                  </a:tcPr>
                </a:tc>
                <a:tc>
                  <a:txBody>
                    <a:bodyPr/>
                    <a:lstStyle/>
                    <a:p>
                      <a:pPr algn="ctr" fontAlgn="b"/>
                      <a:r>
                        <a:rPr lang="es-MX" sz="1800" b="1" i="0" u="none" strike="noStrike">
                          <a:solidFill>
                            <a:schemeClr val="tx1"/>
                          </a:solidFill>
                          <a:effectLst/>
                          <a:latin typeface="Calibri"/>
                        </a:rPr>
                        <a:t>8274.5</a:t>
                      </a:r>
                    </a:p>
                  </a:txBody>
                  <a:tcPr marL="8100" marR="8100" marT="8100" marB="0" anchor="b">
                    <a:lnL>
                      <a:noFill/>
                    </a:lnL>
                    <a:lnR w="12700" cap="flat" cmpd="sng" algn="ctr">
                      <a:solidFill>
                        <a:srgbClr val="000000"/>
                      </a:solidFill>
                      <a:prstDash val="solid"/>
                      <a:round/>
                      <a:headEnd type="none" w="med" len="med"/>
                      <a:tailEnd type="none" w="med" len="med"/>
                    </a:lnR>
                    <a:lnT>
                      <a:noFill/>
                    </a:lnT>
                    <a:lnB>
                      <a:noFill/>
                    </a:lnB>
                    <a:solidFill>
                      <a:srgbClr val="0070C0"/>
                    </a:solidFill>
                  </a:tcPr>
                </a:tc>
              </a:tr>
              <a:tr h="162000">
                <a:tc>
                  <a:txBody>
                    <a:bodyPr/>
                    <a:lstStyle/>
                    <a:p>
                      <a:pPr algn="ctr" fontAlgn="b"/>
                      <a:r>
                        <a:rPr lang="es-MX" sz="1800" b="1" i="0" u="none" strike="noStrike">
                          <a:solidFill>
                            <a:schemeClr val="tx1"/>
                          </a:solidFill>
                          <a:effectLst/>
                          <a:latin typeface="Calibri"/>
                        </a:rPr>
                        <a:t>3247.689</a:t>
                      </a:r>
                    </a:p>
                  </a:txBody>
                  <a:tcPr marL="8100" marR="8100" marT="8100" marB="0" anchor="b">
                    <a:lnL w="12700" cap="flat" cmpd="sng" algn="ctr">
                      <a:solidFill>
                        <a:srgbClr val="000000"/>
                      </a:solidFill>
                      <a:prstDash val="solid"/>
                      <a:round/>
                      <a:headEnd type="none" w="med" len="med"/>
                      <a:tailEnd type="none" w="med" len="med"/>
                    </a:lnL>
                    <a:lnR>
                      <a:noFill/>
                    </a:lnR>
                    <a:lnT>
                      <a:noFill/>
                    </a:lnT>
                    <a:lnB>
                      <a:noFill/>
                    </a:lnB>
                    <a:solidFill>
                      <a:srgbClr val="0070C0"/>
                    </a:solidFill>
                  </a:tcPr>
                </a:tc>
                <a:tc>
                  <a:txBody>
                    <a:bodyPr/>
                    <a:lstStyle/>
                    <a:p>
                      <a:pPr algn="ctr" fontAlgn="b"/>
                      <a:r>
                        <a:rPr lang="es-MX" sz="1800" b="1" i="0" u="none" strike="noStrike">
                          <a:solidFill>
                            <a:schemeClr val="tx1"/>
                          </a:solidFill>
                          <a:effectLst/>
                          <a:latin typeface="Calibri"/>
                        </a:rPr>
                        <a:t>2016</a:t>
                      </a:r>
                    </a:p>
                  </a:txBody>
                  <a:tcPr marL="8100" marR="8100" marT="8100" marB="0" anchor="b">
                    <a:lnL>
                      <a:noFill/>
                    </a:lnL>
                    <a:lnR>
                      <a:noFill/>
                    </a:lnR>
                    <a:lnT>
                      <a:noFill/>
                    </a:lnT>
                    <a:lnB>
                      <a:noFill/>
                    </a:lnB>
                    <a:solidFill>
                      <a:srgbClr val="0070C0"/>
                    </a:solidFill>
                  </a:tcPr>
                </a:tc>
                <a:tc>
                  <a:txBody>
                    <a:bodyPr/>
                    <a:lstStyle/>
                    <a:p>
                      <a:pPr algn="ctr" fontAlgn="b"/>
                      <a:r>
                        <a:rPr lang="es-MX" sz="1800" b="1" i="0" u="none" strike="noStrike">
                          <a:solidFill>
                            <a:schemeClr val="tx1"/>
                          </a:solidFill>
                          <a:effectLst/>
                          <a:latin typeface="Calibri"/>
                        </a:rPr>
                        <a:t>121.656</a:t>
                      </a:r>
                    </a:p>
                  </a:txBody>
                  <a:tcPr marL="8100" marR="8100" marT="8100" marB="0" anchor="b">
                    <a:lnL>
                      <a:noFill/>
                    </a:lnL>
                    <a:lnR>
                      <a:noFill/>
                    </a:lnR>
                    <a:lnT>
                      <a:noFill/>
                    </a:lnT>
                    <a:lnB>
                      <a:noFill/>
                    </a:lnB>
                    <a:solidFill>
                      <a:srgbClr val="0070C0"/>
                    </a:solidFill>
                  </a:tcPr>
                </a:tc>
                <a:tc>
                  <a:txBody>
                    <a:bodyPr/>
                    <a:lstStyle/>
                    <a:p>
                      <a:pPr algn="ctr" fontAlgn="b"/>
                      <a:r>
                        <a:rPr lang="es-MX" sz="1800" b="1" i="0" u="none" strike="noStrike">
                          <a:solidFill>
                            <a:schemeClr val="tx1"/>
                          </a:solidFill>
                          <a:effectLst/>
                          <a:latin typeface="Calibri"/>
                        </a:rPr>
                        <a:t>6058.9</a:t>
                      </a:r>
                    </a:p>
                  </a:txBody>
                  <a:tcPr marL="8100" marR="8100" marT="8100" marB="0" anchor="b">
                    <a:lnL>
                      <a:noFill/>
                    </a:lnL>
                    <a:lnR>
                      <a:noFill/>
                    </a:lnR>
                    <a:lnT>
                      <a:noFill/>
                    </a:lnT>
                    <a:lnB>
                      <a:noFill/>
                    </a:lnB>
                    <a:solidFill>
                      <a:srgbClr val="0070C0"/>
                    </a:solidFill>
                  </a:tcPr>
                </a:tc>
                <a:tc>
                  <a:txBody>
                    <a:bodyPr/>
                    <a:lstStyle/>
                    <a:p>
                      <a:pPr algn="ctr" fontAlgn="b"/>
                      <a:r>
                        <a:rPr lang="es-MX" sz="1800" b="1" i="0" u="none" strike="noStrike">
                          <a:solidFill>
                            <a:schemeClr val="tx1"/>
                          </a:solidFill>
                          <a:effectLst/>
                          <a:latin typeface="Calibri"/>
                        </a:rPr>
                        <a:t>8802.2</a:t>
                      </a:r>
                    </a:p>
                  </a:txBody>
                  <a:tcPr marL="8100" marR="8100" marT="8100" marB="0" anchor="b">
                    <a:lnL>
                      <a:noFill/>
                    </a:lnL>
                    <a:lnR w="12700" cap="flat" cmpd="sng" algn="ctr">
                      <a:solidFill>
                        <a:srgbClr val="000000"/>
                      </a:solidFill>
                      <a:prstDash val="solid"/>
                      <a:round/>
                      <a:headEnd type="none" w="med" len="med"/>
                      <a:tailEnd type="none" w="med" len="med"/>
                    </a:lnR>
                    <a:lnT>
                      <a:noFill/>
                    </a:lnT>
                    <a:lnB>
                      <a:noFill/>
                    </a:lnB>
                    <a:solidFill>
                      <a:srgbClr val="0070C0"/>
                    </a:solidFill>
                  </a:tcPr>
                </a:tc>
              </a:tr>
              <a:tr h="162000">
                <a:tc>
                  <a:txBody>
                    <a:bodyPr/>
                    <a:lstStyle/>
                    <a:p>
                      <a:pPr algn="ctr" fontAlgn="b"/>
                      <a:r>
                        <a:rPr lang="es-MX" sz="1800" b="1" i="0" u="none" strike="noStrike">
                          <a:solidFill>
                            <a:schemeClr val="tx1"/>
                          </a:solidFill>
                          <a:effectLst/>
                          <a:latin typeface="Calibri"/>
                        </a:rPr>
                        <a:t>3314.767</a:t>
                      </a:r>
                    </a:p>
                  </a:txBody>
                  <a:tcPr marL="8100" marR="8100" marT="8100" marB="0" anchor="b">
                    <a:lnL w="12700" cap="flat" cmpd="sng" algn="ctr">
                      <a:solidFill>
                        <a:srgbClr val="000000"/>
                      </a:solidFill>
                      <a:prstDash val="solid"/>
                      <a:round/>
                      <a:headEnd type="none" w="med" len="med"/>
                      <a:tailEnd type="none" w="med" len="med"/>
                    </a:lnL>
                    <a:lnR>
                      <a:noFill/>
                    </a:lnR>
                    <a:lnT>
                      <a:noFill/>
                    </a:lnT>
                    <a:lnB>
                      <a:noFill/>
                    </a:lnB>
                    <a:solidFill>
                      <a:srgbClr val="0070C0"/>
                    </a:solidFill>
                  </a:tcPr>
                </a:tc>
                <a:tc>
                  <a:txBody>
                    <a:bodyPr/>
                    <a:lstStyle/>
                    <a:p>
                      <a:pPr algn="ctr" fontAlgn="b"/>
                      <a:r>
                        <a:rPr lang="es-MX" sz="1800" b="1" i="0" u="none" strike="noStrike">
                          <a:solidFill>
                            <a:schemeClr val="tx1"/>
                          </a:solidFill>
                          <a:effectLst/>
                          <a:latin typeface="Calibri"/>
                        </a:rPr>
                        <a:t>2017</a:t>
                      </a:r>
                    </a:p>
                  </a:txBody>
                  <a:tcPr marL="8100" marR="8100" marT="8100" marB="0" anchor="b">
                    <a:lnL>
                      <a:noFill/>
                    </a:lnL>
                    <a:lnR>
                      <a:noFill/>
                    </a:lnR>
                    <a:lnT>
                      <a:noFill/>
                    </a:lnT>
                    <a:lnB>
                      <a:noFill/>
                    </a:lnB>
                    <a:solidFill>
                      <a:srgbClr val="0070C0"/>
                    </a:solidFill>
                  </a:tcPr>
                </a:tc>
                <a:tc>
                  <a:txBody>
                    <a:bodyPr/>
                    <a:lstStyle/>
                    <a:p>
                      <a:pPr algn="ctr" fontAlgn="b"/>
                      <a:r>
                        <a:rPr lang="es-MX" sz="1800" b="1" i="0" u="none" strike="noStrike">
                          <a:solidFill>
                            <a:schemeClr val="tx1"/>
                          </a:solidFill>
                          <a:effectLst/>
                          <a:latin typeface="Calibri"/>
                        </a:rPr>
                        <a:t>123.289</a:t>
                      </a:r>
                    </a:p>
                  </a:txBody>
                  <a:tcPr marL="8100" marR="8100" marT="8100" marB="0" anchor="b">
                    <a:lnL>
                      <a:noFill/>
                    </a:lnL>
                    <a:lnR>
                      <a:noFill/>
                    </a:lnR>
                    <a:lnT>
                      <a:noFill/>
                    </a:lnT>
                    <a:lnB>
                      <a:noFill/>
                    </a:lnB>
                    <a:solidFill>
                      <a:srgbClr val="0070C0"/>
                    </a:solidFill>
                  </a:tcPr>
                </a:tc>
                <a:tc>
                  <a:txBody>
                    <a:bodyPr/>
                    <a:lstStyle/>
                    <a:p>
                      <a:pPr algn="ctr" fontAlgn="b"/>
                      <a:r>
                        <a:rPr lang="es-MX" sz="1800" b="1" i="0" u="none" strike="noStrike">
                          <a:solidFill>
                            <a:schemeClr val="tx1"/>
                          </a:solidFill>
                          <a:effectLst/>
                          <a:latin typeface="Calibri"/>
                        </a:rPr>
                        <a:t>6449.3</a:t>
                      </a:r>
                    </a:p>
                  </a:txBody>
                  <a:tcPr marL="8100" marR="8100" marT="8100" marB="0" anchor="b">
                    <a:lnL>
                      <a:noFill/>
                    </a:lnL>
                    <a:lnR>
                      <a:noFill/>
                    </a:lnR>
                    <a:lnT>
                      <a:noFill/>
                    </a:lnT>
                    <a:lnB>
                      <a:noFill/>
                    </a:lnB>
                    <a:solidFill>
                      <a:srgbClr val="0070C0"/>
                    </a:solidFill>
                  </a:tcPr>
                </a:tc>
                <a:tc>
                  <a:txBody>
                    <a:bodyPr/>
                    <a:lstStyle/>
                    <a:p>
                      <a:pPr algn="ctr" fontAlgn="b"/>
                      <a:r>
                        <a:rPr lang="es-MX" sz="1800" b="1" i="0" u="none" strike="noStrike">
                          <a:solidFill>
                            <a:schemeClr val="tx1"/>
                          </a:solidFill>
                          <a:effectLst/>
                          <a:latin typeface="Calibri"/>
                        </a:rPr>
                        <a:t>9329.8</a:t>
                      </a:r>
                    </a:p>
                  </a:txBody>
                  <a:tcPr marL="8100" marR="8100" marT="8100" marB="0" anchor="b">
                    <a:lnL>
                      <a:noFill/>
                    </a:lnL>
                    <a:lnR w="12700" cap="flat" cmpd="sng" algn="ctr">
                      <a:solidFill>
                        <a:srgbClr val="000000"/>
                      </a:solidFill>
                      <a:prstDash val="solid"/>
                      <a:round/>
                      <a:headEnd type="none" w="med" len="med"/>
                      <a:tailEnd type="none" w="med" len="med"/>
                    </a:lnR>
                    <a:lnT>
                      <a:noFill/>
                    </a:lnT>
                    <a:lnB>
                      <a:noFill/>
                    </a:lnB>
                    <a:solidFill>
                      <a:srgbClr val="0070C0"/>
                    </a:solidFill>
                  </a:tcPr>
                </a:tc>
              </a:tr>
              <a:tr h="162000">
                <a:tc>
                  <a:txBody>
                    <a:bodyPr/>
                    <a:lstStyle/>
                    <a:p>
                      <a:pPr algn="ctr" fontAlgn="b"/>
                      <a:r>
                        <a:rPr lang="es-MX" sz="1800" b="1" i="0" u="none" strike="noStrike">
                          <a:solidFill>
                            <a:schemeClr val="tx1"/>
                          </a:solidFill>
                          <a:effectLst/>
                          <a:latin typeface="Calibri"/>
                        </a:rPr>
                        <a:t>3381.844</a:t>
                      </a:r>
                    </a:p>
                  </a:txBody>
                  <a:tcPr marL="8100" marR="8100" marT="8100" marB="0" anchor="b">
                    <a:lnL w="12700" cap="flat" cmpd="sng" algn="ctr">
                      <a:solidFill>
                        <a:srgbClr val="000000"/>
                      </a:solidFill>
                      <a:prstDash val="solid"/>
                      <a:round/>
                      <a:headEnd type="none" w="med" len="med"/>
                      <a:tailEnd type="none" w="med" len="med"/>
                    </a:lnL>
                    <a:lnR>
                      <a:noFill/>
                    </a:lnR>
                    <a:lnT>
                      <a:noFill/>
                    </a:lnT>
                    <a:lnB>
                      <a:noFill/>
                    </a:lnB>
                    <a:solidFill>
                      <a:srgbClr val="0070C0"/>
                    </a:solidFill>
                  </a:tcPr>
                </a:tc>
                <a:tc>
                  <a:txBody>
                    <a:bodyPr/>
                    <a:lstStyle/>
                    <a:p>
                      <a:pPr algn="ctr" fontAlgn="b"/>
                      <a:r>
                        <a:rPr lang="es-MX" sz="1800" b="1" i="0" u="none" strike="noStrike">
                          <a:solidFill>
                            <a:schemeClr val="tx1"/>
                          </a:solidFill>
                          <a:effectLst/>
                          <a:latin typeface="Calibri"/>
                        </a:rPr>
                        <a:t>2018</a:t>
                      </a:r>
                    </a:p>
                  </a:txBody>
                  <a:tcPr marL="8100" marR="8100" marT="8100" marB="0" anchor="b">
                    <a:lnL>
                      <a:noFill/>
                    </a:lnL>
                    <a:lnR>
                      <a:noFill/>
                    </a:lnR>
                    <a:lnT>
                      <a:noFill/>
                    </a:lnT>
                    <a:lnB>
                      <a:noFill/>
                    </a:lnB>
                    <a:solidFill>
                      <a:srgbClr val="0070C0"/>
                    </a:solidFill>
                  </a:tcPr>
                </a:tc>
                <a:tc>
                  <a:txBody>
                    <a:bodyPr/>
                    <a:lstStyle/>
                    <a:p>
                      <a:pPr algn="ctr" fontAlgn="b"/>
                      <a:r>
                        <a:rPr lang="es-MX" sz="1800" b="1" i="0" u="none" strike="noStrike">
                          <a:solidFill>
                            <a:schemeClr val="tx1"/>
                          </a:solidFill>
                          <a:effectLst/>
                          <a:latin typeface="Calibri"/>
                        </a:rPr>
                        <a:t>124.922</a:t>
                      </a:r>
                    </a:p>
                  </a:txBody>
                  <a:tcPr marL="8100" marR="8100" marT="8100" marB="0" anchor="b">
                    <a:lnL>
                      <a:noFill/>
                    </a:lnL>
                    <a:lnR>
                      <a:noFill/>
                    </a:lnR>
                    <a:lnT>
                      <a:noFill/>
                    </a:lnT>
                    <a:lnB>
                      <a:noFill/>
                    </a:lnB>
                    <a:solidFill>
                      <a:srgbClr val="0070C0"/>
                    </a:solidFill>
                  </a:tcPr>
                </a:tc>
                <a:tc>
                  <a:txBody>
                    <a:bodyPr/>
                    <a:lstStyle/>
                    <a:p>
                      <a:pPr algn="ctr" fontAlgn="b"/>
                      <a:r>
                        <a:rPr lang="es-MX" sz="1800" b="1" i="0" u="none" strike="noStrike">
                          <a:solidFill>
                            <a:schemeClr val="tx1"/>
                          </a:solidFill>
                          <a:effectLst/>
                          <a:latin typeface="Calibri"/>
                        </a:rPr>
                        <a:t>6839.7</a:t>
                      </a:r>
                    </a:p>
                  </a:txBody>
                  <a:tcPr marL="8100" marR="8100" marT="8100" marB="0" anchor="b">
                    <a:lnL>
                      <a:noFill/>
                    </a:lnL>
                    <a:lnR>
                      <a:noFill/>
                    </a:lnR>
                    <a:lnT>
                      <a:noFill/>
                    </a:lnT>
                    <a:lnB>
                      <a:noFill/>
                    </a:lnB>
                    <a:solidFill>
                      <a:srgbClr val="0070C0"/>
                    </a:solidFill>
                  </a:tcPr>
                </a:tc>
                <a:tc>
                  <a:txBody>
                    <a:bodyPr/>
                    <a:lstStyle/>
                    <a:p>
                      <a:pPr algn="ctr" fontAlgn="b"/>
                      <a:r>
                        <a:rPr lang="es-MX" sz="1800" b="1" i="0" u="none" strike="noStrike">
                          <a:solidFill>
                            <a:schemeClr val="tx1"/>
                          </a:solidFill>
                          <a:effectLst/>
                          <a:latin typeface="Calibri"/>
                        </a:rPr>
                        <a:t>9857.4</a:t>
                      </a:r>
                    </a:p>
                  </a:txBody>
                  <a:tcPr marL="8100" marR="8100" marT="8100" marB="0" anchor="b">
                    <a:lnL>
                      <a:noFill/>
                    </a:lnL>
                    <a:lnR w="12700" cap="flat" cmpd="sng" algn="ctr">
                      <a:solidFill>
                        <a:srgbClr val="000000"/>
                      </a:solidFill>
                      <a:prstDash val="solid"/>
                      <a:round/>
                      <a:headEnd type="none" w="med" len="med"/>
                      <a:tailEnd type="none" w="med" len="med"/>
                    </a:lnR>
                    <a:lnT>
                      <a:noFill/>
                    </a:lnT>
                    <a:lnB>
                      <a:noFill/>
                    </a:lnB>
                    <a:solidFill>
                      <a:srgbClr val="0070C0"/>
                    </a:solidFill>
                  </a:tcPr>
                </a:tc>
              </a:tr>
              <a:tr h="162000">
                <a:tc>
                  <a:txBody>
                    <a:bodyPr/>
                    <a:lstStyle/>
                    <a:p>
                      <a:pPr algn="ctr" fontAlgn="b"/>
                      <a:r>
                        <a:rPr lang="es-MX" sz="1800" b="1" i="0" u="none" strike="noStrike">
                          <a:solidFill>
                            <a:schemeClr val="tx1"/>
                          </a:solidFill>
                          <a:effectLst/>
                          <a:latin typeface="Calibri"/>
                        </a:rPr>
                        <a:t>3448.922</a:t>
                      </a:r>
                    </a:p>
                  </a:txBody>
                  <a:tcPr marL="8100" marR="8100" marT="8100" marB="0" anchor="b">
                    <a:lnL w="12700" cap="flat" cmpd="sng" algn="ctr">
                      <a:solidFill>
                        <a:srgbClr val="000000"/>
                      </a:solidFill>
                      <a:prstDash val="solid"/>
                      <a:round/>
                      <a:headEnd type="none" w="med" len="med"/>
                      <a:tailEnd type="none" w="med" len="med"/>
                    </a:lnL>
                    <a:lnR>
                      <a:noFill/>
                    </a:lnR>
                    <a:lnT>
                      <a:noFill/>
                    </a:lnT>
                    <a:lnB>
                      <a:noFill/>
                    </a:lnB>
                    <a:solidFill>
                      <a:srgbClr val="0070C0"/>
                    </a:solidFill>
                  </a:tcPr>
                </a:tc>
                <a:tc>
                  <a:txBody>
                    <a:bodyPr/>
                    <a:lstStyle/>
                    <a:p>
                      <a:pPr algn="ctr" fontAlgn="b"/>
                      <a:r>
                        <a:rPr lang="es-MX" sz="1800" b="1" i="0" u="none" strike="noStrike">
                          <a:solidFill>
                            <a:schemeClr val="tx1"/>
                          </a:solidFill>
                          <a:effectLst/>
                          <a:latin typeface="Calibri"/>
                        </a:rPr>
                        <a:t>2019</a:t>
                      </a:r>
                    </a:p>
                  </a:txBody>
                  <a:tcPr marL="8100" marR="8100" marT="8100" marB="0" anchor="b">
                    <a:lnL>
                      <a:noFill/>
                    </a:lnL>
                    <a:lnR>
                      <a:noFill/>
                    </a:lnR>
                    <a:lnT>
                      <a:noFill/>
                    </a:lnT>
                    <a:lnB>
                      <a:noFill/>
                    </a:lnB>
                    <a:solidFill>
                      <a:srgbClr val="0070C0"/>
                    </a:solidFill>
                  </a:tcPr>
                </a:tc>
                <a:tc>
                  <a:txBody>
                    <a:bodyPr/>
                    <a:lstStyle/>
                    <a:p>
                      <a:pPr algn="ctr" fontAlgn="b"/>
                      <a:r>
                        <a:rPr lang="es-MX" sz="1800" b="1" i="0" u="none" strike="noStrike">
                          <a:solidFill>
                            <a:schemeClr val="tx1"/>
                          </a:solidFill>
                          <a:effectLst/>
                          <a:latin typeface="Calibri"/>
                        </a:rPr>
                        <a:t>126.555</a:t>
                      </a:r>
                    </a:p>
                  </a:txBody>
                  <a:tcPr marL="8100" marR="8100" marT="8100" marB="0" anchor="b">
                    <a:lnL>
                      <a:noFill/>
                    </a:lnL>
                    <a:lnR>
                      <a:noFill/>
                    </a:lnR>
                    <a:lnT>
                      <a:noFill/>
                    </a:lnT>
                    <a:lnB>
                      <a:noFill/>
                    </a:lnB>
                    <a:solidFill>
                      <a:srgbClr val="0070C0"/>
                    </a:solidFill>
                  </a:tcPr>
                </a:tc>
                <a:tc>
                  <a:txBody>
                    <a:bodyPr/>
                    <a:lstStyle/>
                    <a:p>
                      <a:pPr algn="ctr" fontAlgn="b"/>
                      <a:r>
                        <a:rPr lang="es-MX" sz="1800" b="1" i="0" u="none" strike="noStrike">
                          <a:solidFill>
                            <a:schemeClr val="tx1"/>
                          </a:solidFill>
                          <a:effectLst/>
                          <a:latin typeface="Calibri"/>
                        </a:rPr>
                        <a:t>7230.1</a:t>
                      </a:r>
                    </a:p>
                  </a:txBody>
                  <a:tcPr marL="8100" marR="8100" marT="8100" marB="0" anchor="b">
                    <a:lnL>
                      <a:noFill/>
                    </a:lnL>
                    <a:lnR>
                      <a:noFill/>
                    </a:lnR>
                    <a:lnT>
                      <a:noFill/>
                    </a:lnT>
                    <a:lnB>
                      <a:noFill/>
                    </a:lnB>
                    <a:solidFill>
                      <a:srgbClr val="0070C0"/>
                    </a:solidFill>
                  </a:tcPr>
                </a:tc>
                <a:tc>
                  <a:txBody>
                    <a:bodyPr/>
                    <a:lstStyle/>
                    <a:p>
                      <a:pPr algn="ctr" fontAlgn="b"/>
                      <a:r>
                        <a:rPr lang="es-MX" sz="1800" b="1" i="0" u="none" strike="noStrike">
                          <a:solidFill>
                            <a:schemeClr val="tx1"/>
                          </a:solidFill>
                          <a:effectLst/>
                          <a:latin typeface="Calibri"/>
                        </a:rPr>
                        <a:t>10385.0</a:t>
                      </a:r>
                    </a:p>
                  </a:txBody>
                  <a:tcPr marL="8100" marR="8100" marT="8100" marB="0" anchor="b">
                    <a:lnL>
                      <a:noFill/>
                    </a:lnL>
                    <a:lnR w="12700" cap="flat" cmpd="sng" algn="ctr">
                      <a:solidFill>
                        <a:srgbClr val="000000"/>
                      </a:solidFill>
                      <a:prstDash val="solid"/>
                      <a:round/>
                      <a:headEnd type="none" w="med" len="med"/>
                      <a:tailEnd type="none" w="med" len="med"/>
                    </a:lnR>
                    <a:lnT>
                      <a:noFill/>
                    </a:lnT>
                    <a:lnB>
                      <a:noFill/>
                    </a:lnB>
                    <a:solidFill>
                      <a:srgbClr val="0070C0"/>
                    </a:solidFill>
                  </a:tcPr>
                </a:tc>
              </a:tr>
              <a:tr h="170100">
                <a:tc>
                  <a:txBody>
                    <a:bodyPr/>
                    <a:lstStyle/>
                    <a:p>
                      <a:pPr algn="ctr" fontAlgn="b"/>
                      <a:r>
                        <a:rPr lang="es-MX" sz="1800" b="1" i="0" u="none" strike="noStrike">
                          <a:solidFill>
                            <a:schemeClr val="tx1"/>
                          </a:solidFill>
                          <a:effectLst/>
                          <a:latin typeface="Calibri"/>
                        </a:rPr>
                        <a:t>3516.000</a:t>
                      </a:r>
                    </a:p>
                  </a:txBody>
                  <a:tcPr marL="8100" marR="8100" marT="810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0070C0"/>
                    </a:solidFill>
                  </a:tcPr>
                </a:tc>
                <a:tc>
                  <a:txBody>
                    <a:bodyPr/>
                    <a:lstStyle/>
                    <a:p>
                      <a:pPr algn="ctr" fontAlgn="b"/>
                      <a:r>
                        <a:rPr lang="es-MX" sz="1800" b="1" i="0" u="none" strike="noStrike">
                          <a:solidFill>
                            <a:schemeClr val="tx1"/>
                          </a:solidFill>
                          <a:effectLst/>
                          <a:latin typeface="Calibri"/>
                        </a:rPr>
                        <a:t>2020</a:t>
                      </a:r>
                    </a:p>
                  </a:txBody>
                  <a:tcPr marL="8100" marR="8100" marT="8100" marB="0" anchor="b">
                    <a:lnL>
                      <a:noFill/>
                    </a:lnL>
                    <a:lnR>
                      <a:noFill/>
                    </a:lnR>
                    <a:lnT>
                      <a:noFill/>
                    </a:lnT>
                    <a:lnB w="12700" cap="flat" cmpd="sng" algn="ctr">
                      <a:solidFill>
                        <a:srgbClr val="000000"/>
                      </a:solidFill>
                      <a:prstDash val="solid"/>
                      <a:round/>
                      <a:headEnd type="none" w="med" len="med"/>
                      <a:tailEnd type="none" w="med" len="med"/>
                    </a:lnB>
                    <a:solidFill>
                      <a:srgbClr val="0070C0"/>
                    </a:solidFill>
                  </a:tcPr>
                </a:tc>
                <a:tc>
                  <a:txBody>
                    <a:bodyPr/>
                    <a:lstStyle/>
                    <a:p>
                      <a:pPr algn="ctr" fontAlgn="b"/>
                      <a:r>
                        <a:rPr lang="es-MX" sz="1800" b="1" i="0" u="none" strike="noStrike">
                          <a:solidFill>
                            <a:schemeClr val="tx1"/>
                          </a:solidFill>
                          <a:effectLst/>
                          <a:latin typeface="Calibri"/>
                        </a:rPr>
                        <a:t>128.188</a:t>
                      </a:r>
                    </a:p>
                  </a:txBody>
                  <a:tcPr marL="8100" marR="8100" marT="8100" marB="0" anchor="b">
                    <a:lnL>
                      <a:noFill/>
                    </a:lnL>
                    <a:lnR>
                      <a:noFill/>
                    </a:lnR>
                    <a:lnT>
                      <a:noFill/>
                    </a:lnT>
                    <a:lnB w="12700" cap="flat" cmpd="sng" algn="ctr">
                      <a:solidFill>
                        <a:srgbClr val="000000"/>
                      </a:solidFill>
                      <a:prstDash val="solid"/>
                      <a:round/>
                      <a:headEnd type="none" w="med" len="med"/>
                      <a:tailEnd type="none" w="med" len="med"/>
                    </a:lnB>
                    <a:solidFill>
                      <a:srgbClr val="0070C0"/>
                    </a:solidFill>
                  </a:tcPr>
                </a:tc>
                <a:tc>
                  <a:txBody>
                    <a:bodyPr/>
                    <a:lstStyle/>
                    <a:p>
                      <a:pPr algn="ctr" fontAlgn="b"/>
                      <a:r>
                        <a:rPr lang="es-MX" sz="1800" b="1" i="0" u="none" strike="noStrike">
                          <a:solidFill>
                            <a:schemeClr val="tx1"/>
                          </a:solidFill>
                          <a:effectLst/>
                          <a:latin typeface="Calibri"/>
                        </a:rPr>
                        <a:t>7620.5</a:t>
                      </a:r>
                    </a:p>
                  </a:txBody>
                  <a:tcPr marL="8100" marR="8100" marT="8100" marB="0" anchor="b">
                    <a:lnL>
                      <a:noFill/>
                    </a:lnL>
                    <a:lnR>
                      <a:noFill/>
                    </a:lnR>
                    <a:lnT>
                      <a:noFill/>
                    </a:lnT>
                    <a:lnB w="12700" cap="flat" cmpd="sng" algn="ctr">
                      <a:solidFill>
                        <a:srgbClr val="000000"/>
                      </a:solidFill>
                      <a:prstDash val="solid"/>
                      <a:round/>
                      <a:headEnd type="none" w="med" len="med"/>
                      <a:tailEnd type="none" w="med" len="med"/>
                    </a:lnB>
                    <a:solidFill>
                      <a:srgbClr val="0070C0"/>
                    </a:solidFill>
                  </a:tcPr>
                </a:tc>
                <a:tc>
                  <a:txBody>
                    <a:bodyPr/>
                    <a:lstStyle/>
                    <a:p>
                      <a:pPr algn="ctr" fontAlgn="b"/>
                      <a:r>
                        <a:rPr lang="es-MX" sz="1800" b="1" i="0" u="none" strike="noStrike" dirty="0">
                          <a:solidFill>
                            <a:schemeClr val="tx1"/>
                          </a:solidFill>
                          <a:effectLst/>
                          <a:latin typeface="Calibri"/>
                        </a:rPr>
                        <a:t>10912.7</a:t>
                      </a:r>
                    </a:p>
                  </a:txBody>
                  <a:tcPr marL="8100" marR="8100" marT="810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70C0"/>
                    </a:solidFill>
                  </a:tcPr>
                </a:tc>
              </a:tr>
            </a:tbl>
          </a:graphicData>
        </a:graphic>
      </p:graphicFrame>
    </p:spTree>
    <p:extLst>
      <p:ext uri="{BB962C8B-B14F-4D97-AF65-F5344CB8AC3E}">
        <p14:creationId xmlns:p14="http://schemas.microsoft.com/office/powerpoint/2010/main" val="24437056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MX" dirty="0" smtClean="0">
                <a:solidFill>
                  <a:schemeClr val="tx1"/>
                </a:solidFill>
              </a:rPr>
              <a:t>El valor de cada coeficiente, se presenta en el cuadro 1. </a:t>
            </a:r>
            <a:endParaRPr lang="es-MX" dirty="0">
              <a:solidFill>
                <a:schemeClr val="tx1"/>
              </a:solidFill>
            </a:endParaRPr>
          </a:p>
        </p:txBody>
      </p:sp>
      <p:graphicFrame>
        <p:nvGraphicFramePr>
          <p:cNvPr id="5" name="4 Tabla"/>
          <p:cNvGraphicFramePr>
            <a:graphicFrameLocks noGrp="1"/>
          </p:cNvGraphicFramePr>
          <p:nvPr>
            <p:extLst>
              <p:ext uri="{D42A27DB-BD31-4B8C-83A1-F6EECF244321}">
                <p14:modId xmlns:p14="http://schemas.microsoft.com/office/powerpoint/2010/main" val="1937775927"/>
              </p:ext>
            </p:extLst>
          </p:nvPr>
        </p:nvGraphicFramePr>
        <p:xfrm>
          <a:off x="251520" y="2204864"/>
          <a:ext cx="8208912" cy="2432123"/>
        </p:xfrm>
        <a:graphic>
          <a:graphicData uri="http://schemas.openxmlformats.org/drawingml/2006/table">
            <a:tbl>
              <a:tblPr/>
              <a:tblGrid>
                <a:gridCol w="6271705"/>
                <a:gridCol w="1937207"/>
              </a:tblGrid>
              <a:tr h="500731">
                <a:tc>
                  <a:txBody>
                    <a:bodyPr/>
                    <a:lstStyle/>
                    <a:p>
                      <a:pPr algn="ctr" fontAlgn="b"/>
                      <a:r>
                        <a:rPr lang="es-MX" sz="2800" b="1" i="0" u="none" strike="noStrike" dirty="0">
                          <a:solidFill>
                            <a:schemeClr val="tx1"/>
                          </a:solidFill>
                          <a:effectLst>
                            <a:outerShdw blurRad="38100" dist="38100" dir="2700000" algn="tl">
                              <a:srgbClr val="000000">
                                <a:alpha val="43137"/>
                              </a:srgbClr>
                            </a:outerShdw>
                          </a:effectLst>
                          <a:latin typeface="Calibri"/>
                        </a:rPr>
                        <a:t>Variable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b"/>
                      <a:r>
                        <a:rPr lang="el-GR" sz="2800" b="1" i="0" u="none" strike="noStrike">
                          <a:solidFill>
                            <a:schemeClr val="tx1"/>
                          </a:solidFill>
                          <a:effectLst>
                            <a:outerShdw blurRad="38100" dist="38100" dir="2700000" algn="tl">
                              <a:srgbClr val="000000">
                                <a:alpha val="43137"/>
                              </a:srgbClr>
                            </a:outerShdw>
                          </a:effectLst>
                          <a:latin typeface="Calibri"/>
                        </a:rPr>
                        <a:t>β</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r>
              <a:tr h="476887">
                <a:tc>
                  <a:txBody>
                    <a:bodyPr/>
                    <a:lstStyle/>
                    <a:p>
                      <a:pPr algn="ctr" fontAlgn="b"/>
                      <a:r>
                        <a:rPr lang="es-MX" sz="2800" b="1" i="0" u="none" strike="noStrike">
                          <a:solidFill>
                            <a:schemeClr val="tx1"/>
                          </a:solidFill>
                          <a:effectLst>
                            <a:outerShdw blurRad="38100" dist="38100" dir="2700000" algn="tl">
                              <a:srgbClr val="000000">
                                <a:alpha val="43137"/>
                              </a:srgbClr>
                            </a:outerShdw>
                          </a:effectLst>
                          <a:latin typeface="Calibri"/>
                        </a:rPr>
                        <a:t>Año</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0070C0"/>
                    </a:solidFill>
                  </a:tcPr>
                </a:tc>
                <a:tc>
                  <a:txBody>
                    <a:bodyPr/>
                    <a:lstStyle/>
                    <a:p>
                      <a:pPr algn="ctr" fontAlgn="b"/>
                      <a:r>
                        <a:rPr lang="es-MX" sz="2800" b="1" i="0" u="none" strike="noStrike">
                          <a:solidFill>
                            <a:schemeClr val="tx1"/>
                          </a:solidFill>
                          <a:effectLst>
                            <a:outerShdw blurRad="38100" dist="38100" dir="2700000" algn="tl">
                              <a:srgbClr val="000000">
                                <a:alpha val="43137"/>
                              </a:srgbClr>
                            </a:outerShdw>
                          </a:effectLst>
                          <a:latin typeface="Calibri"/>
                        </a:rPr>
                        <a:t>-0.82675862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0070C0"/>
                    </a:solidFill>
                  </a:tcPr>
                </a:tc>
              </a:tr>
              <a:tr h="476887">
                <a:tc>
                  <a:txBody>
                    <a:bodyPr/>
                    <a:lstStyle/>
                    <a:p>
                      <a:pPr algn="ctr" fontAlgn="b"/>
                      <a:r>
                        <a:rPr lang="es-MX" sz="2800" b="1" i="0" u="none" strike="noStrike">
                          <a:solidFill>
                            <a:schemeClr val="tx1"/>
                          </a:solidFill>
                          <a:effectLst>
                            <a:outerShdw blurRad="38100" dist="38100" dir="2700000" algn="tl">
                              <a:srgbClr val="000000">
                                <a:alpha val="43137"/>
                              </a:srgbClr>
                            </a:outerShdw>
                          </a:effectLst>
                          <a:latin typeface="Calibri"/>
                        </a:rPr>
                        <a:t>Población Nacional  (Miles de habitantes)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0070C0"/>
                    </a:solidFill>
                  </a:tcPr>
                </a:tc>
                <a:tc>
                  <a:txBody>
                    <a:bodyPr/>
                    <a:lstStyle/>
                    <a:p>
                      <a:pPr algn="ctr" fontAlgn="b"/>
                      <a:r>
                        <a:rPr lang="es-MX" sz="2800" b="1" i="0" u="none" strike="noStrike">
                          <a:solidFill>
                            <a:schemeClr val="tx1"/>
                          </a:solidFill>
                          <a:effectLst>
                            <a:outerShdw blurRad="38100" dist="38100" dir="2700000" algn="tl">
                              <a:srgbClr val="000000">
                                <a:alpha val="43137"/>
                              </a:srgbClr>
                            </a:outerShdw>
                          </a:effectLst>
                          <a:latin typeface="Calibri"/>
                        </a:rPr>
                        <a:t>40.3780818</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0070C0"/>
                    </a:solidFill>
                  </a:tcPr>
                </a:tc>
              </a:tr>
              <a:tr h="476887">
                <a:tc>
                  <a:txBody>
                    <a:bodyPr/>
                    <a:lstStyle/>
                    <a:p>
                      <a:pPr algn="ctr" fontAlgn="b"/>
                      <a:r>
                        <a:rPr lang="es-MX" sz="2800" b="1" i="0" u="none" strike="noStrike" dirty="0">
                          <a:solidFill>
                            <a:schemeClr val="tx1"/>
                          </a:solidFill>
                          <a:effectLst>
                            <a:outerShdw blurRad="38100" dist="38100" dir="2700000" algn="tl">
                              <a:srgbClr val="000000">
                                <a:alpha val="43137"/>
                              </a:srgbClr>
                            </a:outerShdw>
                          </a:effectLst>
                          <a:latin typeface="Calibri"/>
                        </a:rPr>
                        <a:t>Precio de la tonelada de Maíz</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0070C0"/>
                    </a:solidFill>
                  </a:tcPr>
                </a:tc>
                <a:tc>
                  <a:txBody>
                    <a:bodyPr/>
                    <a:lstStyle/>
                    <a:p>
                      <a:pPr algn="ctr" fontAlgn="b"/>
                      <a:r>
                        <a:rPr lang="es-MX" sz="2800" b="1" i="0" u="none" strike="noStrike">
                          <a:solidFill>
                            <a:schemeClr val="tx1"/>
                          </a:solidFill>
                          <a:effectLst>
                            <a:outerShdw blurRad="38100" dist="38100" dir="2700000" algn="tl">
                              <a:srgbClr val="000000">
                                <a:alpha val="43137"/>
                              </a:srgbClr>
                            </a:outerShdw>
                          </a:effectLst>
                          <a:latin typeface="Calibri"/>
                        </a:rPr>
                        <a:t>0.06724197</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0070C0"/>
                    </a:solidFill>
                  </a:tcPr>
                </a:tc>
              </a:tr>
              <a:tr h="500731">
                <a:tc>
                  <a:txBody>
                    <a:bodyPr/>
                    <a:lstStyle/>
                    <a:p>
                      <a:pPr algn="ctr" fontAlgn="b"/>
                      <a:r>
                        <a:rPr lang="es-MX" sz="2800" b="1" i="0" u="none" strike="noStrike">
                          <a:solidFill>
                            <a:schemeClr val="tx1"/>
                          </a:solidFill>
                          <a:effectLst>
                            <a:outerShdw blurRad="38100" dist="38100" dir="2700000" algn="tl">
                              <a:srgbClr val="000000">
                                <a:alpha val="43137"/>
                              </a:srgbClr>
                            </a:outerShdw>
                          </a:effectLst>
                          <a:latin typeface="Calibri"/>
                        </a:rPr>
                        <a:t>Precio de la tonelada de Soya</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70C0"/>
                    </a:solidFill>
                  </a:tcPr>
                </a:tc>
                <a:tc>
                  <a:txBody>
                    <a:bodyPr/>
                    <a:lstStyle/>
                    <a:p>
                      <a:pPr algn="ctr" fontAlgn="b"/>
                      <a:r>
                        <a:rPr lang="es-MX" sz="2800" b="1" i="0" u="none" strike="noStrike" dirty="0">
                          <a:solidFill>
                            <a:schemeClr val="tx1"/>
                          </a:solidFill>
                          <a:effectLst>
                            <a:outerShdw blurRad="38100" dist="38100" dir="2700000" algn="tl">
                              <a:srgbClr val="000000">
                                <a:alpha val="43137"/>
                              </a:srgbClr>
                            </a:outerShdw>
                          </a:effectLst>
                          <a:latin typeface="Calibri"/>
                        </a:rPr>
                        <a:t>-0.04603501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70C0"/>
                    </a:solidFill>
                  </a:tcPr>
                </a:tc>
              </a:tr>
            </a:tbl>
          </a:graphicData>
        </a:graphic>
      </p:graphicFrame>
    </p:spTree>
    <p:extLst>
      <p:ext uri="{BB962C8B-B14F-4D97-AF65-F5344CB8AC3E}">
        <p14:creationId xmlns:p14="http://schemas.microsoft.com/office/powerpoint/2010/main" val="368427815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solidFill>
                  <a:schemeClr val="tx1"/>
                </a:solidFill>
                <a:latin typeface="Arial" panose="020B0604020202020204" pitchFamily="34" charset="0"/>
                <a:cs typeface="Arial" panose="020B0604020202020204" pitchFamily="34" charset="0"/>
              </a:rPr>
              <a:t>El siglo XXI</a:t>
            </a:r>
            <a:endParaRPr lang="es-MX" dirty="0">
              <a:solidFill>
                <a:schemeClr val="tx1"/>
              </a:solidFill>
              <a:latin typeface="Arial" panose="020B0604020202020204" pitchFamily="34" charset="0"/>
              <a:cs typeface="Arial" panose="020B0604020202020204" pitchFamily="34" charset="0"/>
            </a:endParaRPr>
          </a:p>
        </p:txBody>
      </p:sp>
      <p:sp>
        <p:nvSpPr>
          <p:cNvPr id="3" name="2 Marcador de contenido"/>
          <p:cNvSpPr>
            <a:spLocks noGrp="1"/>
          </p:cNvSpPr>
          <p:nvPr>
            <p:ph idx="1"/>
          </p:nvPr>
        </p:nvSpPr>
        <p:spPr/>
        <p:txBody>
          <a:bodyPr>
            <a:normAutofit/>
          </a:bodyPr>
          <a:lstStyle/>
          <a:p>
            <a:pPr marL="0" indent="0" algn="ctr">
              <a:buNone/>
            </a:pPr>
            <a:r>
              <a:rPr lang="es-MX" sz="4400" b="1" dirty="0" smtClean="0">
                <a:effectLst>
                  <a:outerShdw blurRad="38100" dist="38100" dir="2700000" algn="tl">
                    <a:srgbClr val="000000">
                      <a:alpha val="43137"/>
                    </a:srgbClr>
                  </a:outerShdw>
                </a:effectLst>
              </a:rPr>
              <a:t>Un cambio o nacimiento a una nueva era </a:t>
            </a:r>
            <a:endParaRPr lang="es-MX" sz="4400" b="1" dirty="0">
              <a:effectLst>
                <a:outerShdw blurRad="38100" dist="38100" dir="2700000" algn="tl">
                  <a:srgbClr val="000000">
                    <a:alpha val="43137"/>
                  </a:srgbClr>
                </a:outerShdw>
              </a:effectLst>
            </a:endParaRPr>
          </a:p>
        </p:txBody>
      </p:sp>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58" y="2852936"/>
            <a:ext cx="9144000" cy="5143500"/>
          </a:xfrm>
          <a:prstGeom prst="rect">
            <a:avLst/>
          </a:prstGeom>
        </p:spPr>
      </p:pic>
    </p:spTree>
    <p:extLst>
      <p:ext uri="{BB962C8B-B14F-4D97-AF65-F5344CB8AC3E}">
        <p14:creationId xmlns:p14="http://schemas.microsoft.com/office/powerpoint/2010/main" val="1780525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36712"/>
            <a:ext cx="9144000" cy="5904658"/>
          </a:xfrm>
          <a:prstGeom prst="rect">
            <a:avLst/>
          </a:prstGeom>
        </p:spPr>
      </p:pic>
      <p:sp>
        <p:nvSpPr>
          <p:cNvPr id="18435" name="Rectangle 2"/>
          <p:cNvSpPr>
            <a:spLocks noGrp="1" noChangeArrowheads="1"/>
          </p:cNvSpPr>
          <p:nvPr>
            <p:ph type="title"/>
          </p:nvPr>
        </p:nvSpPr>
        <p:spPr>
          <a:xfrm>
            <a:off x="0" y="0"/>
            <a:ext cx="9901238" cy="914400"/>
          </a:xfrm>
        </p:spPr>
        <p:txBody>
          <a:bodyPr/>
          <a:lstStyle/>
          <a:p>
            <a:pPr eaLnBrk="1" hangingPunct="1"/>
            <a:r>
              <a:rPr lang="es-MX" sz="3600" dirty="0" smtClean="0">
                <a:solidFill>
                  <a:schemeClr val="tx1"/>
                </a:solidFill>
              </a:rPr>
              <a:t>La variable segura , el cambio</a:t>
            </a:r>
            <a:endParaRPr lang="es-ES" sz="3600" dirty="0" smtClean="0">
              <a:solidFill>
                <a:schemeClr val="tx1"/>
              </a:solidFill>
            </a:endParaRPr>
          </a:p>
        </p:txBody>
      </p:sp>
      <p:sp>
        <p:nvSpPr>
          <p:cNvPr id="182275" name="Rectangle 3"/>
          <p:cNvSpPr>
            <a:spLocks noGrp="1" noChangeArrowheads="1"/>
          </p:cNvSpPr>
          <p:nvPr>
            <p:ph type="body" idx="1"/>
          </p:nvPr>
        </p:nvSpPr>
        <p:spPr>
          <a:xfrm>
            <a:off x="0" y="1196752"/>
            <a:ext cx="9180513" cy="5661248"/>
          </a:xfrm>
        </p:spPr>
        <p:txBody>
          <a:bodyPr>
            <a:normAutofit fontScale="92500" lnSpcReduction="10000"/>
          </a:bodyPr>
          <a:lstStyle/>
          <a:p>
            <a:pPr algn="ctr" eaLnBrk="1" hangingPunct="1">
              <a:lnSpc>
                <a:spcPct val="140000"/>
              </a:lnSpc>
              <a:buClr>
                <a:srgbClr val="FF0000"/>
              </a:buClr>
              <a:buSzPct val="145000"/>
              <a:buFont typeface="Wingdings" pitchFamily="2" charset="2"/>
              <a:buChar char="ü"/>
              <a:defRPr/>
            </a:pPr>
            <a:r>
              <a:rPr lang="es-MX" sz="2800" b="1" dirty="0" smtClean="0">
                <a:effectLst>
                  <a:outerShdw blurRad="38100" dist="38100" dir="2700000" algn="tl">
                    <a:srgbClr val="000000"/>
                  </a:outerShdw>
                </a:effectLst>
              </a:rPr>
              <a:t>Los mercados cambian continuamente. </a:t>
            </a:r>
          </a:p>
          <a:p>
            <a:pPr algn="ctr" eaLnBrk="1" hangingPunct="1">
              <a:lnSpc>
                <a:spcPct val="140000"/>
              </a:lnSpc>
              <a:buClr>
                <a:srgbClr val="FF0000"/>
              </a:buClr>
              <a:buSzPct val="145000"/>
              <a:buFont typeface="Wingdings" pitchFamily="2" charset="2"/>
              <a:buChar char="ü"/>
              <a:defRPr/>
            </a:pPr>
            <a:r>
              <a:rPr lang="es-MX" sz="2800" b="1" dirty="0" smtClean="0">
                <a:effectLst>
                  <a:outerShdw blurRad="38100" dist="38100" dir="2700000" algn="tl">
                    <a:srgbClr val="000000"/>
                  </a:outerShdw>
                </a:effectLst>
              </a:rPr>
              <a:t>Los clientes cambian continuamente. </a:t>
            </a:r>
          </a:p>
          <a:p>
            <a:pPr algn="ctr" eaLnBrk="1" hangingPunct="1">
              <a:lnSpc>
                <a:spcPct val="140000"/>
              </a:lnSpc>
              <a:buClr>
                <a:srgbClr val="FF0000"/>
              </a:buClr>
              <a:buSzPct val="145000"/>
              <a:buFont typeface="Wingdings" pitchFamily="2" charset="2"/>
              <a:buChar char="ü"/>
              <a:defRPr/>
            </a:pPr>
            <a:r>
              <a:rPr lang="es-MX" sz="2800" b="1" dirty="0" smtClean="0">
                <a:effectLst>
                  <a:outerShdw blurRad="38100" dist="38100" dir="2700000" algn="tl">
                    <a:srgbClr val="000000"/>
                  </a:outerShdw>
                </a:effectLst>
              </a:rPr>
              <a:t>La tecnología cambia continuamente. </a:t>
            </a:r>
          </a:p>
          <a:p>
            <a:pPr algn="ctr" eaLnBrk="1" hangingPunct="1">
              <a:lnSpc>
                <a:spcPct val="140000"/>
              </a:lnSpc>
              <a:buClr>
                <a:srgbClr val="FF0000"/>
              </a:buClr>
              <a:buSzPct val="145000"/>
              <a:buFont typeface="Wingdings" pitchFamily="2" charset="2"/>
              <a:buChar char="ü"/>
              <a:defRPr/>
            </a:pPr>
            <a:r>
              <a:rPr lang="es-MX" sz="2800" b="1" dirty="0" smtClean="0">
                <a:effectLst>
                  <a:outerShdw blurRad="38100" dist="38100" dir="2700000" algn="tl">
                    <a:srgbClr val="000000"/>
                  </a:outerShdw>
                </a:effectLst>
              </a:rPr>
              <a:t>La competencia cambia continuamente.</a:t>
            </a:r>
          </a:p>
          <a:p>
            <a:pPr algn="ctr" eaLnBrk="1" hangingPunct="1">
              <a:lnSpc>
                <a:spcPct val="140000"/>
              </a:lnSpc>
              <a:buClr>
                <a:srgbClr val="FF0000"/>
              </a:buClr>
              <a:buSzPct val="145000"/>
              <a:buFont typeface="Wingdings" pitchFamily="2" charset="2"/>
              <a:buChar char="ü"/>
              <a:defRPr/>
            </a:pPr>
            <a:r>
              <a:rPr lang="es-MX" sz="2800" b="1" u="sng" dirty="0" smtClean="0">
                <a:solidFill>
                  <a:srgbClr val="FFFF00"/>
                </a:solidFill>
                <a:effectLst>
                  <a:outerShdw blurRad="38100" dist="38100" dir="2700000" algn="tl">
                    <a:srgbClr val="000000"/>
                  </a:outerShdw>
                </a:effectLst>
              </a:rPr>
              <a:t>La velocidad es la nueva variable en el cambio</a:t>
            </a:r>
            <a:r>
              <a:rPr lang="es-MX" sz="2800" b="1" dirty="0" smtClean="0">
                <a:effectLst>
                  <a:outerShdw blurRad="38100" dist="38100" dir="2700000" algn="tl">
                    <a:srgbClr val="000000"/>
                  </a:outerShdw>
                </a:effectLst>
              </a:rPr>
              <a:t>. </a:t>
            </a:r>
          </a:p>
          <a:p>
            <a:pPr algn="ctr" eaLnBrk="1" hangingPunct="1">
              <a:lnSpc>
                <a:spcPct val="140000"/>
              </a:lnSpc>
              <a:buClr>
                <a:srgbClr val="FF0000"/>
              </a:buClr>
              <a:buSzPct val="145000"/>
              <a:buFont typeface="Wingdings" pitchFamily="2" charset="2"/>
              <a:buChar char="ü"/>
              <a:defRPr/>
            </a:pPr>
            <a:r>
              <a:rPr lang="es-MX" sz="2800" b="1" dirty="0" smtClean="0">
                <a:effectLst>
                  <a:outerShdw blurRad="38100" dist="38100" dir="2700000" algn="tl">
                    <a:srgbClr val="000000"/>
                  </a:outerShdw>
                </a:effectLst>
              </a:rPr>
              <a:t>Cada cambio provoca la </a:t>
            </a:r>
            <a:r>
              <a:rPr lang="es-MX" sz="2800" b="1" dirty="0" smtClean="0">
                <a:effectLst>
                  <a:outerShdw blurRad="38100" dist="38100" dir="2700000" algn="tl">
                    <a:srgbClr val="000000"/>
                  </a:outerShdw>
                </a:effectLst>
              </a:rPr>
              <a:t>necesidad </a:t>
            </a:r>
            <a:r>
              <a:rPr lang="es-MX" sz="2800" b="1" dirty="0" smtClean="0">
                <a:effectLst>
                  <a:outerShdw blurRad="38100" dist="38100" dir="2700000" algn="tl">
                    <a:srgbClr val="000000"/>
                  </a:outerShdw>
                </a:effectLst>
              </a:rPr>
              <a:t>de crear </a:t>
            </a:r>
            <a:r>
              <a:rPr lang="es-MX" sz="2800" b="1" dirty="0" smtClean="0">
                <a:effectLst>
                  <a:outerShdw blurRad="38100" dist="38100" dir="2700000" algn="tl">
                    <a:srgbClr val="000000"/>
                  </a:outerShdw>
                </a:effectLst>
              </a:rPr>
              <a:t>algo nuevo</a:t>
            </a:r>
            <a:r>
              <a:rPr lang="es-MX" sz="2800" b="1" dirty="0" smtClean="0">
                <a:effectLst>
                  <a:outerShdw blurRad="38100" dist="38100" dir="2700000" algn="tl">
                    <a:srgbClr val="000000"/>
                  </a:outerShdw>
                </a:effectLst>
              </a:rPr>
              <a:t>.</a:t>
            </a:r>
          </a:p>
          <a:p>
            <a:pPr algn="ctr" eaLnBrk="1" hangingPunct="1">
              <a:lnSpc>
                <a:spcPct val="140000"/>
              </a:lnSpc>
              <a:buClr>
                <a:srgbClr val="FF0000"/>
              </a:buClr>
              <a:buSzPct val="145000"/>
              <a:buFont typeface="Wingdings" pitchFamily="2" charset="2"/>
              <a:buChar char="ü"/>
              <a:defRPr/>
            </a:pPr>
            <a:endParaRPr lang="es-MX" sz="2800" b="1" dirty="0" smtClean="0">
              <a:effectLst>
                <a:outerShdw blurRad="38100" dist="38100" dir="2700000" algn="tl">
                  <a:srgbClr val="000000"/>
                </a:outerShdw>
              </a:effectLst>
            </a:endParaRPr>
          </a:p>
          <a:p>
            <a:pPr algn="ctr" eaLnBrk="1" hangingPunct="1">
              <a:lnSpc>
                <a:spcPct val="140000"/>
              </a:lnSpc>
              <a:buClr>
                <a:srgbClr val="FF0000"/>
              </a:buClr>
              <a:buSzPct val="145000"/>
              <a:buFont typeface="Wingdings" pitchFamily="2" charset="2"/>
              <a:buChar char="ü"/>
              <a:defRPr/>
            </a:pPr>
            <a:endParaRPr lang="es-MX" sz="2800" b="1" dirty="0" smtClean="0">
              <a:effectLst>
                <a:outerShdw blurRad="38100" dist="38100" dir="2700000" algn="tl">
                  <a:srgbClr val="000000"/>
                </a:outerShdw>
              </a:effectLst>
            </a:endParaRPr>
          </a:p>
          <a:p>
            <a:pPr algn="ctr" eaLnBrk="1" hangingPunct="1">
              <a:lnSpc>
                <a:spcPct val="140000"/>
              </a:lnSpc>
              <a:buClr>
                <a:srgbClr val="FF0000"/>
              </a:buClr>
              <a:buSzPct val="145000"/>
              <a:buFont typeface="Wingdings" pitchFamily="2" charset="2"/>
              <a:buNone/>
              <a:defRPr/>
            </a:pPr>
            <a:r>
              <a:rPr lang="es-MX" sz="1400" b="1" dirty="0" smtClean="0">
                <a:solidFill>
                  <a:srgbClr val="FFFF00"/>
                </a:solidFill>
                <a:effectLst>
                  <a:outerShdw blurRad="38100" dist="38100" dir="2700000" algn="tl">
                    <a:srgbClr val="000000"/>
                  </a:outerShdw>
                </a:effectLst>
              </a:rPr>
              <a:t>James a Velasco: enseñar a bailar el elefante</a:t>
            </a:r>
            <a:r>
              <a:rPr lang="es-ES" sz="1400" dirty="0" smtClean="0">
                <a:solidFill>
                  <a:srgbClr val="FFFF00"/>
                </a:solidFill>
              </a:rPr>
              <a:t> </a:t>
            </a:r>
          </a:p>
        </p:txBody>
      </p:sp>
    </p:spTree>
    <p:extLst>
      <p:ext uri="{BB962C8B-B14F-4D97-AF65-F5344CB8AC3E}">
        <p14:creationId xmlns:p14="http://schemas.microsoft.com/office/powerpoint/2010/main" val="35704378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2275">
                                            <p:txEl>
                                              <p:pRg st="0" end="0"/>
                                            </p:txEl>
                                          </p:spTgt>
                                        </p:tgtEl>
                                        <p:attrNameLst>
                                          <p:attrName>style.visibility</p:attrName>
                                        </p:attrNameLst>
                                      </p:cBhvr>
                                      <p:to>
                                        <p:strVal val="visible"/>
                                      </p:to>
                                    </p:set>
                                    <p:animEffect transition="in" filter="fade">
                                      <p:cBhvr>
                                        <p:cTn id="7" dur="1000"/>
                                        <p:tgtEl>
                                          <p:spTgt spid="182275">
                                            <p:txEl>
                                              <p:pRg st="0" end="0"/>
                                            </p:txEl>
                                          </p:spTgt>
                                        </p:tgtEl>
                                      </p:cBhvr>
                                    </p:animEffect>
                                    <p:anim calcmode="lin" valueType="num">
                                      <p:cBhvr>
                                        <p:cTn id="8" dur="1000" fill="hold"/>
                                        <p:tgtEl>
                                          <p:spTgt spid="18227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8227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2275">
                                            <p:txEl>
                                              <p:pRg st="1" end="1"/>
                                            </p:txEl>
                                          </p:spTgt>
                                        </p:tgtEl>
                                        <p:attrNameLst>
                                          <p:attrName>style.visibility</p:attrName>
                                        </p:attrNameLst>
                                      </p:cBhvr>
                                      <p:to>
                                        <p:strVal val="visible"/>
                                      </p:to>
                                    </p:set>
                                    <p:animEffect transition="in" filter="fade">
                                      <p:cBhvr>
                                        <p:cTn id="14" dur="1000"/>
                                        <p:tgtEl>
                                          <p:spTgt spid="182275">
                                            <p:txEl>
                                              <p:pRg st="1" end="1"/>
                                            </p:txEl>
                                          </p:spTgt>
                                        </p:tgtEl>
                                      </p:cBhvr>
                                    </p:animEffect>
                                    <p:anim calcmode="lin" valueType="num">
                                      <p:cBhvr>
                                        <p:cTn id="15" dur="1000" fill="hold"/>
                                        <p:tgtEl>
                                          <p:spTgt spid="18227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8227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2275">
                                            <p:txEl>
                                              <p:pRg st="2" end="2"/>
                                            </p:txEl>
                                          </p:spTgt>
                                        </p:tgtEl>
                                        <p:attrNameLst>
                                          <p:attrName>style.visibility</p:attrName>
                                        </p:attrNameLst>
                                      </p:cBhvr>
                                      <p:to>
                                        <p:strVal val="visible"/>
                                      </p:to>
                                    </p:set>
                                    <p:animEffect transition="in" filter="fade">
                                      <p:cBhvr>
                                        <p:cTn id="21" dur="1000"/>
                                        <p:tgtEl>
                                          <p:spTgt spid="182275">
                                            <p:txEl>
                                              <p:pRg st="2" end="2"/>
                                            </p:txEl>
                                          </p:spTgt>
                                        </p:tgtEl>
                                      </p:cBhvr>
                                    </p:animEffect>
                                    <p:anim calcmode="lin" valueType="num">
                                      <p:cBhvr>
                                        <p:cTn id="22" dur="1000" fill="hold"/>
                                        <p:tgtEl>
                                          <p:spTgt spid="18227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8227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82275">
                                            <p:txEl>
                                              <p:pRg st="3" end="3"/>
                                            </p:txEl>
                                          </p:spTgt>
                                        </p:tgtEl>
                                        <p:attrNameLst>
                                          <p:attrName>style.visibility</p:attrName>
                                        </p:attrNameLst>
                                      </p:cBhvr>
                                      <p:to>
                                        <p:strVal val="visible"/>
                                      </p:to>
                                    </p:set>
                                    <p:animEffect transition="in" filter="fade">
                                      <p:cBhvr>
                                        <p:cTn id="28" dur="1000"/>
                                        <p:tgtEl>
                                          <p:spTgt spid="182275">
                                            <p:txEl>
                                              <p:pRg st="3" end="3"/>
                                            </p:txEl>
                                          </p:spTgt>
                                        </p:tgtEl>
                                      </p:cBhvr>
                                    </p:animEffect>
                                    <p:anim calcmode="lin" valueType="num">
                                      <p:cBhvr>
                                        <p:cTn id="29" dur="1000" fill="hold"/>
                                        <p:tgtEl>
                                          <p:spTgt spid="18227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8227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82275">
                                            <p:txEl>
                                              <p:pRg st="4" end="4"/>
                                            </p:txEl>
                                          </p:spTgt>
                                        </p:tgtEl>
                                        <p:attrNameLst>
                                          <p:attrName>style.visibility</p:attrName>
                                        </p:attrNameLst>
                                      </p:cBhvr>
                                      <p:to>
                                        <p:strVal val="visible"/>
                                      </p:to>
                                    </p:set>
                                    <p:animEffect transition="in" filter="fade">
                                      <p:cBhvr>
                                        <p:cTn id="35" dur="1000"/>
                                        <p:tgtEl>
                                          <p:spTgt spid="182275">
                                            <p:txEl>
                                              <p:pRg st="4" end="4"/>
                                            </p:txEl>
                                          </p:spTgt>
                                        </p:tgtEl>
                                      </p:cBhvr>
                                    </p:animEffect>
                                    <p:anim calcmode="lin" valueType="num">
                                      <p:cBhvr>
                                        <p:cTn id="36" dur="1000" fill="hold"/>
                                        <p:tgtEl>
                                          <p:spTgt spid="18227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8227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82275">
                                            <p:txEl>
                                              <p:pRg st="5" end="5"/>
                                            </p:txEl>
                                          </p:spTgt>
                                        </p:tgtEl>
                                        <p:attrNameLst>
                                          <p:attrName>style.visibility</p:attrName>
                                        </p:attrNameLst>
                                      </p:cBhvr>
                                      <p:to>
                                        <p:strVal val="visible"/>
                                      </p:to>
                                    </p:set>
                                    <p:animEffect transition="in" filter="fade">
                                      <p:cBhvr>
                                        <p:cTn id="42" dur="1000"/>
                                        <p:tgtEl>
                                          <p:spTgt spid="182275">
                                            <p:txEl>
                                              <p:pRg st="5" end="5"/>
                                            </p:txEl>
                                          </p:spTgt>
                                        </p:tgtEl>
                                      </p:cBhvr>
                                    </p:animEffect>
                                    <p:anim calcmode="lin" valueType="num">
                                      <p:cBhvr>
                                        <p:cTn id="43" dur="1000" fill="hold"/>
                                        <p:tgtEl>
                                          <p:spTgt spid="182275">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18227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82275">
                                            <p:txEl>
                                              <p:pRg st="8" end="8"/>
                                            </p:txEl>
                                          </p:spTgt>
                                        </p:tgtEl>
                                        <p:attrNameLst>
                                          <p:attrName>style.visibility</p:attrName>
                                        </p:attrNameLst>
                                      </p:cBhvr>
                                      <p:to>
                                        <p:strVal val="visible"/>
                                      </p:to>
                                    </p:set>
                                    <p:animEffect transition="in" filter="fade">
                                      <p:cBhvr>
                                        <p:cTn id="49" dur="1000"/>
                                        <p:tgtEl>
                                          <p:spTgt spid="182275">
                                            <p:txEl>
                                              <p:pRg st="8" end="8"/>
                                            </p:txEl>
                                          </p:spTgt>
                                        </p:tgtEl>
                                      </p:cBhvr>
                                    </p:animEffect>
                                    <p:anim calcmode="lin" valueType="num">
                                      <p:cBhvr>
                                        <p:cTn id="50" dur="1000" fill="hold"/>
                                        <p:tgtEl>
                                          <p:spTgt spid="182275">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182275">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252520" cy="6858000"/>
          </a:xfrm>
          <a:prstGeom prst="rect">
            <a:avLst/>
          </a:prstGeom>
        </p:spPr>
      </p:pic>
      <p:sp>
        <p:nvSpPr>
          <p:cNvPr id="4" name="3 Título"/>
          <p:cNvSpPr>
            <a:spLocks noGrp="1"/>
          </p:cNvSpPr>
          <p:nvPr>
            <p:ph type="title"/>
          </p:nvPr>
        </p:nvSpPr>
        <p:spPr>
          <a:xfrm>
            <a:off x="539552" y="2276872"/>
            <a:ext cx="8229600" cy="868362"/>
          </a:xfrm>
        </p:spPr>
        <p:txBody>
          <a:bodyPr/>
          <a:lstStyle/>
          <a:p>
            <a:r>
              <a:rPr lang="es-MX" sz="8000" dirty="0" smtClean="0">
                <a:solidFill>
                  <a:schemeClr val="tx1"/>
                </a:solidFill>
              </a:rPr>
              <a:t>MARCO </a:t>
            </a:r>
            <a:br>
              <a:rPr lang="es-MX" sz="8000" dirty="0" smtClean="0">
                <a:solidFill>
                  <a:schemeClr val="tx1"/>
                </a:solidFill>
              </a:rPr>
            </a:br>
            <a:r>
              <a:rPr lang="es-MX" sz="8000" dirty="0" smtClean="0">
                <a:solidFill>
                  <a:schemeClr val="tx1"/>
                </a:solidFill>
              </a:rPr>
              <a:t>DE </a:t>
            </a:r>
            <a:br>
              <a:rPr lang="es-MX" sz="8000" dirty="0" smtClean="0">
                <a:solidFill>
                  <a:schemeClr val="tx1"/>
                </a:solidFill>
              </a:rPr>
            </a:br>
            <a:r>
              <a:rPr lang="es-MX" sz="8000" dirty="0" smtClean="0">
                <a:solidFill>
                  <a:schemeClr val="tx1"/>
                </a:solidFill>
              </a:rPr>
              <a:t>REFERENCIA</a:t>
            </a:r>
            <a:br>
              <a:rPr lang="es-MX" sz="8000" dirty="0" smtClean="0">
                <a:solidFill>
                  <a:schemeClr val="tx1"/>
                </a:solidFill>
              </a:rPr>
            </a:br>
            <a:r>
              <a:rPr lang="es-MX" sz="3600" dirty="0">
                <a:solidFill>
                  <a:schemeClr val="tx1"/>
                </a:solidFill>
                <a:effectLst>
                  <a:outerShdw blurRad="38100" dist="38100" dir="2700000" algn="tl">
                    <a:srgbClr val="000000">
                      <a:alpha val="43137"/>
                    </a:srgbClr>
                  </a:outerShdw>
                </a:effectLst>
              </a:rPr>
              <a:t>(Ambiente y Megatendencias)</a:t>
            </a:r>
            <a:endParaRPr lang="es-MX" sz="3600" dirty="0">
              <a:solidFill>
                <a:schemeClr val="tx1"/>
              </a:solidFill>
            </a:endParaRPr>
          </a:p>
        </p:txBody>
      </p:sp>
    </p:spTree>
    <p:extLst>
      <p:ext uri="{BB962C8B-B14F-4D97-AF65-F5344CB8AC3E}">
        <p14:creationId xmlns:p14="http://schemas.microsoft.com/office/powerpoint/2010/main" val="20470108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4" name="Rectangle 4"/>
          <p:cNvSpPr>
            <a:spLocks noGrp="1"/>
          </p:cNvSpPr>
          <p:nvPr>
            <p:ph type="title"/>
          </p:nvPr>
        </p:nvSpPr>
        <p:spPr>
          <a:xfrm>
            <a:off x="1743075" y="274638"/>
            <a:ext cx="8229600" cy="1143000"/>
          </a:xfrm>
        </p:spPr>
        <p:txBody>
          <a:bodyPr/>
          <a:lstStyle/>
          <a:p>
            <a:pPr eaLnBrk="1" hangingPunct="1">
              <a:defRPr/>
            </a:pPr>
            <a:r>
              <a:rPr lang="es-MX" b="1" dirty="0" smtClean="0">
                <a:solidFill>
                  <a:schemeClr val="tx1"/>
                </a:solidFill>
                <a:effectLst>
                  <a:outerShdw blurRad="38100" dist="38100" dir="2700000" algn="tl">
                    <a:srgbClr val="C0C0C0"/>
                  </a:outerShdw>
                </a:effectLst>
              </a:rPr>
              <a:t>Los mercados del futuro</a:t>
            </a:r>
            <a:endParaRPr lang="es-ES" b="1" dirty="0" smtClean="0">
              <a:solidFill>
                <a:schemeClr val="tx1"/>
              </a:solidFill>
              <a:effectLst>
                <a:outerShdw blurRad="38100" dist="38100" dir="2700000" algn="tl">
                  <a:srgbClr val="C0C0C0"/>
                </a:outerShdw>
              </a:effectLst>
            </a:endParaRPr>
          </a:p>
        </p:txBody>
      </p:sp>
      <p:sp>
        <p:nvSpPr>
          <p:cNvPr id="332805" name="Rectangle 5"/>
          <p:cNvSpPr>
            <a:spLocks noGrp="1"/>
          </p:cNvSpPr>
          <p:nvPr>
            <p:ph type="body" idx="1"/>
          </p:nvPr>
        </p:nvSpPr>
        <p:spPr>
          <a:xfrm>
            <a:off x="2123728" y="1844824"/>
            <a:ext cx="3970337" cy="4525962"/>
          </a:xfrm>
        </p:spPr>
        <p:txBody>
          <a:bodyPr/>
          <a:lstStyle/>
          <a:p>
            <a:pPr marL="0" indent="0" algn="ctr" eaLnBrk="1" hangingPunct="1">
              <a:buNone/>
              <a:defRPr/>
            </a:pPr>
            <a:r>
              <a:rPr lang="es-MX" sz="4800" b="1" dirty="0" smtClean="0">
                <a:effectLst>
                  <a:outerShdw blurRad="38100" dist="38100" dir="2700000" algn="tl">
                    <a:srgbClr val="C0C0C0"/>
                  </a:outerShdw>
                </a:effectLst>
              </a:rPr>
              <a:t>Las mismas necesidades pero resueltas de manera distinta. </a:t>
            </a:r>
            <a:endParaRPr lang="es-ES" sz="4800" b="1" dirty="0" smtClean="0">
              <a:effectLst>
                <a:outerShdw blurRad="38100" dist="38100" dir="2700000" algn="tl">
                  <a:srgbClr val="C0C0C0"/>
                </a:outerShdw>
              </a:effectLst>
            </a:endParaRPr>
          </a:p>
        </p:txBody>
      </p:sp>
      <p:pic>
        <p:nvPicPr>
          <p:cNvPr id="19460" name="Picture 6" descr="pirami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1863" y="3797300"/>
            <a:ext cx="3132137" cy="306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7" descr="nino-maus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4797152"/>
            <a:ext cx="2447925" cy="188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8" descr="ojo-digit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925763"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3" name="Line 9"/>
          <p:cNvSpPr>
            <a:spLocks noChangeShapeType="1"/>
          </p:cNvSpPr>
          <p:nvPr/>
        </p:nvSpPr>
        <p:spPr bwMode="auto">
          <a:xfrm flipV="1">
            <a:off x="5867400" y="4437063"/>
            <a:ext cx="0" cy="2420937"/>
          </a:xfrm>
          <a:prstGeom prst="line">
            <a:avLst/>
          </a:prstGeom>
          <a:noFill/>
          <a:ln w="76200">
            <a:solidFill>
              <a:srgbClr val="66FF33"/>
            </a:solidFill>
            <a:round/>
            <a:headEnd/>
            <a:tailEnd type="triangle" w="med" len="med"/>
          </a:ln>
          <a:extLst>
            <a:ext uri="{909E8E84-426E-40DD-AFC4-6F175D3DCCD1}">
              <a14:hiddenFill xmlns:a14="http://schemas.microsoft.com/office/drawing/2010/main">
                <a:noFill/>
              </a14:hiddenFill>
            </a:ext>
          </a:extLst>
        </p:spPr>
        <p:txBody>
          <a:bodyPr/>
          <a:lstStyle/>
          <a:p>
            <a:endParaRPr lang="es-MX"/>
          </a:p>
        </p:txBody>
      </p:sp>
      <p:sp>
        <p:nvSpPr>
          <p:cNvPr id="19464" name="Line 10"/>
          <p:cNvSpPr>
            <a:spLocks noChangeShapeType="1"/>
          </p:cNvSpPr>
          <p:nvPr/>
        </p:nvSpPr>
        <p:spPr bwMode="auto">
          <a:xfrm flipH="1">
            <a:off x="8820150" y="3716338"/>
            <a:ext cx="0" cy="2808287"/>
          </a:xfrm>
          <a:prstGeom prst="line">
            <a:avLst/>
          </a:prstGeom>
          <a:noFill/>
          <a:ln w="76200">
            <a:solidFill>
              <a:srgbClr val="66FF33"/>
            </a:solidFill>
            <a:round/>
            <a:headEnd/>
            <a:tailEnd type="triangle" w="med" len="med"/>
          </a:ln>
          <a:extLst>
            <a:ext uri="{909E8E84-426E-40DD-AFC4-6F175D3DCCD1}">
              <a14:hiddenFill xmlns:a14="http://schemas.microsoft.com/office/drawing/2010/main">
                <a:noFill/>
              </a14:hiddenFill>
            </a:ext>
          </a:extLst>
        </p:spPr>
        <p:txBody>
          <a:bodyPr/>
          <a:lstStyle/>
          <a:p>
            <a:endParaRPr lang="es-MX"/>
          </a:p>
        </p:txBody>
      </p:sp>
    </p:spTree>
    <p:extLst>
      <p:ext uri="{BB962C8B-B14F-4D97-AF65-F5344CB8AC3E}">
        <p14:creationId xmlns:p14="http://schemas.microsoft.com/office/powerpoint/2010/main" val="34595542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32805">
                                            <p:txEl>
                                              <p:pRg st="0" end="0"/>
                                            </p:txEl>
                                          </p:spTgt>
                                        </p:tgtEl>
                                        <p:attrNameLst>
                                          <p:attrName>style.visibility</p:attrName>
                                        </p:attrNameLst>
                                      </p:cBhvr>
                                      <p:to>
                                        <p:strVal val="visible"/>
                                      </p:to>
                                    </p:set>
                                    <p:animEffect transition="in" filter="diamond(in)">
                                      <p:cBhvr>
                                        <p:cTn id="7" dur="2000"/>
                                        <p:tgtEl>
                                          <p:spTgt spid="33280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805"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1760" y="1628800"/>
            <a:ext cx="4732734" cy="4662096"/>
          </a:xfrm>
          <a:prstGeom prst="rect">
            <a:avLst/>
          </a:prstGeom>
        </p:spPr>
      </p:pic>
    </p:spTree>
    <p:extLst>
      <p:ext uri="{BB962C8B-B14F-4D97-AF65-F5344CB8AC3E}">
        <p14:creationId xmlns:p14="http://schemas.microsoft.com/office/powerpoint/2010/main" val="256493348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Explorar0003"/>
          <p:cNvPicPr>
            <a:picLocks noChangeAspect="1" noChangeArrowheads="1"/>
          </p:cNvPicPr>
          <p:nvPr/>
        </p:nvPicPr>
        <p:blipFill>
          <a:blip r:embed="rId3">
            <a:lum bright="-60000" contrast="-5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3"/>
          <p:cNvSpPr>
            <a:spLocks noChangeArrowheads="1"/>
          </p:cNvSpPr>
          <p:nvPr/>
        </p:nvSpPr>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s-MX" altLang="es-MX" sz="2800" b="1" dirty="0" smtClean="0"/>
              <a:t>AVICULTURA GLOBAL 2013</a:t>
            </a:r>
            <a:r>
              <a:rPr lang="es-MX" altLang="es-MX" sz="3200" b="1" dirty="0"/>
              <a:t/>
            </a:r>
            <a:br>
              <a:rPr lang="es-MX" altLang="es-MX" sz="3200" b="1" dirty="0"/>
            </a:br>
            <a:r>
              <a:rPr lang="es-MX" altLang="es-MX" sz="2400" b="1" dirty="0"/>
              <a:t>Se </a:t>
            </a:r>
            <a:r>
              <a:rPr lang="es-MX" altLang="es-MX" sz="2400" b="1" dirty="0" smtClean="0"/>
              <a:t>estimo, </a:t>
            </a:r>
            <a:r>
              <a:rPr lang="es-MX" altLang="es-MX" sz="2400" b="1" dirty="0"/>
              <a:t>una población </a:t>
            </a:r>
            <a:r>
              <a:rPr lang="es-MX" altLang="es-MX" sz="2400" b="1" dirty="0" smtClean="0"/>
              <a:t>mundial y requerimientos sobre:</a:t>
            </a:r>
            <a:endParaRPr lang="es-MX" altLang="es-MX" sz="2400" b="1" dirty="0"/>
          </a:p>
        </p:txBody>
      </p:sp>
      <p:sp>
        <p:nvSpPr>
          <p:cNvPr id="411652" name="Rectangle 4"/>
          <p:cNvSpPr>
            <a:spLocks noChangeArrowheads="1"/>
          </p:cNvSpPr>
          <p:nvPr/>
        </p:nvSpPr>
        <p:spPr bwMode="auto">
          <a:xfrm>
            <a:off x="0" y="1196975"/>
            <a:ext cx="9144000"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20000"/>
              </a:spcBef>
              <a:buClr>
                <a:srgbClr val="FF6600"/>
              </a:buClr>
              <a:buSzPct val="175000"/>
              <a:buFont typeface="Wingdings" pitchFamily="2" charset="2"/>
              <a:buChar char="ü"/>
            </a:pPr>
            <a:r>
              <a:rPr lang="es-MX" altLang="es-MX" sz="2800" b="1" dirty="0" smtClean="0"/>
              <a:t>320 </a:t>
            </a:r>
            <a:r>
              <a:rPr lang="es-MX" altLang="es-MX" sz="2800" b="1" dirty="0"/>
              <a:t>millones de </a:t>
            </a:r>
            <a:r>
              <a:rPr lang="es-MX" altLang="es-MX" sz="2800" b="1" dirty="0" smtClean="0"/>
              <a:t>progenitoras.</a:t>
            </a:r>
            <a:endParaRPr lang="es-MX" altLang="es-MX" sz="2800" b="1" dirty="0"/>
          </a:p>
          <a:p>
            <a:pPr algn="ctr" eaLnBrk="1" hangingPunct="1">
              <a:spcBef>
                <a:spcPct val="20000"/>
              </a:spcBef>
              <a:buClr>
                <a:srgbClr val="FF6600"/>
              </a:buClr>
              <a:buSzPct val="175000"/>
              <a:buFont typeface="Wingdings" pitchFamily="2" charset="2"/>
              <a:buChar char="ü"/>
            </a:pPr>
            <a:r>
              <a:rPr lang="es-MX" altLang="es-MX" sz="2800" b="1" dirty="0"/>
              <a:t> </a:t>
            </a:r>
            <a:r>
              <a:rPr lang="es-MX" altLang="es-MX" sz="2800" b="1" dirty="0" smtClean="0"/>
              <a:t>60,000,000,000 </a:t>
            </a:r>
            <a:r>
              <a:rPr lang="es-MX" altLang="es-MX" sz="2800" b="1" dirty="0"/>
              <a:t>(billones) de aves en producción</a:t>
            </a:r>
          </a:p>
          <a:p>
            <a:pPr algn="ctr" eaLnBrk="1" hangingPunct="1">
              <a:spcBef>
                <a:spcPct val="20000"/>
              </a:spcBef>
              <a:buClr>
                <a:srgbClr val="FF6600"/>
              </a:buClr>
              <a:buSzPct val="175000"/>
              <a:buFont typeface="Wingdings" pitchFamily="2" charset="2"/>
              <a:buChar char="ü"/>
            </a:pPr>
            <a:r>
              <a:rPr lang="es-MX" altLang="es-MX" sz="2800" b="1" dirty="0"/>
              <a:t> Se </a:t>
            </a:r>
            <a:r>
              <a:rPr lang="es-MX" altLang="es-MX" sz="2800" b="1" dirty="0" smtClean="0"/>
              <a:t>utilizaron 360 </a:t>
            </a:r>
            <a:r>
              <a:rPr lang="es-MX" altLang="es-MX" sz="2800" b="1" dirty="0" smtClean="0"/>
              <a:t>millones </a:t>
            </a:r>
            <a:r>
              <a:rPr lang="es-MX" altLang="es-MX" sz="2800" b="1" dirty="0"/>
              <a:t>de toneladas métricas de alimento balanceado</a:t>
            </a:r>
          </a:p>
          <a:p>
            <a:pPr algn="ctr" eaLnBrk="1" hangingPunct="1">
              <a:spcBef>
                <a:spcPct val="20000"/>
              </a:spcBef>
              <a:buClr>
                <a:srgbClr val="FF6600"/>
              </a:buClr>
              <a:buSzPct val="175000"/>
              <a:buFont typeface="Wingdings" pitchFamily="2" charset="2"/>
              <a:buChar char="ü"/>
            </a:pPr>
            <a:r>
              <a:rPr lang="es-MX" altLang="es-MX" sz="2800" b="1" dirty="0" smtClean="0"/>
              <a:t>330 </a:t>
            </a:r>
            <a:r>
              <a:rPr lang="es-MX" altLang="es-MX" sz="2800" b="1" dirty="0"/>
              <a:t>millones de maíz, sorgo y trigo</a:t>
            </a:r>
          </a:p>
          <a:p>
            <a:pPr algn="ctr" eaLnBrk="1" hangingPunct="1">
              <a:spcBef>
                <a:spcPct val="20000"/>
              </a:spcBef>
              <a:buClr>
                <a:srgbClr val="FF6600"/>
              </a:buClr>
              <a:buSzPct val="175000"/>
              <a:buFont typeface="Wingdings" pitchFamily="2" charset="2"/>
              <a:buChar char="ü"/>
            </a:pPr>
            <a:r>
              <a:rPr lang="es-MX" altLang="es-MX" sz="2800" b="1" dirty="0"/>
              <a:t>6</a:t>
            </a:r>
            <a:r>
              <a:rPr lang="es-MX" altLang="es-MX" sz="2800" b="1" dirty="0" smtClean="0"/>
              <a:t>5 </a:t>
            </a:r>
            <a:r>
              <a:rPr lang="es-MX" altLang="es-MX" sz="2800" b="1" dirty="0"/>
              <a:t>millones de </a:t>
            </a:r>
            <a:r>
              <a:rPr lang="es-MX" altLang="es-MX" sz="2800" b="1" dirty="0" smtClean="0"/>
              <a:t>frijol soya</a:t>
            </a:r>
            <a:endParaRPr lang="es-MX" altLang="es-MX" sz="2800" b="1" dirty="0"/>
          </a:p>
          <a:p>
            <a:pPr algn="ctr" eaLnBrk="1" hangingPunct="1">
              <a:spcBef>
                <a:spcPct val="20000"/>
              </a:spcBef>
              <a:buClr>
                <a:srgbClr val="FF6600"/>
              </a:buClr>
              <a:buSzPct val="175000"/>
              <a:buFont typeface="Wingdings" pitchFamily="2" charset="2"/>
              <a:buChar char="ü"/>
            </a:pPr>
            <a:r>
              <a:rPr lang="es-MX" altLang="es-MX" sz="2800" b="1" dirty="0" smtClean="0"/>
              <a:t>9,000,000,000</a:t>
            </a:r>
            <a:r>
              <a:rPr lang="es-MX" altLang="es-MX" sz="2800" b="1" dirty="0"/>
              <a:t>( billones) de dólares de rotación de capital</a:t>
            </a:r>
          </a:p>
          <a:p>
            <a:pPr algn="ctr" eaLnBrk="1" hangingPunct="1">
              <a:spcBef>
                <a:spcPct val="20000"/>
              </a:spcBef>
              <a:buClr>
                <a:srgbClr val="FF6600"/>
              </a:buClr>
              <a:buSzPct val="175000"/>
              <a:buFont typeface="Wingdings" pitchFamily="2" charset="2"/>
              <a:buChar char="ü"/>
            </a:pPr>
            <a:r>
              <a:rPr lang="es-MX" altLang="es-MX" sz="2800" b="1" dirty="0"/>
              <a:t>La logística para mover ingredientes y producto terminado se estima en </a:t>
            </a:r>
            <a:r>
              <a:rPr lang="es-MX" altLang="es-MX" sz="2800" b="1" dirty="0" smtClean="0"/>
              <a:t>15,000,000,000 </a:t>
            </a:r>
            <a:r>
              <a:rPr lang="es-MX" altLang="es-MX" sz="2800" b="1" dirty="0"/>
              <a:t>(billones) de kilómetros al año</a:t>
            </a:r>
          </a:p>
        </p:txBody>
      </p:sp>
      <p:sp>
        <p:nvSpPr>
          <p:cNvPr id="5" name="4 CuadroTexto"/>
          <p:cNvSpPr txBox="1"/>
          <p:nvPr/>
        </p:nvSpPr>
        <p:spPr>
          <a:xfrm>
            <a:off x="6012160" y="6381328"/>
            <a:ext cx="2917558" cy="261610"/>
          </a:xfrm>
          <a:prstGeom prst="rect">
            <a:avLst/>
          </a:prstGeom>
          <a:solidFill>
            <a:srgbClr val="FF0000"/>
          </a:solidFill>
        </p:spPr>
        <p:txBody>
          <a:bodyPr wrap="square" rtlCol="0">
            <a:spAutoFit/>
          </a:bodyPr>
          <a:lstStyle/>
          <a:p>
            <a:r>
              <a:rPr lang="es-MX" sz="1100" b="1" i="1" dirty="0" smtClean="0"/>
              <a:t>FUENTE: FAO World Poultry (Dic.2013)</a:t>
            </a:r>
            <a:endParaRPr lang="es-MX" sz="1100" b="1" i="1" dirty="0"/>
          </a:p>
        </p:txBody>
      </p:sp>
    </p:spTree>
    <p:extLst>
      <p:ext uri="{BB962C8B-B14F-4D97-AF65-F5344CB8AC3E}">
        <p14:creationId xmlns:p14="http://schemas.microsoft.com/office/powerpoint/2010/main" val="2898137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1652"/>
                                        </p:tgtEl>
                                        <p:attrNameLst>
                                          <p:attrName>style.visibility</p:attrName>
                                        </p:attrNameLst>
                                      </p:cBhvr>
                                      <p:to>
                                        <p:strVal val="visible"/>
                                      </p:to>
                                    </p:set>
                                    <p:anim calcmode="lin" valueType="num">
                                      <p:cBhvr additive="base">
                                        <p:cTn id="7" dur="500" fill="hold"/>
                                        <p:tgtEl>
                                          <p:spTgt spid="411652"/>
                                        </p:tgtEl>
                                        <p:attrNameLst>
                                          <p:attrName>ppt_x</p:attrName>
                                        </p:attrNameLst>
                                      </p:cBhvr>
                                      <p:tavLst>
                                        <p:tav tm="0">
                                          <p:val>
                                            <p:strVal val="#ppt_x"/>
                                          </p:val>
                                        </p:tav>
                                        <p:tav tm="100000">
                                          <p:val>
                                            <p:strVal val="#ppt_x"/>
                                          </p:val>
                                        </p:tav>
                                      </p:tavLst>
                                    </p:anim>
                                    <p:anim calcmode="lin" valueType="num">
                                      <p:cBhvr additive="base">
                                        <p:cTn id="8" dur="500" fill="hold"/>
                                        <p:tgtEl>
                                          <p:spTgt spid="4116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65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512" y="0"/>
            <a:ext cx="8712968" cy="1147528"/>
          </a:xfrm>
        </p:spPr>
        <p:txBody>
          <a:bodyPr>
            <a:normAutofit/>
          </a:bodyPr>
          <a:lstStyle/>
          <a:p>
            <a:r>
              <a:rPr lang="es-MX" sz="2400" dirty="0" smtClean="0">
                <a:solidFill>
                  <a:schemeClr val="tx1"/>
                </a:solidFill>
                <a:latin typeface="+mn-lt"/>
              </a:rPr>
              <a:t>Producción de alimentos X Población mundial: % de crecimiento  1965/2012</a:t>
            </a:r>
            <a:endParaRPr lang="es-MX" sz="2400" dirty="0">
              <a:solidFill>
                <a:schemeClr val="tx1"/>
              </a:solidFill>
              <a:latin typeface="+mn-lt"/>
            </a:endParaRPr>
          </a:p>
        </p:txBody>
      </p:sp>
      <p:graphicFrame>
        <p:nvGraphicFramePr>
          <p:cNvPr id="5" name="21 Gráfico"/>
          <p:cNvGraphicFramePr>
            <a:graphicFrameLocks noGrp="1"/>
          </p:cNvGraphicFramePr>
          <p:nvPr>
            <p:ph idx="1"/>
            <p:extLst>
              <p:ext uri="{D42A27DB-BD31-4B8C-83A1-F6EECF244321}">
                <p14:modId xmlns:p14="http://schemas.microsoft.com/office/powerpoint/2010/main" val="3283760543"/>
              </p:ext>
            </p:extLst>
          </p:nvPr>
        </p:nvGraphicFramePr>
        <p:xfrm>
          <a:off x="161764" y="1412776"/>
          <a:ext cx="8820472" cy="4968552"/>
        </p:xfrm>
        <a:graphic>
          <a:graphicData uri="http://schemas.openxmlformats.org/drawingml/2006/chart">
            <c:chart xmlns:c="http://schemas.openxmlformats.org/drawingml/2006/chart" xmlns:r="http://schemas.openxmlformats.org/officeDocument/2006/relationships" r:id="rId2"/>
          </a:graphicData>
        </a:graphic>
      </p:graphicFrame>
      <p:sp>
        <p:nvSpPr>
          <p:cNvPr id="6" name="5 CuadroTexto"/>
          <p:cNvSpPr txBox="1"/>
          <p:nvPr/>
        </p:nvSpPr>
        <p:spPr>
          <a:xfrm>
            <a:off x="6012160" y="6381328"/>
            <a:ext cx="2917558" cy="261610"/>
          </a:xfrm>
          <a:prstGeom prst="rect">
            <a:avLst/>
          </a:prstGeom>
          <a:solidFill>
            <a:srgbClr val="FF0000"/>
          </a:solidFill>
        </p:spPr>
        <p:txBody>
          <a:bodyPr wrap="square" rtlCol="0">
            <a:spAutoFit/>
          </a:bodyPr>
          <a:lstStyle/>
          <a:p>
            <a:r>
              <a:rPr lang="es-MX" sz="1100" b="1" i="1" dirty="0" smtClean="0"/>
              <a:t>FUENTE: FAO World Poultry (Dic.2012)</a:t>
            </a:r>
            <a:endParaRPr lang="es-MX" sz="1100" b="1" i="1" dirty="0"/>
          </a:p>
        </p:txBody>
      </p:sp>
    </p:spTree>
    <p:extLst>
      <p:ext uri="{BB962C8B-B14F-4D97-AF65-F5344CB8AC3E}">
        <p14:creationId xmlns:p14="http://schemas.microsoft.com/office/powerpoint/2010/main" val="61653163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00100" y="0"/>
            <a:ext cx="7125113" cy="924475"/>
          </a:xfrm>
        </p:spPr>
        <p:txBody>
          <a:bodyPr>
            <a:normAutofit fontScale="90000"/>
          </a:bodyPr>
          <a:lstStyle/>
          <a:p>
            <a:r>
              <a:rPr lang="es-MX" dirty="0" smtClean="0">
                <a:solidFill>
                  <a:schemeClr val="tx1"/>
                </a:solidFill>
              </a:rPr>
              <a:t>Producción mundial de carne por especies </a:t>
            </a:r>
            <a:endParaRPr lang="es-MX" dirty="0">
              <a:solidFill>
                <a:schemeClr val="tx1"/>
              </a:solidFill>
            </a:endParaRPr>
          </a:p>
        </p:txBody>
      </p:sp>
      <p:graphicFrame>
        <p:nvGraphicFramePr>
          <p:cNvPr id="7" name="6 Marcador de contenido"/>
          <p:cNvGraphicFramePr>
            <a:graphicFrameLocks noGrp="1"/>
          </p:cNvGraphicFramePr>
          <p:nvPr>
            <p:ph idx="1"/>
            <p:extLst>
              <p:ext uri="{D42A27DB-BD31-4B8C-83A1-F6EECF244321}">
                <p14:modId xmlns:p14="http://schemas.microsoft.com/office/powerpoint/2010/main" val="3831061093"/>
              </p:ext>
            </p:extLst>
          </p:nvPr>
        </p:nvGraphicFramePr>
        <p:xfrm>
          <a:off x="251520" y="1124744"/>
          <a:ext cx="8640960" cy="5193228"/>
        </p:xfrm>
        <a:graphic>
          <a:graphicData uri="http://schemas.openxmlformats.org/drawingml/2006/table">
            <a:tbl>
              <a:tblPr firstRow="1" bandRow="1">
                <a:tableStyleId>{5C22544A-7EE6-4342-B048-85BDC9FD1C3A}</a:tableStyleId>
              </a:tblPr>
              <a:tblGrid>
                <a:gridCol w="1080120"/>
                <a:gridCol w="1080120"/>
                <a:gridCol w="1080120"/>
                <a:gridCol w="1080120"/>
                <a:gridCol w="1080120"/>
                <a:gridCol w="1080120"/>
                <a:gridCol w="1080120"/>
                <a:gridCol w="1080120"/>
              </a:tblGrid>
              <a:tr h="576078">
                <a:tc>
                  <a:txBody>
                    <a:bodyPr/>
                    <a:lstStyle/>
                    <a:p>
                      <a:pPr algn="ctr" fontAlgn="b"/>
                      <a:r>
                        <a:rPr lang="es-MX" sz="1400" b="1" i="0" u="none" strike="noStrike" dirty="0" smtClean="0">
                          <a:solidFill>
                            <a:schemeClr val="tx1"/>
                          </a:solidFill>
                          <a:latin typeface="Calibri"/>
                        </a:rPr>
                        <a:t>PRODUCCIÓN MUNDIAL DE CARNE</a:t>
                      </a:r>
                      <a:endParaRPr lang="es-MX" sz="1400" b="1" i="0" u="none" strike="noStrike" dirty="0">
                        <a:solidFill>
                          <a:schemeClr val="tx1"/>
                        </a:solidFill>
                        <a:latin typeface="Calibri"/>
                      </a:endParaRPr>
                    </a:p>
                  </a:txBody>
                  <a:tcPr marL="9525" marR="9525" marT="9525" marB="0" anchor="b">
                    <a:solidFill>
                      <a:srgbClr val="000000"/>
                    </a:solidFill>
                  </a:tcPr>
                </a:tc>
                <a:tc>
                  <a:txBody>
                    <a:bodyPr/>
                    <a:lstStyle/>
                    <a:p>
                      <a:pPr algn="ctr" fontAlgn="b"/>
                      <a:r>
                        <a:rPr lang="es-MX" sz="1400" b="1" i="0" u="none" strike="noStrike" dirty="0" smtClean="0">
                          <a:solidFill>
                            <a:schemeClr val="tx1"/>
                          </a:solidFill>
                          <a:latin typeface="Calibri"/>
                        </a:rPr>
                        <a:t>TODAS LAS</a:t>
                      </a:r>
                      <a:r>
                        <a:rPr lang="es-MX" sz="1400" b="1" i="0" u="none" strike="noStrike" baseline="0" dirty="0" smtClean="0">
                          <a:solidFill>
                            <a:schemeClr val="tx1"/>
                          </a:solidFill>
                          <a:latin typeface="Calibri"/>
                        </a:rPr>
                        <a:t> CARNES                   </a:t>
                      </a:r>
                      <a:r>
                        <a:rPr lang="es-MX" sz="1400" b="1" i="0" u="none" strike="noStrike" dirty="0" smtClean="0">
                          <a:solidFill>
                            <a:schemeClr val="tx1"/>
                          </a:solidFill>
                          <a:latin typeface="Calibri"/>
                        </a:rPr>
                        <a:t>x 1000 T</a:t>
                      </a:r>
                      <a:endParaRPr lang="es-MX" sz="1400" b="1" i="0" u="none" strike="noStrike" dirty="0">
                        <a:solidFill>
                          <a:schemeClr val="tx1"/>
                        </a:solidFill>
                        <a:latin typeface="Calibri"/>
                      </a:endParaRPr>
                    </a:p>
                  </a:txBody>
                  <a:tcPr marL="9525" marR="9525" marT="9525" marB="0" anchor="b">
                    <a:solidFill>
                      <a:srgbClr val="000000"/>
                    </a:solidFill>
                  </a:tcPr>
                </a:tc>
                <a:tc>
                  <a:txBody>
                    <a:bodyPr/>
                    <a:lstStyle/>
                    <a:p>
                      <a:pPr algn="ctr" fontAlgn="b"/>
                      <a:r>
                        <a:rPr lang="es-MX" sz="1400" b="1" i="0" u="none" strike="noStrike" dirty="0" smtClean="0">
                          <a:solidFill>
                            <a:schemeClr val="tx1"/>
                          </a:solidFill>
                          <a:latin typeface="Calibri"/>
                        </a:rPr>
                        <a:t>CARNE DE BOVINO                    </a:t>
                      </a:r>
                      <a:r>
                        <a:rPr lang="es-MX" sz="1400" b="1" i="0" u="none" strike="noStrike" dirty="0">
                          <a:solidFill>
                            <a:schemeClr val="tx1"/>
                          </a:solidFill>
                          <a:latin typeface="Calibri"/>
                        </a:rPr>
                        <a:t>x 1000 T</a:t>
                      </a:r>
                    </a:p>
                  </a:txBody>
                  <a:tcPr marL="9525" marR="9525" marT="9525" marB="0" anchor="b">
                    <a:solidFill>
                      <a:srgbClr val="000000"/>
                    </a:solidFill>
                  </a:tcPr>
                </a:tc>
                <a:tc>
                  <a:txBody>
                    <a:bodyPr/>
                    <a:lstStyle/>
                    <a:p>
                      <a:pPr algn="ctr" fontAlgn="b"/>
                      <a:r>
                        <a:rPr lang="es-MX" sz="1400" b="1" i="0" u="none" strike="noStrike" dirty="0" smtClean="0">
                          <a:solidFill>
                            <a:schemeClr val="tx1"/>
                          </a:solidFill>
                          <a:latin typeface="Calibri"/>
                        </a:rPr>
                        <a:t>CARNE</a:t>
                      </a:r>
                      <a:r>
                        <a:rPr lang="es-MX" sz="1400" b="1" i="0" u="none" strike="noStrike" baseline="0" dirty="0" smtClean="0">
                          <a:solidFill>
                            <a:schemeClr val="tx1"/>
                          </a:solidFill>
                          <a:latin typeface="Calibri"/>
                        </a:rPr>
                        <a:t> DE PUERCO</a:t>
                      </a:r>
                      <a:r>
                        <a:rPr lang="es-MX" sz="1400" b="1" i="0" u="none" strike="noStrike" dirty="0" smtClean="0">
                          <a:solidFill>
                            <a:schemeClr val="tx1"/>
                          </a:solidFill>
                          <a:latin typeface="Calibri"/>
                        </a:rPr>
                        <a:t>               x </a:t>
                      </a:r>
                      <a:r>
                        <a:rPr lang="es-MX" sz="1400" b="1" i="0" u="none" strike="noStrike" dirty="0">
                          <a:solidFill>
                            <a:schemeClr val="tx1"/>
                          </a:solidFill>
                          <a:latin typeface="Calibri"/>
                        </a:rPr>
                        <a:t>1000 T</a:t>
                      </a:r>
                    </a:p>
                  </a:txBody>
                  <a:tcPr marL="9525" marR="9525" marT="9525" marB="0" anchor="b">
                    <a:solidFill>
                      <a:srgbClr val="000000"/>
                    </a:solidFill>
                  </a:tcPr>
                </a:tc>
                <a:tc>
                  <a:txBody>
                    <a:bodyPr/>
                    <a:lstStyle/>
                    <a:p>
                      <a:pPr algn="ctr" fontAlgn="b"/>
                      <a:r>
                        <a:rPr lang="es-MX" sz="1400" b="1" i="0" u="none" strike="noStrike" dirty="0" smtClean="0">
                          <a:solidFill>
                            <a:srgbClr val="FFFF00"/>
                          </a:solidFill>
                          <a:latin typeface="Calibri"/>
                        </a:rPr>
                        <a:t>CARNE AVÍCOLA   x 1000 T</a:t>
                      </a:r>
                      <a:endParaRPr lang="es-MX" sz="1400" b="1" i="0" u="none" strike="noStrike" dirty="0">
                        <a:solidFill>
                          <a:srgbClr val="FFFF00"/>
                        </a:solidFill>
                        <a:latin typeface="Calibri"/>
                      </a:endParaRPr>
                    </a:p>
                  </a:txBody>
                  <a:tcPr marL="9525" marR="9525" marT="9525" marB="0" anchor="b">
                    <a:solidFill>
                      <a:srgbClr val="000000"/>
                    </a:solidFill>
                  </a:tcPr>
                </a:tc>
                <a:tc>
                  <a:txBody>
                    <a:bodyPr/>
                    <a:lstStyle/>
                    <a:p>
                      <a:pPr algn="ctr" fontAlgn="b"/>
                      <a:r>
                        <a:rPr lang="es-MX" sz="1400" b="1" i="0" u="none" strike="noStrike" dirty="0" smtClean="0">
                          <a:solidFill>
                            <a:schemeClr val="tx1"/>
                          </a:solidFill>
                          <a:latin typeface="Calibri"/>
                        </a:rPr>
                        <a:t>CARNE  DE </a:t>
                      </a:r>
                      <a:r>
                        <a:rPr lang="es-MX" sz="1400" b="1" i="0" u="none" strike="noStrike" dirty="0" err="1" smtClean="0">
                          <a:solidFill>
                            <a:schemeClr val="tx1"/>
                          </a:solidFill>
                          <a:latin typeface="Calibri"/>
                        </a:rPr>
                        <a:t>OV</a:t>
                      </a:r>
                      <a:r>
                        <a:rPr lang="es-MX" sz="1400" b="1" i="0" u="none" strike="noStrike" dirty="0" smtClean="0">
                          <a:solidFill>
                            <a:schemeClr val="tx1"/>
                          </a:solidFill>
                          <a:latin typeface="Calibri"/>
                        </a:rPr>
                        <a:t>/</a:t>
                      </a:r>
                      <a:r>
                        <a:rPr lang="es-MX" sz="1400" b="1" i="0" u="none" strike="noStrike" dirty="0" err="1" smtClean="0">
                          <a:solidFill>
                            <a:schemeClr val="tx1"/>
                          </a:solidFill>
                          <a:latin typeface="Calibri"/>
                        </a:rPr>
                        <a:t>CAPR</a:t>
                      </a:r>
                      <a:r>
                        <a:rPr lang="es-MX" sz="1400" b="1" i="0" u="none" strike="noStrike" dirty="0" smtClean="0">
                          <a:solidFill>
                            <a:schemeClr val="tx1"/>
                          </a:solidFill>
                          <a:latin typeface="Calibri"/>
                        </a:rPr>
                        <a:t>            x </a:t>
                      </a:r>
                      <a:r>
                        <a:rPr lang="es-MX" sz="1400" b="1" i="0" u="none" strike="noStrike" dirty="0">
                          <a:solidFill>
                            <a:schemeClr val="tx1"/>
                          </a:solidFill>
                          <a:latin typeface="Calibri"/>
                        </a:rPr>
                        <a:t>1000 T</a:t>
                      </a:r>
                    </a:p>
                  </a:txBody>
                  <a:tcPr marL="9525" marR="9525" marT="9525" marB="0" anchor="b">
                    <a:solidFill>
                      <a:srgbClr val="000000"/>
                    </a:solidFill>
                  </a:tcPr>
                </a:tc>
                <a:tc>
                  <a:txBody>
                    <a:bodyPr/>
                    <a:lstStyle/>
                    <a:p>
                      <a:pPr algn="ctr" fontAlgn="b"/>
                      <a:r>
                        <a:rPr lang="es-MX" sz="1400" b="1" i="0" u="none" strike="noStrike" dirty="0" smtClean="0">
                          <a:solidFill>
                            <a:schemeClr val="tx1"/>
                          </a:solidFill>
                          <a:latin typeface="Calibri"/>
                        </a:rPr>
                        <a:t>OTRAS CARNES  x </a:t>
                      </a:r>
                      <a:r>
                        <a:rPr lang="es-MX" sz="1400" b="1" i="0" u="none" strike="noStrike" dirty="0">
                          <a:solidFill>
                            <a:schemeClr val="tx1"/>
                          </a:solidFill>
                          <a:latin typeface="Calibri"/>
                        </a:rPr>
                        <a:t>T </a:t>
                      </a:r>
                    </a:p>
                  </a:txBody>
                  <a:tcPr marL="9525" marR="9525" marT="9525" marB="0" anchor="b">
                    <a:solidFill>
                      <a:srgbClr val="000000"/>
                    </a:solidFill>
                  </a:tcPr>
                </a:tc>
                <a:tc>
                  <a:txBody>
                    <a:bodyPr/>
                    <a:lstStyle/>
                    <a:p>
                      <a:pPr algn="ctr" fontAlgn="b"/>
                      <a:r>
                        <a:rPr lang="es-MX" sz="1400" b="1" i="0" u="none" strike="noStrike" dirty="0" smtClean="0">
                          <a:solidFill>
                            <a:schemeClr val="tx1"/>
                          </a:solidFill>
                          <a:latin typeface="Calibri"/>
                        </a:rPr>
                        <a:t>POBLACIÓN MUNDIAL x </a:t>
                      </a:r>
                      <a:r>
                        <a:rPr lang="es-MX" sz="1400" b="1" i="0" u="none" strike="noStrike" dirty="0">
                          <a:solidFill>
                            <a:schemeClr val="tx1"/>
                          </a:solidFill>
                          <a:latin typeface="Calibri"/>
                        </a:rPr>
                        <a:t>T</a:t>
                      </a:r>
                    </a:p>
                  </a:txBody>
                  <a:tcPr marL="9525" marR="9525" marT="9525" marB="0" anchor="b">
                    <a:solidFill>
                      <a:srgbClr val="000000"/>
                    </a:solidFill>
                  </a:tcPr>
                </a:tc>
              </a:tr>
              <a:tr h="449602">
                <a:tc>
                  <a:txBody>
                    <a:bodyPr/>
                    <a:lstStyle/>
                    <a:p>
                      <a:pPr algn="ctr" fontAlgn="b"/>
                      <a:r>
                        <a:rPr lang="es-MX" sz="1600" b="1" i="0" u="none" strike="noStrike" dirty="0">
                          <a:solidFill>
                            <a:schemeClr val="tx1"/>
                          </a:solidFill>
                          <a:latin typeface="Calibri"/>
                        </a:rPr>
                        <a:t>1960</a:t>
                      </a:r>
                    </a:p>
                  </a:txBody>
                  <a:tcPr marL="9525" marR="9525" marT="9525" marB="0" anchor="b">
                    <a:solidFill>
                      <a:srgbClr val="000000"/>
                    </a:solidFill>
                  </a:tcPr>
                </a:tc>
                <a:tc>
                  <a:txBody>
                    <a:bodyPr/>
                    <a:lstStyle/>
                    <a:p>
                      <a:pPr algn="ctr" fontAlgn="b"/>
                      <a:r>
                        <a:rPr lang="es-MX" sz="1600" b="1" i="0" u="none" strike="noStrike" dirty="0">
                          <a:solidFill>
                            <a:schemeClr val="tx1"/>
                          </a:solidFill>
                          <a:latin typeface="Calibri"/>
                        </a:rPr>
                        <a:t>68,016</a:t>
                      </a:r>
                    </a:p>
                  </a:txBody>
                  <a:tcPr marL="9525" marR="9525" marT="9525" marB="0" anchor="b">
                    <a:solidFill>
                      <a:srgbClr val="000000"/>
                    </a:solidFill>
                  </a:tcPr>
                </a:tc>
                <a:tc>
                  <a:txBody>
                    <a:bodyPr/>
                    <a:lstStyle/>
                    <a:p>
                      <a:pPr algn="ctr" fontAlgn="b"/>
                      <a:r>
                        <a:rPr lang="es-MX" sz="1600" b="1" i="0" u="none" strike="noStrike">
                          <a:solidFill>
                            <a:schemeClr val="tx1"/>
                          </a:solidFill>
                          <a:latin typeface="Calibri"/>
                        </a:rPr>
                        <a:t>27,075</a:t>
                      </a:r>
                    </a:p>
                  </a:txBody>
                  <a:tcPr marL="9525" marR="9525" marT="9525" marB="0" anchor="b">
                    <a:solidFill>
                      <a:srgbClr val="000000"/>
                    </a:solidFill>
                  </a:tcPr>
                </a:tc>
                <a:tc>
                  <a:txBody>
                    <a:bodyPr/>
                    <a:lstStyle/>
                    <a:p>
                      <a:pPr algn="ctr" fontAlgn="b"/>
                      <a:r>
                        <a:rPr lang="es-MX" sz="1600" b="1" i="0" u="none" strike="noStrike">
                          <a:solidFill>
                            <a:schemeClr val="tx1"/>
                          </a:solidFill>
                          <a:latin typeface="Calibri"/>
                        </a:rPr>
                        <a:t>24,283</a:t>
                      </a:r>
                    </a:p>
                  </a:txBody>
                  <a:tcPr marL="9525" marR="9525" marT="9525" marB="0" anchor="b">
                    <a:solidFill>
                      <a:srgbClr val="000000"/>
                    </a:solidFill>
                  </a:tcPr>
                </a:tc>
                <a:tc>
                  <a:txBody>
                    <a:bodyPr/>
                    <a:lstStyle/>
                    <a:p>
                      <a:pPr algn="ctr" fontAlgn="b"/>
                      <a:r>
                        <a:rPr lang="es-MX" sz="1600" b="1" i="0" u="none" strike="noStrike" dirty="0">
                          <a:solidFill>
                            <a:srgbClr val="FFFF00"/>
                          </a:solidFill>
                          <a:latin typeface="Calibri"/>
                        </a:rPr>
                        <a:t>7,961</a:t>
                      </a:r>
                    </a:p>
                  </a:txBody>
                  <a:tcPr marL="9525" marR="9525" marT="9525" marB="0" anchor="b">
                    <a:solidFill>
                      <a:srgbClr val="000000"/>
                    </a:solidFill>
                  </a:tcPr>
                </a:tc>
                <a:tc>
                  <a:txBody>
                    <a:bodyPr/>
                    <a:lstStyle/>
                    <a:p>
                      <a:pPr algn="ctr" fontAlgn="b"/>
                      <a:r>
                        <a:rPr lang="es-MX" sz="1600" b="1" i="0" u="none" strike="noStrike">
                          <a:solidFill>
                            <a:schemeClr val="tx1"/>
                          </a:solidFill>
                          <a:latin typeface="Calibri"/>
                        </a:rPr>
                        <a:t>6,098</a:t>
                      </a:r>
                    </a:p>
                  </a:txBody>
                  <a:tcPr marL="9525" marR="9525" marT="9525" marB="0" anchor="b">
                    <a:solidFill>
                      <a:srgbClr val="000000"/>
                    </a:solidFill>
                  </a:tcPr>
                </a:tc>
                <a:tc>
                  <a:txBody>
                    <a:bodyPr/>
                    <a:lstStyle/>
                    <a:p>
                      <a:pPr algn="ctr" fontAlgn="b"/>
                      <a:r>
                        <a:rPr lang="es-MX" sz="1600" b="1" i="0" u="none" strike="noStrike">
                          <a:solidFill>
                            <a:schemeClr val="tx1"/>
                          </a:solidFill>
                          <a:latin typeface="Calibri"/>
                        </a:rPr>
                        <a:t>2,599</a:t>
                      </a:r>
                    </a:p>
                  </a:txBody>
                  <a:tcPr marL="9525" marR="9525" marT="9525" marB="0" anchor="b">
                    <a:solidFill>
                      <a:srgbClr val="000000"/>
                    </a:solidFill>
                  </a:tcPr>
                </a:tc>
                <a:tc>
                  <a:txBody>
                    <a:bodyPr/>
                    <a:lstStyle/>
                    <a:p>
                      <a:pPr algn="ctr" fontAlgn="b"/>
                      <a:r>
                        <a:rPr lang="es-MX" sz="1600" b="1" i="0" u="none" strike="noStrike">
                          <a:solidFill>
                            <a:schemeClr val="tx1"/>
                          </a:solidFill>
                          <a:latin typeface="Calibri"/>
                        </a:rPr>
                        <a:t>3,023.81</a:t>
                      </a:r>
                    </a:p>
                  </a:txBody>
                  <a:tcPr marL="9525" marR="9525" marT="9525" marB="0" anchor="b">
                    <a:solidFill>
                      <a:srgbClr val="000000"/>
                    </a:solidFill>
                  </a:tcPr>
                </a:tc>
              </a:tr>
              <a:tr h="449602">
                <a:tc>
                  <a:txBody>
                    <a:bodyPr/>
                    <a:lstStyle/>
                    <a:p>
                      <a:pPr algn="ctr" fontAlgn="b"/>
                      <a:r>
                        <a:rPr lang="es-MX" sz="1600" b="1" i="0" u="none" strike="noStrike">
                          <a:solidFill>
                            <a:schemeClr val="tx1"/>
                          </a:solidFill>
                          <a:latin typeface="Calibri"/>
                        </a:rPr>
                        <a:t>1970</a:t>
                      </a:r>
                    </a:p>
                  </a:txBody>
                  <a:tcPr marL="9525" marR="9525" marT="9525" marB="0" anchor="b">
                    <a:solidFill>
                      <a:srgbClr val="000000"/>
                    </a:solidFill>
                  </a:tcPr>
                </a:tc>
                <a:tc>
                  <a:txBody>
                    <a:bodyPr/>
                    <a:lstStyle/>
                    <a:p>
                      <a:pPr algn="ctr" fontAlgn="b"/>
                      <a:r>
                        <a:rPr lang="es-MX" sz="1600" b="1" i="0" u="none" strike="noStrike" dirty="0">
                          <a:solidFill>
                            <a:schemeClr val="tx1"/>
                          </a:solidFill>
                          <a:latin typeface="Calibri"/>
                        </a:rPr>
                        <a:t>98,171</a:t>
                      </a:r>
                    </a:p>
                  </a:txBody>
                  <a:tcPr marL="9525" marR="9525" marT="9525" marB="0" anchor="b">
                    <a:solidFill>
                      <a:srgbClr val="000000"/>
                    </a:solidFill>
                  </a:tcPr>
                </a:tc>
                <a:tc>
                  <a:txBody>
                    <a:bodyPr/>
                    <a:lstStyle/>
                    <a:p>
                      <a:pPr algn="ctr" fontAlgn="b"/>
                      <a:r>
                        <a:rPr lang="es-MX" sz="1600" b="1" i="0" u="none" strike="noStrike">
                          <a:solidFill>
                            <a:schemeClr val="tx1"/>
                          </a:solidFill>
                          <a:latin typeface="Calibri"/>
                        </a:rPr>
                        <a:t>38,439</a:t>
                      </a:r>
                    </a:p>
                  </a:txBody>
                  <a:tcPr marL="9525" marR="9525" marT="9525" marB="0" anchor="b">
                    <a:solidFill>
                      <a:srgbClr val="000000"/>
                    </a:solidFill>
                  </a:tcPr>
                </a:tc>
                <a:tc>
                  <a:txBody>
                    <a:bodyPr/>
                    <a:lstStyle/>
                    <a:p>
                      <a:pPr algn="ctr" fontAlgn="b"/>
                      <a:r>
                        <a:rPr lang="es-MX" sz="1600" b="1" i="0" u="none" strike="noStrike">
                          <a:solidFill>
                            <a:schemeClr val="tx1"/>
                          </a:solidFill>
                          <a:latin typeface="Calibri"/>
                        </a:rPr>
                        <a:t>35,212</a:t>
                      </a:r>
                    </a:p>
                  </a:txBody>
                  <a:tcPr marL="9525" marR="9525" marT="9525" marB="0" anchor="b">
                    <a:solidFill>
                      <a:srgbClr val="000000"/>
                    </a:solidFill>
                  </a:tcPr>
                </a:tc>
                <a:tc>
                  <a:txBody>
                    <a:bodyPr/>
                    <a:lstStyle/>
                    <a:p>
                      <a:pPr algn="ctr" fontAlgn="b"/>
                      <a:r>
                        <a:rPr lang="es-MX" sz="1600" b="1" i="0" u="none" strike="noStrike" dirty="0">
                          <a:solidFill>
                            <a:srgbClr val="FFFF00"/>
                          </a:solidFill>
                          <a:latin typeface="Calibri"/>
                        </a:rPr>
                        <a:t>14,611</a:t>
                      </a:r>
                    </a:p>
                  </a:txBody>
                  <a:tcPr marL="9525" marR="9525" marT="9525" marB="0" anchor="b">
                    <a:solidFill>
                      <a:srgbClr val="000000"/>
                    </a:solidFill>
                  </a:tcPr>
                </a:tc>
                <a:tc>
                  <a:txBody>
                    <a:bodyPr/>
                    <a:lstStyle/>
                    <a:p>
                      <a:pPr algn="ctr" fontAlgn="b"/>
                      <a:r>
                        <a:rPr lang="es-MX" sz="1600" b="1" i="0" u="none" strike="noStrike">
                          <a:solidFill>
                            <a:schemeClr val="tx1"/>
                          </a:solidFill>
                          <a:latin typeface="Calibri"/>
                        </a:rPr>
                        <a:t>6,906</a:t>
                      </a:r>
                    </a:p>
                  </a:txBody>
                  <a:tcPr marL="9525" marR="9525" marT="9525" marB="0" anchor="b">
                    <a:solidFill>
                      <a:srgbClr val="000000"/>
                    </a:solidFill>
                  </a:tcPr>
                </a:tc>
                <a:tc>
                  <a:txBody>
                    <a:bodyPr/>
                    <a:lstStyle/>
                    <a:p>
                      <a:pPr algn="ctr" fontAlgn="b"/>
                      <a:r>
                        <a:rPr lang="es-MX" sz="1600" b="1" i="0" u="none" strike="noStrike">
                          <a:solidFill>
                            <a:schemeClr val="tx1"/>
                          </a:solidFill>
                          <a:latin typeface="Calibri"/>
                        </a:rPr>
                        <a:t>3,003</a:t>
                      </a:r>
                    </a:p>
                  </a:txBody>
                  <a:tcPr marL="9525" marR="9525" marT="9525" marB="0" anchor="b">
                    <a:solidFill>
                      <a:srgbClr val="000000"/>
                    </a:solidFill>
                  </a:tcPr>
                </a:tc>
                <a:tc>
                  <a:txBody>
                    <a:bodyPr/>
                    <a:lstStyle/>
                    <a:p>
                      <a:pPr algn="ctr" fontAlgn="b"/>
                      <a:r>
                        <a:rPr lang="es-MX" sz="1600" b="1" i="0" u="none" strike="noStrike">
                          <a:solidFill>
                            <a:schemeClr val="tx1"/>
                          </a:solidFill>
                          <a:latin typeface="Calibri"/>
                        </a:rPr>
                        <a:t>4,442.93</a:t>
                      </a:r>
                    </a:p>
                  </a:txBody>
                  <a:tcPr marL="9525" marR="9525" marT="9525" marB="0" anchor="b">
                    <a:solidFill>
                      <a:srgbClr val="000000"/>
                    </a:solidFill>
                  </a:tcPr>
                </a:tc>
              </a:tr>
              <a:tr h="449602">
                <a:tc>
                  <a:txBody>
                    <a:bodyPr/>
                    <a:lstStyle/>
                    <a:p>
                      <a:pPr algn="ctr" fontAlgn="b"/>
                      <a:r>
                        <a:rPr lang="es-MX" sz="1600" b="1" i="0" u="none" strike="noStrike">
                          <a:solidFill>
                            <a:schemeClr val="tx1"/>
                          </a:solidFill>
                          <a:latin typeface="Calibri"/>
                        </a:rPr>
                        <a:t>1980</a:t>
                      </a:r>
                    </a:p>
                  </a:txBody>
                  <a:tcPr marL="9525" marR="9525" marT="9525" marB="0" anchor="b">
                    <a:solidFill>
                      <a:srgbClr val="000000"/>
                    </a:solidFill>
                  </a:tcPr>
                </a:tc>
                <a:tc>
                  <a:txBody>
                    <a:bodyPr/>
                    <a:lstStyle/>
                    <a:p>
                      <a:pPr algn="ctr" fontAlgn="b"/>
                      <a:r>
                        <a:rPr lang="es-MX" sz="1600" b="1" i="0" u="none" strike="noStrike" dirty="0">
                          <a:solidFill>
                            <a:schemeClr val="tx1"/>
                          </a:solidFill>
                          <a:latin typeface="Calibri"/>
                        </a:rPr>
                        <a:t>133,365</a:t>
                      </a:r>
                    </a:p>
                  </a:txBody>
                  <a:tcPr marL="9525" marR="9525" marT="9525" marB="0" anchor="b">
                    <a:solidFill>
                      <a:srgbClr val="000000"/>
                    </a:solidFill>
                  </a:tcPr>
                </a:tc>
                <a:tc>
                  <a:txBody>
                    <a:bodyPr/>
                    <a:lstStyle/>
                    <a:p>
                      <a:pPr algn="ctr" fontAlgn="b"/>
                      <a:r>
                        <a:rPr lang="es-MX" sz="1600" b="1" i="0" u="none" strike="noStrike" dirty="0">
                          <a:solidFill>
                            <a:schemeClr val="tx1"/>
                          </a:solidFill>
                          <a:latin typeface="Calibri"/>
                        </a:rPr>
                        <a:t>44,643</a:t>
                      </a:r>
                    </a:p>
                  </a:txBody>
                  <a:tcPr marL="9525" marR="9525" marT="9525" marB="0" anchor="b">
                    <a:solidFill>
                      <a:srgbClr val="000000"/>
                    </a:solidFill>
                  </a:tcPr>
                </a:tc>
                <a:tc>
                  <a:txBody>
                    <a:bodyPr/>
                    <a:lstStyle/>
                    <a:p>
                      <a:pPr algn="ctr" fontAlgn="b"/>
                      <a:r>
                        <a:rPr lang="es-MX" sz="1600" b="1" i="0" u="none" strike="noStrike">
                          <a:solidFill>
                            <a:schemeClr val="tx1"/>
                          </a:solidFill>
                          <a:latin typeface="Calibri"/>
                        </a:rPr>
                        <a:t>52,030</a:t>
                      </a:r>
                    </a:p>
                  </a:txBody>
                  <a:tcPr marL="9525" marR="9525" marT="9525" marB="0" anchor="b">
                    <a:solidFill>
                      <a:srgbClr val="000000"/>
                    </a:solidFill>
                  </a:tcPr>
                </a:tc>
                <a:tc>
                  <a:txBody>
                    <a:bodyPr/>
                    <a:lstStyle/>
                    <a:p>
                      <a:pPr algn="ctr" fontAlgn="b"/>
                      <a:r>
                        <a:rPr lang="es-MX" sz="1600" b="1" i="0" u="none" strike="noStrike" dirty="0">
                          <a:solidFill>
                            <a:srgbClr val="FFFF00"/>
                          </a:solidFill>
                          <a:latin typeface="Calibri"/>
                        </a:rPr>
                        <a:t>25,743</a:t>
                      </a:r>
                    </a:p>
                  </a:txBody>
                  <a:tcPr marL="9525" marR="9525" marT="9525" marB="0" anchor="b">
                    <a:solidFill>
                      <a:srgbClr val="000000"/>
                    </a:solidFill>
                  </a:tcPr>
                </a:tc>
                <a:tc>
                  <a:txBody>
                    <a:bodyPr/>
                    <a:lstStyle/>
                    <a:p>
                      <a:pPr algn="ctr" fontAlgn="b"/>
                      <a:r>
                        <a:rPr lang="es-MX" sz="1600" b="1" i="0" u="none" strike="noStrike">
                          <a:solidFill>
                            <a:schemeClr val="tx1"/>
                          </a:solidFill>
                          <a:latin typeface="Calibri"/>
                        </a:rPr>
                        <a:t>7,480</a:t>
                      </a:r>
                    </a:p>
                  </a:txBody>
                  <a:tcPr marL="9525" marR="9525" marT="9525" marB="0" anchor="b">
                    <a:solidFill>
                      <a:srgbClr val="000000"/>
                    </a:solidFill>
                  </a:tcPr>
                </a:tc>
                <a:tc>
                  <a:txBody>
                    <a:bodyPr/>
                    <a:lstStyle/>
                    <a:p>
                      <a:pPr algn="ctr" fontAlgn="b"/>
                      <a:r>
                        <a:rPr lang="es-MX" sz="1600" b="1" i="0" u="none" strike="noStrike">
                          <a:solidFill>
                            <a:schemeClr val="tx1"/>
                          </a:solidFill>
                          <a:latin typeface="Calibri"/>
                        </a:rPr>
                        <a:t>3,469</a:t>
                      </a:r>
                    </a:p>
                  </a:txBody>
                  <a:tcPr marL="9525" marR="9525" marT="9525" marB="0" anchor="b">
                    <a:solidFill>
                      <a:srgbClr val="000000"/>
                    </a:solidFill>
                  </a:tcPr>
                </a:tc>
                <a:tc>
                  <a:txBody>
                    <a:bodyPr/>
                    <a:lstStyle/>
                    <a:p>
                      <a:pPr algn="ctr" fontAlgn="b"/>
                      <a:r>
                        <a:rPr lang="es-MX" sz="1600" b="1" i="0" u="none" strike="noStrike">
                          <a:solidFill>
                            <a:schemeClr val="tx1"/>
                          </a:solidFill>
                          <a:latin typeface="Calibri"/>
                        </a:rPr>
                        <a:t>4,442.93</a:t>
                      </a:r>
                    </a:p>
                  </a:txBody>
                  <a:tcPr marL="9525" marR="9525" marT="9525" marB="0" anchor="b">
                    <a:solidFill>
                      <a:srgbClr val="000000"/>
                    </a:solidFill>
                  </a:tcPr>
                </a:tc>
              </a:tr>
              <a:tr h="449602">
                <a:tc>
                  <a:txBody>
                    <a:bodyPr/>
                    <a:lstStyle/>
                    <a:p>
                      <a:pPr algn="ctr" fontAlgn="b"/>
                      <a:r>
                        <a:rPr lang="es-MX" sz="1600" b="1" i="0" u="none" strike="noStrike">
                          <a:solidFill>
                            <a:schemeClr val="tx1"/>
                          </a:solidFill>
                          <a:latin typeface="Calibri"/>
                        </a:rPr>
                        <a:t>1985</a:t>
                      </a:r>
                    </a:p>
                  </a:txBody>
                  <a:tcPr marL="9525" marR="9525" marT="9525" marB="0" anchor="b">
                    <a:solidFill>
                      <a:srgbClr val="000000"/>
                    </a:solidFill>
                  </a:tcPr>
                </a:tc>
                <a:tc>
                  <a:txBody>
                    <a:bodyPr/>
                    <a:lstStyle/>
                    <a:p>
                      <a:pPr algn="ctr" fontAlgn="b"/>
                      <a:r>
                        <a:rPr lang="es-MX" sz="1600" b="1" i="0" u="none" strike="noStrike">
                          <a:solidFill>
                            <a:schemeClr val="tx1"/>
                          </a:solidFill>
                          <a:latin typeface="Calibri"/>
                        </a:rPr>
                        <a:t>149,921</a:t>
                      </a:r>
                    </a:p>
                  </a:txBody>
                  <a:tcPr marL="9525" marR="9525" marT="9525" marB="0" anchor="b">
                    <a:solidFill>
                      <a:srgbClr val="000000"/>
                    </a:solidFill>
                  </a:tcPr>
                </a:tc>
                <a:tc>
                  <a:txBody>
                    <a:bodyPr/>
                    <a:lstStyle/>
                    <a:p>
                      <a:pPr algn="ctr" fontAlgn="b"/>
                      <a:r>
                        <a:rPr lang="es-MX" sz="1600" b="1" i="0" u="none" strike="noStrike" dirty="0">
                          <a:solidFill>
                            <a:schemeClr val="tx1"/>
                          </a:solidFill>
                          <a:latin typeface="Calibri"/>
                        </a:rPr>
                        <a:t>47,681</a:t>
                      </a:r>
                    </a:p>
                  </a:txBody>
                  <a:tcPr marL="9525" marR="9525" marT="9525" marB="0" anchor="b">
                    <a:solidFill>
                      <a:srgbClr val="000000"/>
                    </a:solidFill>
                  </a:tcPr>
                </a:tc>
                <a:tc>
                  <a:txBody>
                    <a:bodyPr/>
                    <a:lstStyle/>
                    <a:p>
                      <a:pPr algn="ctr" fontAlgn="b"/>
                      <a:r>
                        <a:rPr lang="es-MX" sz="1600" b="1" i="0" u="none" strike="noStrike" dirty="0">
                          <a:solidFill>
                            <a:schemeClr val="tx1"/>
                          </a:solidFill>
                          <a:latin typeface="Calibri"/>
                        </a:rPr>
                        <a:t>58,864</a:t>
                      </a:r>
                    </a:p>
                  </a:txBody>
                  <a:tcPr marL="9525" marR="9525" marT="9525" marB="0" anchor="b">
                    <a:solidFill>
                      <a:srgbClr val="000000"/>
                    </a:solidFill>
                  </a:tcPr>
                </a:tc>
                <a:tc>
                  <a:txBody>
                    <a:bodyPr/>
                    <a:lstStyle/>
                    <a:p>
                      <a:pPr algn="ctr" fontAlgn="b"/>
                      <a:r>
                        <a:rPr lang="es-MX" sz="1600" b="1" i="0" u="none" strike="noStrike" dirty="0">
                          <a:solidFill>
                            <a:srgbClr val="FFFF00"/>
                          </a:solidFill>
                          <a:latin typeface="Calibri"/>
                        </a:rPr>
                        <a:t>31,370</a:t>
                      </a:r>
                    </a:p>
                  </a:txBody>
                  <a:tcPr marL="9525" marR="9525" marT="9525" marB="0" anchor="b">
                    <a:solidFill>
                      <a:srgbClr val="000000"/>
                    </a:solidFill>
                  </a:tcPr>
                </a:tc>
                <a:tc>
                  <a:txBody>
                    <a:bodyPr/>
                    <a:lstStyle/>
                    <a:p>
                      <a:pPr algn="ctr" fontAlgn="b"/>
                      <a:r>
                        <a:rPr lang="es-MX" sz="1600" b="1" i="0" u="none" strike="noStrike">
                          <a:solidFill>
                            <a:schemeClr val="tx1"/>
                          </a:solidFill>
                          <a:latin typeface="Calibri"/>
                        </a:rPr>
                        <a:t>8,259</a:t>
                      </a:r>
                    </a:p>
                  </a:txBody>
                  <a:tcPr marL="9525" marR="9525" marT="9525" marB="0" anchor="b">
                    <a:solidFill>
                      <a:srgbClr val="000000"/>
                    </a:solidFill>
                  </a:tcPr>
                </a:tc>
                <a:tc>
                  <a:txBody>
                    <a:bodyPr/>
                    <a:lstStyle/>
                    <a:p>
                      <a:pPr algn="ctr" fontAlgn="b"/>
                      <a:r>
                        <a:rPr lang="es-MX" sz="1600" b="1" i="0" u="none" strike="noStrike">
                          <a:solidFill>
                            <a:schemeClr val="tx1"/>
                          </a:solidFill>
                          <a:latin typeface="Calibri"/>
                        </a:rPr>
                        <a:t>3,737</a:t>
                      </a:r>
                    </a:p>
                  </a:txBody>
                  <a:tcPr marL="9525" marR="9525" marT="9525" marB="0" anchor="b">
                    <a:solidFill>
                      <a:srgbClr val="000000"/>
                    </a:solidFill>
                  </a:tcPr>
                </a:tc>
                <a:tc>
                  <a:txBody>
                    <a:bodyPr/>
                    <a:lstStyle/>
                    <a:p>
                      <a:pPr algn="ctr" fontAlgn="b"/>
                      <a:r>
                        <a:rPr lang="es-MX" sz="1600" b="1" i="0" u="none" strike="noStrike">
                          <a:solidFill>
                            <a:schemeClr val="tx1"/>
                          </a:solidFill>
                          <a:latin typeface="Calibri"/>
                        </a:rPr>
                        <a:t>4,843,947</a:t>
                      </a:r>
                    </a:p>
                  </a:txBody>
                  <a:tcPr marL="9525" marR="9525" marT="9525" marB="0" anchor="b">
                    <a:solidFill>
                      <a:srgbClr val="000000"/>
                    </a:solidFill>
                  </a:tcPr>
                </a:tc>
              </a:tr>
              <a:tr h="449602">
                <a:tc>
                  <a:txBody>
                    <a:bodyPr/>
                    <a:lstStyle/>
                    <a:p>
                      <a:pPr algn="ctr" fontAlgn="b"/>
                      <a:r>
                        <a:rPr lang="es-MX" sz="1600" b="1" i="0" u="none" strike="noStrike">
                          <a:solidFill>
                            <a:schemeClr val="tx1"/>
                          </a:solidFill>
                          <a:latin typeface="Calibri"/>
                        </a:rPr>
                        <a:t>1990</a:t>
                      </a:r>
                    </a:p>
                  </a:txBody>
                  <a:tcPr marL="9525" marR="9525" marT="9525" marB="0" anchor="b">
                    <a:solidFill>
                      <a:srgbClr val="000000"/>
                    </a:solidFill>
                  </a:tcPr>
                </a:tc>
                <a:tc>
                  <a:txBody>
                    <a:bodyPr/>
                    <a:lstStyle/>
                    <a:p>
                      <a:pPr algn="ctr" fontAlgn="b"/>
                      <a:r>
                        <a:rPr lang="es-MX" sz="1600" b="1" i="0" u="none" strike="noStrike">
                          <a:solidFill>
                            <a:schemeClr val="tx1"/>
                          </a:solidFill>
                          <a:latin typeface="Calibri"/>
                        </a:rPr>
                        <a:t>179,860</a:t>
                      </a:r>
                    </a:p>
                  </a:txBody>
                  <a:tcPr marL="9525" marR="9525" marT="9525" marB="0" anchor="b">
                    <a:solidFill>
                      <a:srgbClr val="000000"/>
                    </a:solidFill>
                  </a:tcPr>
                </a:tc>
                <a:tc>
                  <a:txBody>
                    <a:bodyPr/>
                    <a:lstStyle/>
                    <a:p>
                      <a:pPr algn="ctr" fontAlgn="b"/>
                      <a:r>
                        <a:rPr lang="es-MX" sz="1600" b="1" i="0" u="none" strike="noStrike">
                          <a:solidFill>
                            <a:schemeClr val="tx1"/>
                          </a:solidFill>
                          <a:latin typeface="Calibri"/>
                        </a:rPr>
                        <a:t>55,318</a:t>
                      </a:r>
                    </a:p>
                  </a:txBody>
                  <a:tcPr marL="9525" marR="9525" marT="9525" marB="0" anchor="b">
                    <a:solidFill>
                      <a:srgbClr val="000000"/>
                    </a:solidFill>
                  </a:tcPr>
                </a:tc>
                <a:tc>
                  <a:txBody>
                    <a:bodyPr/>
                    <a:lstStyle/>
                    <a:p>
                      <a:pPr algn="ctr" fontAlgn="b"/>
                      <a:r>
                        <a:rPr lang="es-MX" sz="1600" b="1" i="0" u="none" strike="noStrike" dirty="0">
                          <a:solidFill>
                            <a:schemeClr val="tx1"/>
                          </a:solidFill>
                          <a:latin typeface="Calibri"/>
                        </a:rPr>
                        <a:t>69,922</a:t>
                      </a:r>
                    </a:p>
                  </a:txBody>
                  <a:tcPr marL="9525" marR="9525" marT="9525" marB="0" anchor="b">
                    <a:solidFill>
                      <a:srgbClr val="000000"/>
                    </a:solidFill>
                  </a:tcPr>
                </a:tc>
                <a:tc>
                  <a:txBody>
                    <a:bodyPr/>
                    <a:lstStyle/>
                    <a:p>
                      <a:pPr algn="ctr" fontAlgn="b"/>
                      <a:r>
                        <a:rPr lang="es-MX" sz="1600" b="1" i="0" u="none" strike="noStrike" dirty="0">
                          <a:solidFill>
                            <a:srgbClr val="FFFF00"/>
                          </a:solidFill>
                          <a:latin typeface="Calibri"/>
                        </a:rPr>
                        <a:t>40,937</a:t>
                      </a:r>
                    </a:p>
                  </a:txBody>
                  <a:tcPr marL="9525" marR="9525" marT="9525" marB="0" anchor="b">
                    <a:solidFill>
                      <a:srgbClr val="000000"/>
                    </a:solidFill>
                  </a:tcPr>
                </a:tc>
                <a:tc>
                  <a:txBody>
                    <a:bodyPr/>
                    <a:lstStyle/>
                    <a:p>
                      <a:pPr algn="ctr" fontAlgn="b"/>
                      <a:r>
                        <a:rPr lang="es-MX" sz="1600" b="1" i="0" u="none" strike="noStrike">
                          <a:solidFill>
                            <a:schemeClr val="tx1"/>
                          </a:solidFill>
                          <a:latin typeface="Calibri"/>
                        </a:rPr>
                        <a:t>9,687</a:t>
                      </a:r>
                    </a:p>
                  </a:txBody>
                  <a:tcPr marL="9525" marR="9525" marT="9525" marB="0" anchor="b">
                    <a:solidFill>
                      <a:srgbClr val="000000"/>
                    </a:solidFill>
                  </a:tcPr>
                </a:tc>
                <a:tc>
                  <a:txBody>
                    <a:bodyPr/>
                    <a:lstStyle/>
                    <a:p>
                      <a:pPr algn="ctr" fontAlgn="b"/>
                      <a:r>
                        <a:rPr lang="es-MX" sz="1600" b="1" i="0" u="none" strike="noStrike">
                          <a:solidFill>
                            <a:schemeClr val="tx1"/>
                          </a:solidFill>
                          <a:latin typeface="Calibri"/>
                        </a:rPr>
                        <a:t>3,996</a:t>
                      </a:r>
                    </a:p>
                  </a:txBody>
                  <a:tcPr marL="9525" marR="9525" marT="9525" marB="0" anchor="b">
                    <a:solidFill>
                      <a:srgbClr val="000000"/>
                    </a:solidFill>
                  </a:tcPr>
                </a:tc>
                <a:tc>
                  <a:txBody>
                    <a:bodyPr/>
                    <a:lstStyle/>
                    <a:p>
                      <a:pPr algn="ctr" fontAlgn="b"/>
                      <a:r>
                        <a:rPr lang="es-MX" sz="1600" b="1" i="0" u="none" strike="noStrike">
                          <a:solidFill>
                            <a:schemeClr val="tx1"/>
                          </a:solidFill>
                          <a:latin typeface="Calibri"/>
                        </a:rPr>
                        <a:t>5,270,519</a:t>
                      </a:r>
                    </a:p>
                  </a:txBody>
                  <a:tcPr marL="9525" marR="9525" marT="9525" marB="0" anchor="b">
                    <a:solidFill>
                      <a:srgbClr val="000000"/>
                    </a:solidFill>
                  </a:tcPr>
                </a:tc>
              </a:tr>
              <a:tr h="449602">
                <a:tc>
                  <a:txBody>
                    <a:bodyPr/>
                    <a:lstStyle/>
                    <a:p>
                      <a:pPr algn="ctr" fontAlgn="b"/>
                      <a:r>
                        <a:rPr lang="es-MX" sz="1600" b="1" i="0" u="none" strike="noStrike">
                          <a:solidFill>
                            <a:schemeClr val="tx1"/>
                          </a:solidFill>
                          <a:latin typeface="Calibri"/>
                        </a:rPr>
                        <a:t>1995</a:t>
                      </a:r>
                    </a:p>
                  </a:txBody>
                  <a:tcPr marL="9525" marR="9525" marT="9525" marB="0" anchor="b">
                    <a:solidFill>
                      <a:srgbClr val="000000"/>
                    </a:solidFill>
                  </a:tcPr>
                </a:tc>
                <a:tc>
                  <a:txBody>
                    <a:bodyPr/>
                    <a:lstStyle/>
                    <a:p>
                      <a:pPr algn="ctr" fontAlgn="b"/>
                      <a:r>
                        <a:rPr lang="es-MX" sz="1600" b="1" i="0" u="none" strike="noStrike">
                          <a:solidFill>
                            <a:schemeClr val="tx1"/>
                          </a:solidFill>
                          <a:latin typeface="Calibri"/>
                        </a:rPr>
                        <a:t>205,750</a:t>
                      </a:r>
                    </a:p>
                  </a:txBody>
                  <a:tcPr marL="9525" marR="9525" marT="9525" marB="0" anchor="b">
                    <a:solidFill>
                      <a:srgbClr val="000000"/>
                    </a:solidFill>
                  </a:tcPr>
                </a:tc>
                <a:tc>
                  <a:txBody>
                    <a:bodyPr/>
                    <a:lstStyle/>
                    <a:p>
                      <a:pPr algn="ctr" fontAlgn="b"/>
                      <a:r>
                        <a:rPr lang="es-MX" sz="1600" b="1" i="0" u="none" strike="noStrike">
                          <a:solidFill>
                            <a:schemeClr val="tx1"/>
                          </a:solidFill>
                          <a:latin typeface="Calibri"/>
                        </a:rPr>
                        <a:t>56,405</a:t>
                      </a:r>
                    </a:p>
                  </a:txBody>
                  <a:tcPr marL="9525" marR="9525" marT="9525" marB="0" anchor="b">
                    <a:solidFill>
                      <a:srgbClr val="000000"/>
                    </a:solidFill>
                  </a:tcPr>
                </a:tc>
                <a:tc>
                  <a:txBody>
                    <a:bodyPr/>
                    <a:lstStyle/>
                    <a:p>
                      <a:pPr algn="ctr" fontAlgn="b"/>
                      <a:r>
                        <a:rPr lang="es-MX" sz="1600" b="1" i="0" u="none" strike="noStrike" dirty="0">
                          <a:solidFill>
                            <a:schemeClr val="tx1"/>
                          </a:solidFill>
                          <a:latin typeface="Calibri"/>
                        </a:rPr>
                        <a:t>79,420</a:t>
                      </a:r>
                    </a:p>
                  </a:txBody>
                  <a:tcPr marL="9525" marR="9525" marT="9525" marB="0" anchor="b">
                    <a:solidFill>
                      <a:srgbClr val="000000"/>
                    </a:solidFill>
                  </a:tcPr>
                </a:tc>
                <a:tc>
                  <a:txBody>
                    <a:bodyPr/>
                    <a:lstStyle/>
                    <a:p>
                      <a:pPr algn="ctr" fontAlgn="b"/>
                      <a:r>
                        <a:rPr lang="es-MX" sz="1600" b="1" i="0" u="none" strike="noStrike" dirty="0">
                          <a:solidFill>
                            <a:srgbClr val="FFFF00"/>
                          </a:solidFill>
                          <a:latin typeface="Calibri"/>
                        </a:rPr>
                        <a:t>54,647</a:t>
                      </a:r>
                    </a:p>
                  </a:txBody>
                  <a:tcPr marL="9525" marR="9525" marT="9525" marB="0" anchor="b">
                    <a:solidFill>
                      <a:srgbClr val="000000"/>
                    </a:solidFill>
                  </a:tcPr>
                </a:tc>
                <a:tc>
                  <a:txBody>
                    <a:bodyPr/>
                    <a:lstStyle/>
                    <a:p>
                      <a:pPr algn="ctr" fontAlgn="b"/>
                      <a:r>
                        <a:rPr lang="es-MX" sz="1600" b="1" i="0" u="none" strike="noStrike">
                          <a:solidFill>
                            <a:schemeClr val="tx1"/>
                          </a:solidFill>
                          <a:latin typeface="Calibri"/>
                        </a:rPr>
                        <a:t>10,537</a:t>
                      </a:r>
                    </a:p>
                  </a:txBody>
                  <a:tcPr marL="9525" marR="9525" marT="9525" marB="0" anchor="b">
                    <a:solidFill>
                      <a:srgbClr val="000000"/>
                    </a:solidFill>
                  </a:tcPr>
                </a:tc>
                <a:tc>
                  <a:txBody>
                    <a:bodyPr/>
                    <a:lstStyle/>
                    <a:p>
                      <a:pPr algn="ctr" fontAlgn="b"/>
                      <a:r>
                        <a:rPr lang="es-MX" sz="1600" b="1" i="0" u="none" strike="noStrike">
                          <a:solidFill>
                            <a:schemeClr val="tx1"/>
                          </a:solidFill>
                          <a:latin typeface="Calibri"/>
                        </a:rPr>
                        <a:t>4,741</a:t>
                      </a:r>
                    </a:p>
                  </a:txBody>
                  <a:tcPr marL="9525" marR="9525" marT="9525" marB="0" anchor="b">
                    <a:solidFill>
                      <a:srgbClr val="000000"/>
                    </a:solidFill>
                  </a:tcPr>
                </a:tc>
                <a:tc>
                  <a:txBody>
                    <a:bodyPr/>
                    <a:lstStyle/>
                    <a:p>
                      <a:pPr algn="ctr" fontAlgn="b"/>
                      <a:r>
                        <a:rPr lang="es-MX" sz="1600" b="1" i="0" u="none" strike="noStrike">
                          <a:solidFill>
                            <a:schemeClr val="tx1"/>
                          </a:solidFill>
                          <a:latin typeface="Calibri"/>
                        </a:rPr>
                        <a:t>5,692,353</a:t>
                      </a:r>
                    </a:p>
                  </a:txBody>
                  <a:tcPr marL="9525" marR="9525" marT="9525" marB="0" anchor="b">
                    <a:solidFill>
                      <a:srgbClr val="000000"/>
                    </a:solidFill>
                  </a:tcPr>
                </a:tc>
              </a:tr>
              <a:tr h="449602">
                <a:tc>
                  <a:txBody>
                    <a:bodyPr/>
                    <a:lstStyle/>
                    <a:p>
                      <a:pPr algn="ctr" fontAlgn="b"/>
                      <a:r>
                        <a:rPr lang="es-MX" sz="1600" b="1" i="0" u="none" strike="noStrike">
                          <a:solidFill>
                            <a:schemeClr val="tx1"/>
                          </a:solidFill>
                          <a:latin typeface="Calibri"/>
                        </a:rPr>
                        <a:t>2000</a:t>
                      </a:r>
                    </a:p>
                  </a:txBody>
                  <a:tcPr marL="9525" marR="9525" marT="9525" marB="0" anchor="b">
                    <a:solidFill>
                      <a:srgbClr val="000000"/>
                    </a:solidFill>
                  </a:tcPr>
                </a:tc>
                <a:tc>
                  <a:txBody>
                    <a:bodyPr/>
                    <a:lstStyle/>
                    <a:p>
                      <a:pPr algn="ctr" fontAlgn="b"/>
                      <a:r>
                        <a:rPr lang="es-MX" sz="1600" b="1" i="0" u="none" strike="noStrike">
                          <a:solidFill>
                            <a:schemeClr val="tx1"/>
                          </a:solidFill>
                          <a:latin typeface="Calibri"/>
                        </a:rPr>
                        <a:t>234,077</a:t>
                      </a:r>
                    </a:p>
                  </a:txBody>
                  <a:tcPr marL="9525" marR="9525" marT="9525" marB="0" anchor="b">
                    <a:solidFill>
                      <a:srgbClr val="000000"/>
                    </a:solidFill>
                  </a:tcPr>
                </a:tc>
                <a:tc>
                  <a:txBody>
                    <a:bodyPr/>
                    <a:lstStyle/>
                    <a:p>
                      <a:pPr algn="ctr" fontAlgn="b"/>
                      <a:r>
                        <a:rPr lang="es-MX" sz="1600" b="1" i="0" u="none" strike="noStrike" dirty="0">
                          <a:solidFill>
                            <a:schemeClr val="tx1"/>
                          </a:solidFill>
                          <a:latin typeface="Calibri"/>
                        </a:rPr>
                        <a:t>59,087</a:t>
                      </a:r>
                    </a:p>
                  </a:txBody>
                  <a:tcPr marL="9525" marR="9525" marT="9525" marB="0" anchor="b">
                    <a:solidFill>
                      <a:srgbClr val="000000"/>
                    </a:solidFill>
                  </a:tcPr>
                </a:tc>
                <a:tc>
                  <a:txBody>
                    <a:bodyPr/>
                    <a:lstStyle/>
                    <a:p>
                      <a:pPr algn="ctr" fontAlgn="b"/>
                      <a:r>
                        <a:rPr lang="es-MX" sz="1600" b="1" i="0" u="none" strike="noStrike">
                          <a:solidFill>
                            <a:schemeClr val="tx1"/>
                          </a:solidFill>
                          <a:latin typeface="Calibri"/>
                        </a:rPr>
                        <a:t>90,005</a:t>
                      </a:r>
                    </a:p>
                  </a:txBody>
                  <a:tcPr marL="9525" marR="9525" marT="9525" marB="0" anchor="b">
                    <a:solidFill>
                      <a:srgbClr val="000000"/>
                    </a:solidFill>
                  </a:tcPr>
                </a:tc>
                <a:tc>
                  <a:txBody>
                    <a:bodyPr/>
                    <a:lstStyle/>
                    <a:p>
                      <a:pPr algn="ctr" fontAlgn="b"/>
                      <a:r>
                        <a:rPr lang="es-MX" sz="1600" b="1" i="0" u="none" strike="noStrike" dirty="0">
                          <a:solidFill>
                            <a:srgbClr val="FFFF00"/>
                          </a:solidFill>
                          <a:latin typeface="Calibri"/>
                        </a:rPr>
                        <a:t>68,597</a:t>
                      </a:r>
                    </a:p>
                  </a:txBody>
                  <a:tcPr marL="9525" marR="9525" marT="9525" marB="0" anchor="b">
                    <a:solidFill>
                      <a:srgbClr val="000000"/>
                    </a:solidFill>
                  </a:tcPr>
                </a:tc>
                <a:tc>
                  <a:txBody>
                    <a:bodyPr/>
                    <a:lstStyle/>
                    <a:p>
                      <a:pPr algn="ctr" fontAlgn="b"/>
                      <a:r>
                        <a:rPr lang="es-MX" sz="1600" b="1" i="0" u="none" strike="noStrike" dirty="0">
                          <a:solidFill>
                            <a:schemeClr val="tx1"/>
                          </a:solidFill>
                          <a:latin typeface="Calibri"/>
                        </a:rPr>
                        <a:t>11,434</a:t>
                      </a:r>
                    </a:p>
                  </a:txBody>
                  <a:tcPr marL="9525" marR="9525" marT="9525" marB="0" anchor="b">
                    <a:solidFill>
                      <a:srgbClr val="000000"/>
                    </a:solidFill>
                  </a:tcPr>
                </a:tc>
                <a:tc>
                  <a:txBody>
                    <a:bodyPr/>
                    <a:lstStyle/>
                    <a:p>
                      <a:pPr algn="ctr" fontAlgn="b"/>
                      <a:r>
                        <a:rPr lang="es-MX" sz="1600" b="1" i="0" u="none" strike="noStrike">
                          <a:solidFill>
                            <a:schemeClr val="tx1"/>
                          </a:solidFill>
                          <a:latin typeface="Calibri"/>
                        </a:rPr>
                        <a:t>3,954</a:t>
                      </a:r>
                    </a:p>
                  </a:txBody>
                  <a:tcPr marL="9525" marR="9525" marT="9525" marB="0" anchor="b">
                    <a:solidFill>
                      <a:srgbClr val="000000"/>
                    </a:solidFill>
                  </a:tcPr>
                </a:tc>
                <a:tc>
                  <a:txBody>
                    <a:bodyPr/>
                    <a:lstStyle/>
                    <a:p>
                      <a:pPr algn="ctr" fontAlgn="b"/>
                      <a:r>
                        <a:rPr lang="es-MX" sz="1600" b="1" i="0" u="none" strike="noStrike">
                          <a:solidFill>
                            <a:schemeClr val="tx1"/>
                          </a:solidFill>
                          <a:latin typeface="Calibri"/>
                        </a:rPr>
                        <a:t>6,086,572</a:t>
                      </a:r>
                    </a:p>
                  </a:txBody>
                  <a:tcPr marL="9525" marR="9525" marT="9525" marB="0" anchor="b">
                    <a:solidFill>
                      <a:srgbClr val="000000"/>
                    </a:solidFill>
                  </a:tcPr>
                </a:tc>
              </a:tr>
              <a:tr h="449602">
                <a:tc>
                  <a:txBody>
                    <a:bodyPr/>
                    <a:lstStyle/>
                    <a:p>
                      <a:pPr algn="ctr" fontAlgn="b"/>
                      <a:r>
                        <a:rPr lang="es-MX" sz="1600" b="1" i="0" u="none" strike="noStrike">
                          <a:solidFill>
                            <a:schemeClr val="tx1"/>
                          </a:solidFill>
                          <a:latin typeface="Calibri"/>
                        </a:rPr>
                        <a:t>2005</a:t>
                      </a:r>
                    </a:p>
                  </a:txBody>
                  <a:tcPr marL="9525" marR="9525" marT="9525" marB="0" anchor="b">
                    <a:solidFill>
                      <a:srgbClr val="000000"/>
                    </a:solidFill>
                  </a:tcPr>
                </a:tc>
                <a:tc>
                  <a:txBody>
                    <a:bodyPr/>
                    <a:lstStyle/>
                    <a:p>
                      <a:pPr algn="ctr" fontAlgn="b"/>
                      <a:r>
                        <a:rPr lang="es-MX" sz="1600" b="1" i="0" u="none" strike="noStrike">
                          <a:solidFill>
                            <a:schemeClr val="tx1"/>
                          </a:solidFill>
                          <a:latin typeface="Calibri"/>
                        </a:rPr>
                        <a:t>261,129</a:t>
                      </a:r>
                    </a:p>
                  </a:txBody>
                  <a:tcPr marL="9525" marR="9525" marT="9525" marB="0" anchor="b">
                    <a:solidFill>
                      <a:srgbClr val="000000"/>
                    </a:solidFill>
                  </a:tcPr>
                </a:tc>
                <a:tc>
                  <a:txBody>
                    <a:bodyPr/>
                    <a:lstStyle/>
                    <a:p>
                      <a:pPr algn="ctr" fontAlgn="b"/>
                      <a:r>
                        <a:rPr lang="es-MX" sz="1600" b="1" i="0" u="none" strike="noStrike">
                          <a:solidFill>
                            <a:schemeClr val="tx1"/>
                          </a:solidFill>
                          <a:latin typeface="Calibri"/>
                        </a:rPr>
                        <a:t>62,732</a:t>
                      </a:r>
                    </a:p>
                  </a:txBody>
                  <a:tcPr marL="9525" marR="9525" marT="9525" marB="0" anchor="b">
                    <a:solidFill>
                      <a:srgbClr val="000000"/>
                    </a:solidFill>
                  </a:tcPr>
                </a:tc>
                <a:tc>
                  <a:txBody>
                    <a:bodyPr/>
                    <a:lstStyle/>
                    <a:p>
                      <a:pPr algn="ctr" fontAlgn="b"/>
                      <a:r>
                        <a:rPr lang="es-MX" sz="1600" b="1" i="0" u="none" strike="noStrike">
                          <a:solidFill>
                            <a:schemeClr val="tx1"/>
                          </a:solidFill>
                          <a:latin typeface="Calibri"/>
                        </a:rPr>
                        <a:t>99,259</a:t>
                      </a:r>
                    </a:p>
                  </a:txBody>
                  <a:tcPr marL="9525" marR="9525" marT="9525" marB="0" anchor="b">
                    <a:solidFill>
                      <a:srgbClr val="000000"/>
                    </a:solidFill>
                  </a:tcPr>
                </a:tc>
                <a:tc>
                  <a:txBody>
                    <a:bodyPr/>
                    <a:lstStyle/>
                    <a:p>
                      <a:pPr algn="ctr" fontAlgn="b"/>
                      <a:r>
                        <a:rPr lang="es-MX" sz="1600" b="1" i="0" u="none" strike="noStrike" dirty="0">
                          <a:solidFill>
                            <a:srgbClr val="FFFF00"/>
                          </a:solidFill>
                          <a:latin typeface="Calibri"/>
                        </a:rPr>
                        <a:t>80,847</a:t>
                      </a:r>
                    </a:p>
                  </a:txBody>
                  <a:tcPr marL="9525" marR="9525" marT="9525" marB="0" anchor="b">
                    <a:solidFill>
                      <a:srgbClr val="000000"/>
                    </a:solidFill>
                  </a:tcPr>
                </a:tc>
                <a:tc>
                  <a:txBody>
                    <a:bodyPr/>
                    <a:lstStyle/>
                    <a:p>
                      <a:pPr algn="ctr" fontAlgn="b"/>
                      <a:r>
                        <a:rPr lang="es-MX" sz="1600" b="1" i="0" u="none" strike="noStrike" dirty="0">
                          <a:solidFill>
                            <a:schemeClr val="tx1"/>
                          </a:solidFill>
                          <a:latin typeface="Calibri"/>
                        </a:rPr>
                        <a:t>12,557</a:t>
                      </a:r>
                    </a:p>
                  </a:txBody>
                  <a:tcPr marL="9525" marR="9525" marT="9525" marB="0" anchor="b">
                    <a:solidFill>
                      <a:srgbClr val="000000"/>
                    </a:solidFill>
                  </a:tcPr>
                </a:tc>
                <a:tc>
                  <a:txBody>
                    <a:bodyPr/>
                    <a:lstStyle/>
                    <a:p>
                      <a:pPr algn="ctr" fontAlgn="b"/>
                      <a:r>
                        <a:rPr lang="es-MX" sz="1600" b="1" i="0" u="none" strike="noStrike" dirty="0">
                          <a:solidFill>
                            <a:schemeClr val="tx1"/>
                          </a:solidFill>
                          <a:latin typeface="Calibri"/>
                        </a:rPr>
                        <a:t>5,735</a:t>
                      </a:r>
                    </a:p>
                  </a:txBody>
                  <a:tcPr marL="9525" marR="9525" marT="9525" marB="0" anchor="b">
                    <a:solidFill>
                      <a:srgbClr val="000000"/>
                    </a:solidFill>
                  </a:tcPr>
                </a:tc>
                <a:tc>
                  <a:txBody>
                    <a:bodyPr/>
                    <a:lstStyle/>
                    <a:p>
                      <a:pPr algn="ctr" fontAlgn="b"/>
                      <a:r>
                        <a:rPr lang="es-MX" sz="1600" b="1" i="0" u="none" strike="noStrike">
                          <a:solidFill>
                            <a:schemeClr val="tx1"/>
                          </a:solidFill>
                          <a:latin typeface="Calibri"/>
                        </a:rPr>
                        <a:t>6,464,750</a:t>
                      </a:r>
                    </a:p>
                  </a:txBody>
                  <a:tcPr marL="9525" marR="9525" marT="9525" marB="0" anchor="b">
                    <a:solidFill>
                      <a:srgbClr val="000000"/>
                    </a:solidFill>
                  </a:tcPr>
                </a:tc>
              </a:tr>
              <a:tr h="449602">
                <a:tc>
                  <a:txBody>
                    <a:bodyPr/>
                    <a:lstStyle/>
                    <a:p>
                      <a:pPr algn="ctr" fontAlgn="b"/>
                      <a:r>
                        <a:rPr lang="es-MX" sz="1600" b="1" i="0" u="none" strike="noStrike">
                          <a:solidFill>
                            <a:schemeClr val="tx1"/>
                          </a:solidFill>
                          <a:latin typeface="Calibri"/>
                        </a:rPr>
                        <a:t>2010</a:t>
                      </a:r>
                    </a:p>
                  </a:txBody>
                  <a:tcPr marL="9525" marR="9525" marT="9525" marB="0" anchor="b">
                    <a:solidFill>
                      <a:srgbClr val="000000"/>
                    </a:solidFill>
                  </a:tcPr>
                </a:tc>
                <a:tc>
                  <a:txBody>
                    <a:bodyPr/>
                    <a:lstStyle/>
                    <a:p>
                      <a:pPr algn="ctr" fontAlgn="b"/>
                      <a:r>
                        <a:rPr lang="es-MX" sz="1600" b="1" i="0" u="none" strike="noStrike">
                          <a:solidFill>
                            <a:schemeClr val="tx1"/>
                          </a:solidFill>
                          <a:latin typeface="Calibri"/>
                        </a:rPr>
                        <a:t>290,036</a:t>
                      </a:r>
                    </a:p>
                  </a:txBody>
                  <a:tcPr marL="9525" marR="9525" marT="9525" marB="0" anchor="b">
                    <a:solidFill>
                      <a:srgbClr val="000000"/>
                    </a:solidFill>
                  </a:tcPr>
                </a:tc>
                <a:tc>
                  <a:txBody>
                    <a:bodyPr/>
                    <a:lstStyle/>
                    <a:p>
                      <a:pPr algn="ctr" fontAlgn="b"/>
                      <a:r>
                        <a:rPr lang="es-MX" sz="1600" b="1" i="0" u="none" strike="noStrike">
                          <a:solidFill>
                            <a:schemeClr val="tx1"/>
                          </a:solidFill>
                          <a:latin typeface="Calibri"/>
                        </a:rPr>
                        <a:t>64,975</a:t>
                      </a:r>
                    </a:p>
                  </a:txBody>
                  <a:tcPr marL="9525" marR="9525" marT="9525" marB="0" anchor="b">
                    <a:solidFill>
                      <a:srgbClr val="000000"/>
                    </a:solidFill>
                  </a:tcPr>
                </a:tc>
                <a:tc>
                  <a:txBody>
                    <a:bodyPr/>
                    <a:lstStyle/>
                    <a:p>
                      <a:pPr algn="ctr" fontAlgn="b"/>
                      <a:r>
                        <a:rPr lang="es-MX" sz="1600" b="1" i="0" u="none" strike="noStrike">
                          <a:solidFill>
                            <a:schemeClr val="tx1"/>
                          </a:solidFill>
                          <a:latin typeface="Calibri"/>
                        </a:rPr>
                        <a:t>109,203</a:t>
                      </a:r>
                    </a:p>
                  </a:txBody>
                  <a:tcPr marL="9525" marR="9525" marT="9525" marB="0" anchor="b">
                    <a:solidFill>
                      <a:srgbClr val="000000"/>
                    </a:solidFill>
                  </a:tcPr>
                </a:tc>
                <a:tc>
                  <a:txBody>
                    <a:bodyPr/>
                    <a:lstStyle/>
                    <a:p>
                      <a:pPr algn="ctr" fontAlgn="b"/>
                      <a:r>
                        <a:rPr lang="es-MX" sz="1600" b="1" i="0" u="none" strike="noStrike" dirty="0">
                          <a:solidFill>
                            <a:srgbClr val="FFFF00"/>
                          </a:solidFill>
                          <a:latin typeface="Calibri"/>
                        </a:rPr>
                        <a:t>98,067</a:t>
                      </a:r>
                    </a:p>
                  </a:txBody>
                  <a:tcPr marL="9525" marR="9525" marT="9525" marB="0" anchor="b">
                    <a:solidFill>
                      <a:srgbClr val="000000"/>
                    </a:solidFill>
                  </a:tcPr>
                </a:tc>
                <a:tc>
                  <a:txBody>
                    <a:bodyPr/>
                    <a:lstStyle/>
                    <a:p>
                      <a:pPr algn="ctr" fontAlgn="b"/>
                      <a:r>
                        <a:rPr lang="es-MX" sz="1600" b="1" i="0" u="none" strike="noStrike" dirty="0">
                          <a:solidFill>
                            <a:schemeClr val="tx1"/>
                          </a:solidFill>
                          <a:latin typeface="Calibri"/>
                        </a:rPr>
                        <a:t>13,031</a:t>
                      </a:r>
                    </a:p>
                  </a:txBody>
                  <a:tcPr marL="9525" marR="9525" marT="9525" marB="0" anchor="b">
                    <a:solidFill>
                      <a:srgbClr val="000000"/>
                    </a:solidFill>
                  </a:tcPr>
                </a:tc>
                <a:tc>
                  <a:txBody>
                    <a:bodyPr/>
                    <a:lstStyle/>
                    <a:p>
                      <a:pPr algn="ctr" fontAlgn="b"/>
                      <a:r>
                        <a:rPr lang="es-MX" sz="1600" b="1" i="0" u="none" strike="noStrike" dirty="0">
                          <a:solidFill>
                            <a:schemeClr val="tx1"/>
                          </a:solidFill>
                          <a:latin typeface="Calibri"/>
                        </a:rPr>
                        <a:t>5,560</a:t>
                      </a:r>
                    </a:p>
                  </a:txBody>
                  <a:tcPr marL="9525" marR="9525" marT="9525" marB="0" anchor="b">
                    <a:solidFill>
                      <a:srgbClr val="000000"/>
                    </a:solidFill>
                  </a:tcPr>
                </a:tc>
                <a:tc>
                  <a:txBody>
                    <a:bodyPr/>
                    <a:lstStyle/>
                    <a:p>
                      <a:pPr algn="ctr" fontAlgn="b"/>
                      <a:r>
                        <a:rPr lang="es-MX" sz="1600" b="1" i="0" u="none" strike="noStrike" dirty="0">
                          <a:solidFill>
                            <a:schemeClr val="tx1"/>
                          </a:solidFill>
                          <a:latin typeface="Calibri"/>
                        </a:rPr>
                        <a:t>6,642,923</a:t>
                      </a:r>
                    </a:p>
                  </a:txBody>
                  <a:tcPr marL="9525" marR="9525" marT="9525" marB="0" anchor="b">
                    <a:solidFill>
                      <a:srgbClr val="000000"/>
                    </a:solidFill>
                  </a:tcPr>
                </a:tc>
              </a:tr>
              <a:tr h="449602">
                <a:tc>
                  <a:txBody>
                    <a:bodyPr/>
                    <a:lstStyle/>
                    <a:p>
                      <a:pPr algn="ctr" fontAlgn="b"/>
                      <a:r>
                        <a:rPr lang="el-GR" sz="1600" b="1" i="0" u="none" strike="noStrike" dirty="0">
                          <a:solidFill>
                            <a:schemeClr val="tx1"/>
                          </a:solidFill>
                          <a:latin typeface="Calibri"/>
                        </a:rPr>
                        <a:t>Δ% 1960 </a:t>
                      </a:r>
                      <a:r>
                        <a:rPr lang="es-MX" sz="1600" b="1" i="0" u="none" strike="noStrike" dirty="0">
                          <a:solidFill>
                            <a:schemeClr val="tx1"/>
                          </a:solidFill>
                          <a:latin typeface="Calibri"/>
                        </a:rPr>
                        <a:t>a 2010</a:t>
                      </a:r>
                    </a:p>
                  </a:txBody>
                  <a:tcPr marL="9525" marR="9525" marT="9525" marB="0" anchor="b">
                    <a:solidFill>
                      <a:srgbClr val="000000"/>
                    </a:solidFill>
                  </a:tcPr>
                </a:tc>
                <a:tc>
                  <a:txBody>
                    <a:bodyPr/>
                    <a:lstStyle/>
                    <a:p>
                      <a:pPr algn="ctr" fontAlgn="b"/>
                      <a:r>
                        <a:rPr lang="es-MX" sz="1600" b="1" i="0" u="none" strike="noStrike">
                          <a:solidFill>
                            <a:schemeClr val="tx1"/>
                          </a:solidFill>
                          <a:latin typeface="Calibri"/>
                        </a:rPr>
                        <a:t>320.80%</a:t>
                      </a:r>
                    </a:p>
                  </a:txBody>
                  <a:tcPr marL="9525" marR="9525" marT="9525" marB="0" anchor="b">
                    <a:solidFill>
                      <a:srgbClr val="000000"/>
                    </a:solidFill>
                  </a:tcPr>
                </a:tc>
                <a:tc>
                  <a:txBody>
                    <a:bodyPr/>
                    <a:lstStyle/>
                    <a:p>
                      <a:pPr algn="ctr" fontAlgn="b"/>
                      <a:r>
                        <a:rPr lang="es-MX" sz="1600" b="1" i="0" u="none" strike="noStrike" dirty="0">
                          <a:solidFill>
                            <a:schemeClr val="tx1"/>
                          </a:solidFill>
                          <a:latin typeface="Calibri"/>
                        </a:rPr>
                        <a:t>40.10%</a:t>
                      </a:r>
                    </a:p>
                  </a:txBody>
                  <a:tcPr marL="9525" marR="9525" marT="9525" marB="0" anchor="b">
                    <a:solidFill>
                      <a:srgbClr val="000000"/>
                    </a:solidFill>
                  </a:tcPr>
                </a:tc>
                <a:tc>
                  <a:txBody>
                    <a:bodyPr/>
                    <a:lstStyle/>
                    <a:p>
                      <a:pPr algn="ctr" fontAlgn="b"/>
                      <a:r>
                        <a:rPr lang="es-MX" sz="1600" b="1" i="0" u="none" strike="noStrike">
                          <a:solidFill>
                            <a:schemeClr val="tx1"/>
                          </a:solidFill>
                          <a:latin typeface="Calibri"/>
                        </a:rPr>
                        <a:t>340.50%</a:t>
                      </a:r>
                    </a:p>
                  </a:txBody>
                  <a:tcPr marL="9525" marR="9525" marT="9525" marB="0" anchor="b">
                    <a:solidFill>
                      <a:srgbClr val="000000"/>
                    </a:solidFill>
                  </a:tcPr>
                </a:tc>
                <a:tc>
                  <a:txBody>
                    <a:bodyPr/>
                    <a:lstStyle/>
                    <a:p>
                      <a:pPr algn="ctr" fontAlgn="b"/>
                      <a:r>
                        <a:rPr lang="es-MX" sz="1600" b="1" i="0" u="none" strike="noStrike" dirty="0">
                          <a:solidFill>
                            <a:srgbClr val="FFFF00"/>
                          </a:solidFill>
                          <a:latin typeface="Calibri"/>
                        </a:rPr>
                        <a:t>1102.30%</a:t>
                      </a:r>
                    </a:p>
                  </a:txBody>
                  <a:tcPr marL="9525" marR="9525" marT="9525" marB="0" anchor="b">
                    <a:solidFill>
                      <a:srgbClr val="000000"/>
                    </a:solidFill>
                  </a:tcPr>
                </a:tc>
                <a:tc>
                  <a:txBody>
                    <a:bodyPr/>
                    <a:lstStyle/>
                    <a:p>
                      <a:pPr algn="ctr" fontAlgn="b"/>
                      <a:r>
                        <a:rPr lang="es-MX" sz="1600" b="1" i="0" u="none" strike="noStrike" dirty="0">
                          <a:solidFill>
                            <a:schemeClr val="tx1"/>
                          </a:solidFill>
                          <a:latin typeface="Calibri"/>
                        </a:rPr>
                        <a:t>112.60%</a:t>
                      </a:r>
                    </a:p>
                  </a:txBody>
                  <a:tcPr marL="9525" marR="9525" marT="9525" marB="0" anchor="b">
                    <a:solidFill>
                      <a:srgbClr val="000000"/>
                    </a:solidFill>
                  </a:tcPr>
                </a:tc>
                <a:tc>
                  <a:txBody>
                    <a:bodyPr/>
                    <a:lstStyle/>
                    <a:p>
                      <a:pPr algn="ctr" fontAlgn="b"/>
                      <a:r>
                        <a:rPr lang="es-MX" sz="1600" b="1" i="0" u="none" strike="noStrike" dirty="0">
                          <a:solidFill>
                            <a:schemeClr val="tx1"/>
                          </a:solidFill>
                          <a:latin typeface="Calibri"/>
                        </a:rPr>
                        <a:t>212.60%</a:t>
                      </a:r>
                    </a:p>
                  </a:txBody>
                  <a:tcPr marL="9525" marR="9525" marT="9525" marB="0" anchor="b">
                    <a:solidFill>
                      <a:srgbClr val="000000"/>
                    </a:solidFill>
                  </a:tcPr>
                </a:tc>
                <a:tc>
                  <a:txBody>
                    <a:bodyPr/>
                    <a:lstStyle/>
                    <a:p>
                      <a:pPr algn="ctr" fontAlgn="b"/>
                      <a:r>
                        <a:rPr lang="es-MX" sz="1600" b="1" i="0" u="none" strike="noStrike" dirty="0">
                          <a:solidFill>
                            <a:schemeClr val="tx1"/>
                          </a:solidFill>
                          <a:latin typeface="Calibri"/>
                        </a:rPr>
                        <a:t>126.30%</a:t>
                      </a:r>
                    </a:p>
                  </a:txBody>
                  <a:tcPr marL="9525" marR="9525" marT="9525" marB="0" anchor="b">
                    <a:solidFill>
                      <a:srgbClr val="000000"/>
                    </a:solidFill>
                  </a:tcPr>
                </a:tc>
              </a:tr>
            </a:tbl>
          </a:graphicData>
        </a:graphic>
      </p:graphicFrame>
      <p:sp>
        <p:nvSpPr>
          <p:cNvPr id="6" name="5 CuadroTexto"/>
          <p:cNvSpPr txBox="1"/>
          <p:nvPr/>
        </p:nvSpPr>
        <p:spPr>
          <a:xfrm>
            <a:off x="6516216" y="6525344"/>
            <a:ext cx="2627784" cy="430887"/>
          </a:xfrm>
          <a:prstGeom prst="rect">
            <a:avLst/>
          </a:prstGeom>
          <a:solidFill>
            <a:srgbClr val="FF3300"/>
          </a:solidFill>
        </p:spPr>
        <p:txBody>
          <a:bodyPr wrap="square" rtlCol="0">
            <a:spAutoFit/>
          </a:bodyPr>
          <a:lstStyle/>
          <a:p>
            <a:r>
              <a:rPr lang="es-MX" sz="1100" b="1" i="1" dirty="0" smtClean="0"/>
              <a:t>FUENTE: FAO  World Poultry (Dic. 2012)</a:t>
            </a:r>
            <a:endParaRPr lang="es-MX" sz="1100" b="1" i="1" dirty="0"/>
          </a:p>
        </p:txBody>
      </p:sp>
    </p:spTree>
    <p:extLst>
      <p:ext uri="{BB962C8B-B14F-4D97-AF65-F5344CB8AC3E}">
        <p14:creationId xmlns:p14="http://schemas.microsoft.com/office/powerpoint/2010/main" val="246266728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pic>
        <p:nvPicPr>
          <p:cNvPr id="3" name="2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35940"/>
          </a:xfrm>
          <a:prstGeom prst="rect">
            <a:avLst/>
          </a:prstGeom>
        </p:spPr>
      </p:pic>
      <p:sp>
        <p:nvSpPr>
          <p:cNvPr id="4" name="3 Paralelogramo"/>
          <p:cNvSpPr/>
          <p:nvPr/>
        </p:nvSpPr>
        <p:spPr>
          <a:xfrm>
            <a:off x="5220072" y="1052736"/>
            <a:ext cx="3456384" cy="4896544"/>
          </a:xfrm>
          <a:prstGeom prst="parallelogram">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639433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28636"/>
            <a:ext cx="8229600" cy="868362"/>
          </a:xfrm>
        </p:spPr>
        <p:txBody>
          <a:bodyPr/>
          <a:lstStyle/>
          <a:p>
            <a:r>
              <a:rPr lang="es-MX" sz="2400" dirty="0" smtClean="0">
                <a:solidFill>
                  <a:schemeClr val="tx1"/>
                </a:solidFill>
              </a:rPr>
              <a:t>TENDENCIA EN DEMANDA DE PROTEINA DE AVE GLOBAL</a:t>
            </a:r>
            <a:endParaRPr lang="es-MX" sz="2400" dirty="0">
              <a:solidFill>
                <a:schemeClr val="tx1"/>
              </a:solidFill>
            </a:endParaRPr>
          </a:p>
        </p:txBody>
      </p:sp>
      <p:sp>
        <p:nvSpPr>
          <p:cNvPr id="3" name="2 Rectángulo"/>
          <p:cNvSpPr/>
          <p:nvPr/>
        </p:nvSpPr>
        <p:spPr>
          <a:xfrm>
            <a:off x="6300192" y="6237312"/>
            <a:ext cx="2907591" cy="369332"/>
          </a:xfrm>
          <a:prstGeom prst="rect">
            <a:avLst/>
          </a:prstGeom>
        </p:spPr>
        <p:txBody>
          <a:bodyPr wrap="none">
            <a:spAutoFit/>
          </a:bodyPr>
          <a:lstStyle/>
          <a:p>
            <a:r>
              <a:rPr lang="es-MX" b="1" dirty="0">
                <a:effectLst>
                  <a:outerShdw blurRad="38100" dist="38100" dir="2700000" algn="tl">
                    <a:srgbClr val="000000">
                      <a:alpha val="43137"/>
                    </a:srgbClr>
                  </a:outerShdw>
                </a:effectLst>
              </a:rPr>
              <a:t>www.elsitioavicola.com -</a:t>
            </a:r>
          </a:p>
        </p:txBody>
      </p:sp>
      <p:pic>
        <p:nvPicPr>
          <p:cNvPr id="6" name="5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11930"/>
            <a:ext cx="9143999" cy="5225381"/>
          </a:xfrm>
          <a:prstGeom prst="rect">
            <a:avLst/>
          </a:prstGeom>
        </p:spPr>
      </p:pic>
      <p:sp>
        <p:nvSpPr>
          <p:cNvPr id="4" name="3 Rectángulo"/>
          <p:cNvSpPr/>
          <p:nvPr/>
        </p:nvSpPr>
        <p:spPr>
          <a:xfrm>
            <a:off x="7884368" y="1556792"/>
            <a:ext cx="1152128" cy="345638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4015417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188640"/>
            <a:ext cx="8229600" cy="868362"/>
          </a:xfrm>
        </p:spPr>
        <p:txBody>
          <a:bodyPr/>
          <a:lstStyle/>
          <a:p>
            <a:r>
              <a:rPr lang="es-MX" sz="2400" dirty="0" smtClean="0">
                <a:solidFill>
                  <a:schemeClr val="tx1"/>
                </a:solidFill>
              </a:rPr>
              <a:t>Producción </a:t>
            </a:r>
            <a:r>
              <a:rPr lang="es-MX" sz="2400" dirty="0">
                <a:solidFill>
                  <a:schemeClr val="tx1"/>
                </a:solidFill>
              </a:rPr>
              <a:t>mundial de huevo (millones de toneladas)</a:t>
            </a:r>
            <a:r>
              <a:rPr lang="es-MX" sz="2400" dirty="0">
                <a:solidFill>
                  <a:schemeClr val="tx1"/>
                </a:solidFill>
                <a:latin typeface="Verdana"/>
              </a:rPr>
              <a:t/>
            </a:r>
            <a:br>
              <a:rPr lang="es-MX" sz="2400" dirty="0">
                <a:solidFill>
                  <a:schemeClr val="tx1"/>
                </a:solidFill>
                <a:latin typeface="Verdana"/>
              </a:rPr>
            </a:br>
            <a:endParaRPr lang="es-MX" sz="2400" dirty="0">
              <a:solidFill>
                <a:schemeClr val="tx1"/>
              </a:solidFill>
            </a:endParaRPr>
          </a:p>
        </p:txBody>
      </p:sp>
      <p:graphicFrame>
        <p:nvGraphicFramePr>
          <p:cNvPr id="5" name="4 Tabla"/>
          <p:cNvGraphicFramePr>
            <a:graphicFrameLocks noGrp="1"/>
          </p:cNvGraphicFramePr>
          <p:nvPr>
            <p:extLst>
              <p:ext uri="{D42A27DB-BD31-4B8C-83A1-F6EECF244321}">
                <p14:modId xmlns:p14="http://schemas.microsoft.com/office/powerpoint/2010/main" val="2459942814"/>
              </p:ext>
            </p:extLst>
          </p:nvPr>
        </p:nvGraphicFramePr>
        <p:xfrm>
          <a:off x="395536" y="836712"/>
          <a:ext cx="8229600" cy="1664625"/>
        </p:xfrm>
        <a:graphic>
          <a:graphicData uri="http://schemas.openxmlformats.org/drawingml/2006/table">
            <a:tbl>
              <a:tblPr/>
              <a:tblGrid>
                <a:gridCol w="822960"/>
                <a:gridCol w="822960"/>
                <a:gridCol w="822960"/>
                <a:gridCol w="822960"/>
                <a:gridCol w="822960"/>
                <a:gridCol w="822960"/>
                <a:gridCol w="822960"/>
                <a:gridCol w="822960"/>
                <a:gridCol w="822960"/>
                <a:gridCol w="822960"/>
              </a:tblGrid>
              <a:tr h="205740">
                <a:tc rowSpan="2">
                  <a:txBody>
                    <a:bodyPr/>
                    <a:lstStyle/>
                    <a:p>
                      <a:pPr algn="ctr" fontAlgn="ctr"/>
                      <a:r>
                        <a:rPr lang="es-MX" sz="1200" b="1" i="0" u="none" strike="noStrike" dirty="0">
                          <a:solidFill>
                            <a:srgbClr val="000000"/>
                          </a:solidFill>
                          <a:effectLst/>
                          <a:latin typeface="Verdana"/>
                        </a:rPr>
                        <a:t>Región </a:t>
                      </a:r>
                    </a:p>
                  </a:txBody>
                  <a:tcPr marL="9352" marR="9352" marT="9352"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CCFFFF"/>
                    </a:solidFill>
                  </a:tcPr>
                </a:tc>
                <a:tc gridSpan="9">
                  <a:txBody>
                    <a:bodyPr/>
                    <a:lstStyle/>
                    <a:p>
                      <a:pPr algn="ctr" fontAlgn="b"/>
                      <a:r>
                        <a:rPr lang="es-MX" sz="1200" b="1" i="0" u="none" strike="noStrike">
                          <a:solidFill>
                            <a:srgbClr val="000000"/>
                          </a:solidFill>
                          <a:effectLst/>
                          <a:latin typeface="Verdana"/>
                        </a:rPr>
                        <a:t>Años</a:t>
                      </a:r>
                    </a:p>
                  </a:txBody>
                  <a:tcPr marL="9352" marR="9352" marT="935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CCFFFF"/>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r h="205740">
                <a:tc vMerge="1">
                  <a:txBody>
                    <a:bodyPr/>
                    <a:lstStyle/>
                    <a:p>
                      <a:endParaRPr lang="es-MX"/>
                    </a:p>
                  </a:txBody>
                  <a:tcPr/>
                </a:tc>
                <a:tc>
                  <a:txBody>
                    <a:bodyPr/>
                    <a:lstStyle/>
                    <a:p>
                      <a:pPr algn="r" fontAlgn="b"/>
                      <a:r>
                        <a:rPr lang="es-MX" sz="1200" b="1" i="0" u="none" strike="noStrike">
                          <a:solidFill>
                            <a:srgbClr val="000000"/>
                          </a:solidFill>
                          <a:effectLst/>
                          <a:latin typeface="Verdana"/>
                        </a:rPr>
                        <a:t>2000</a:t>
                      </a:r>
                    </a:p>
                  </a:txBody>
                  <a:tcPr marL="9352" marR="9352" marT="935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CCFFFF"/>
                    </a:solidFill>
                  </a:tcPr>
                </a:tc>
                <a:tc>
                  <a:txBody>
                    <a:bodyPr/>
                    <a:lstStyle/>
                    <a:p>
                      <a:pPr algn="r" fontAlgn="b"/>
                      <a:r>
                        <a:rPr lang="es-MX" sz="1200" b="1" i="0" u="none" strike="noStrike" dirty="0">
                          <a:solidFill>
                            <a:srgbClr val="000000"/>
                          </a:solidFill>
                          <a:effectLst/>
                          <a:latin typeface="Verdana"/>
                        </a:rPr>
                        <a:t>2005</a:t>
                      </a:r>
                    </a:p>
                  </a:txBody>
                  <a:tcPr marL="9352" marR="9352" marT="935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CCFFFF"/>
                    </a:solidFill>
                  </a:tcPr>
                </a:tc>
                <a:tc>
                  <a:txBody>
                    <a:bodyPr/>
                    <a:lstStyle/>
                    <a:p>
                      <a:pPr algn="r" fontAlgn="b"/>
                      <a:r>
                        <a:rPr lang="es-MX" sz="1200" b="1" i="0" u="none" strike="noStrike">
                          <a:solidFill>
                            <a:srgbClr val="000000"/>
                          </a:solidFill>
                          <a:effectLst/>
                          <a:latin typeface="Verdana"/>
                        </a:rPr>
                        <a:t>2006</a:t>
                      </a:r>
                    </a:p>
                  </a:txBody>
                  <a:tcPr marL="9352" marR="9352" marT="935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CCFFFF"/>
                    </a:solidFill>
                  </a:tcPr>
                </a:tc>
                <a:tc>
                  <a:txBody>
                    <a:bodyPr/>
                    <a:lstStyle/>
                    <a:p>
                      <a:pPr algn="r" fontAlgn="b"/>
                      <a:r>
                        <a:rPr lang="es-MX" sz="1200" b="1" i="0" u="none" strike="noStrike">
                          <a:solidFill>
                            <a:srgbClr val="000000"/>
                          </a:solidFill>
                          <a:effectLst/>
                          <a:latin typeface="Verdana"/>
                        </a:rPr>
                        <a:t>2007</a:t>
                      </a:r>
                    </a:p>
                  </a:txBody>
                  <a:tcPr marL="9352" marR="9352" marT="935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CCFFFF"/>
                    </a:solidFill>
                  </a:tcPr>
                </a:tc>
                <a:tc>
                  <a:txBody>
                    <a:bodyPr/>
                    <a:lstStyle/>
                    <a:p>
                      <a:pPr algn="r" fontAlgn="b"/>
                      <a:r>
                        <a:rPr lang="es-MX" sz="1200" b="1" i="0" u="none" strike="noStrike">
                          <a:solidFill>
                            <a:srgbClr val="000000"/>
                          </a:solidFill>
                          <a:effectLst/>
                          <a:latin typeface="Verdana"/>
                        </a:rPr>
                        <a:t>2008</a:t>
                      </a:r>
                    </a:p>
                  </a:txBody>
                  <a:tcPr marL="9352" marR="9352" marT="935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CCFFFF"/>
                    </a:solidFill>
                  </a:tcPr>
                </a:tc>
                <a:tc>
                  <a:txBody>
                    <a:bodyPr/>
                    <a:lstStyle/>
                    <a:p>
                      <a:pPr algn="r" fontAlgn="b"/>
                      <a:r>
                        <a:rPr lang="es-MX" sz="1200" b="1" i="0" u="none" strike="noStrike">
                          <a:solidFill>
                            <a:srgbClr val="000000"/>
                          </a:solidFill>
                          <a:effectLst/>
                          <a:latin typeface="Verdana"/>
                        </a:rPr>
                        <a:t>2009</a:t>
                      </a:r>
                    </a:p>
                  </a:txBody>
                  <a:tcPr marL="9352" marR="9352" marT="935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CCFFFF"/>
                    </a:solidFill>
                  </a:tcPr>
                </a:tc>
                <a:tc>
                  <a:txBody>
                    <a:bodyPr/>
                    <a:lstStyle/>
                    <a:p>
                      <a:pPr algn="r" fontAlgn="b"/>
                      <a:r>
                        <a:rPr lang="es-MX" sz="1200" b="1" i="0" u="none" strike="noStrike">
                          <a:solidFill>
                            <a:srgbClr val="000000"/>
                          </a:solidFill>
                          <a:effectLst/>
                          <a:latin typeface="Verdana"/>
                        </a:rPr>
                        <a:t>2010</a:t>
                      </a:r>
                    </a:p>
                  </a:txBody>
                  <a:tcPr marL="9352" marR="9352" marT="935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CCFFFF"/>
                    </a:solidFill>
                  </a:tcPr>
                </a:tc>
                <a:tc>
                  <a:txBody>
                    <a:bodyPr/>
                    <a:lstStyle/>
                    <a:p>
                      <a:pPr algn="r" fontAlgn="b"/>
                      <a:r>
                        <a:rPr lang="es-MX" sz="1200" b="1" i="0" u="none" strike="noStrike">
                          <a:solidFill>
                            <a:srgbClr val="000000"/>
                          </a:solidFill>
                          <a:effectLst/>
                          <a:latin typeface="Verdana"/>
                        </a:rPr>
                        <a:t>2011P</a:t>
                      </a:r>
                    </a:p>
                  </a:txBody>
                  <a:tcPr marL="9352" marR="9352" marT="935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CCFFFF"/>
                    </a:solidFill>
                  </a:tcPr>
                </a:tc>
                <a:tc>
                  <a:txBody>
                    <a:bodyPr/>
                    <a:lstStyle/>
                    <a:p>
                      <a:pPr algn="r" fontAlgn="b"/>
                      <a:r>
                        <a:rPr lang="es-MX" sz="1200" b="1" i="0" u="none" strike="noStrike">
                          <a:solidFill>
                            <a:srgbClr val="000000"/>
                          </a:solidFill>
                          <a:effectLst/>
                          <a:latin typeface="Verdana"/>
                        </a:rPr>
                        <a:t>2012P</a:t>
                      </a:r>
                    </a:p>
                  </a:txBody>
                  <a:tcPr marL="9352" marR="9352" marT="935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CCFFFF"/>
                    </a:solidFill>
                  </a:tcPr>
                </a:tc>
              </a:tr>
              <a:tr h="250629">
                <a:tc>
                  <a:txBody>
                    <a:bodyPr/>
                    <a:lstStyle/>
                    <a:p>
                      <a:pPr algn="l" fontAlgn="b"/>
                      <a:r>
                        <a:rPr lang="es-MX" sz="1200" b="1" i="0" u="none" strike="noStrike" dirty="0">
                          <a:solidFill>
                            <a:srgbClr val="000000"/>
                          </a:solidFill>
                          <a:effectLst/>
                          <a:latin typeface="Verdana"/>
                        </a:rPr>
                        <a:t>África</a:t>
                      </a:r>
                    </a:p>
                  </a:txBody>
                  <a:tcPr marL="9352" marR="9352" marT="935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tc>
                  <a:txBody>
                    <a:bodyPr/>
                    <a:lstStyle/>
                    <a:p>
                      <a:pPr algn="r" fontAlgn="b"/>
                      <a:r>
                        <a:rPr lang="es-MX" sz="1200" b="0" i="0" u="none" strike="noStrike">
                          <a:solidFill>
                            <a:srgbClr val="000000"/>
                          </a:solidFill>
                          <a:effectLst/>
                          <a:latin typeface="Verdana"/>
                        </a:rPr>
                        <a:t>1.9</a:t>
                      </a:r>
                    </a:p>
                  </a:txBody>
                  <a:tcPr marL="9352" marR="9352" marT="935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tc>
                  <a:txBody>
                    <a:bodyPr/>
                    <a:lstStyle/>
                    <a:p>
                      <a:pPr algn="r" fontAlgn="b"/>
                      <a:r>
                        <a:rPr lang="es-MX" sz="1200" b="0" i="0" u="none" strike="noStrike">
                          <a:solidFill>
                            <a:srgbClr val="000000"/>
                          </a:solidFill>
                          <a:effectLst/>
                          <a:latin typeface="Verdana"/>
                        </a:rPr>
                        <a:t>2.3</a:t>
                      </a:r>
                    </a:p>
                  </a:txBody>
                  <a:tcPr marL="9352" marR="9352" marT="935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tc>
                  <a:txBody>
                    <a:bodyPr/>
                    <a:lstStyle/>
                    <a:p>
                      <a:pPr algn="r" fontAlgn="b"/>
                      <a:r>
                        <a:rPr lang="es-MX" sz="1200" b="0" i="0" u="none" strike="noStrike">
                          <a:solidFill>
                            <a:srgbClr val="000000"/>
                          </a:solidFill>
                          <a:effectLst/>
                          <a:latin typeface="Verdana"/>
                        </a:rPr>
                        <a:t>2.4</a:t>
                      </a:r>
                    </a:p>
                  </a:txBody>
                  <a:tcPr marL="9352" marR="9352" marT="935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tc>
                  <a:txBody>
                    <a:bodyPr/>
                    <a:lstStyle/>
                    <a:p>
                      <a:pPr algn="r" fontAlgn="b"/>
                      <a:r>
                        <a:rPr lang="es-MX" sz="1200" b="0" i="0" u="none" strike="noStrike">
                          <a:solidFill>
                            <a:srgbClr val="000000"/>
                          </a:solidFill>
                          <a:effectLst/>
                          <a:latin typeface="Verdana"/>
                        </a:rPr>
                        <a:t>2.5</a:t>
                      </a:r>
                    </a:p>
                  </a:txBody>
                  <a:tcPr marL="9352" marR="9352" marT="935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tc>
                  <a:txBody>
                    <a:bodyPr/>
                    <a:lstStyle/>
                    <a:p>
                      <a:pPr algn="r" fontAlgn="b"/>
                      <a:r>
                        <a:rPr lang="es-MX" sz="1200" b="0" i="0" u="none" strike="noStrike">
                          <a:solidFill>
                            <a:srgbClr val="000000"/>
                          </a:solidFill>
                          <a:effectLst/>
                          <a:latin typeface="Verdana"/>
                        </a:rPr>
                        <a:t>2.6</a:t>
                      </a:r>
                    </a:p>
                  </a:txBody>
                  <a:tcPr marL="9352" marR="9352" marT="935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tc>
                  <a:txBody>
                    <a:bodyPr/>
                    <a:lstStyle/>
                    <a:p>
                      <a:pPr algn="r" fontAlgn="b"/>
                      <a:r>
                        <a:rPr lang="es-MX" sz="1200" b="0" i="0" u="none" strike="noStrike">
                          <a:solidFill>
                            <a:srgbClr val="000000"/>
                          </a:solidFill>
                          <a:effectLst/>
                          <a:latin typeface="Verdana"/>
                        </a:rPr>
                        <a:t>2.6</a:t>
                      </a:r>
                    </a:p>
                  </a:txBody>
                  <a:tcPr marL="9352" marR="9352" marT="935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tc>
                  <a:txBody>
                    <a:bodyPr/>
                    <a:lstStyle/>
                    <a:p>
                      <a:pPr algn="r" fontAlgn="b"/>
                      <a:r>
                        <a:rPr lang="es-MX" sz="1200" b="0" i="0" u="none" strike="noStrike">
                          <a:solidFill>
                            <a:srgbClr val="000000"/>
                          </a:solidFill>
                          <a:effectLst/>
                          <a:latin typeface="Verdana"/>
                        </a:rPr>
                        <a:t>2.6</a:t>
                      </a:r>
                    </a:p>
                  </a:txBody>
                  <a:tcPr marL="9352" marR="9352" marT="935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tc>
                  <a:txBody>
                    <a:bodyPr/>
                    <a:lstStyle/>
                    <a:p>
                      <a:pPr algn="r" fontAlgn="b"/>
                      <a:r>
                        <a:rPr lang="es-MX" sz="1200" b="0" i="0" u="none" strike="noStrike">
                          <a:solidFill>
                            <a:srgbClr val="000000"/>
                          </a:solidFill>
                          <a:effectLst/>
                          <a:latin typeface="Verdana"/>
                        </a:rPr>
                        <a:t>2.6</a:t>
                      </a:r>
                    </a:p>
                  </a:txBody>
                  <a:tcPr marL="9352" marR="9352" marT="935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tc>
                  <a:txBody>
                    <a:bodyPr/>
                    <a:lstStyle/>
                    <a:p>
                      <a:pPr algn="r" fontAlgn="b"/>
                      <a:r>
                        <a:rPr lang="es-MX" sz="1200" b="0" i="0" u="none" strike="noStrike">
                          <a:solidFill>
                            <a:srgbClr val="000000"/>
                          </a:solidFill>
                          <a:effectLst/>
                          <a:latin typeface="Verdana"/>
                        </a:rPr>
                        <a:t>2.6</a:t>
                      </a:r>
                    </a:p>
                  </a:txBody>
                  <a:tcPr marL="9352" marR="9352" marT="935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tr>
              <a:tr h="250629">
                <a:tc>
                  <a:txBody>
                    <a:bodyPr/>
                    <a:lstStyle/>
                    <a:p>
                      <a:pPr algn="l" fontAlgn="b"/>
                      <a:r>
                        <a:rPr lang="es-MX" sz="1200" b="1" i="0" u="none" strike="noStrike" dirty="0">
                          <a:solidFill>
                            <a:srgbClr val="000000"/>
                          </a:solidFill>
                          <a:effectLst/>
                          <a:latin typeface="Verdana"/>
                        </a:rPr>
                        <a:t>América</a:t>
                      </a:r>
                    </a:p>
                  </a:txBody>
                  <a:tcPr marL="9352" marR="9352" marT="935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tc>
                  <a:txBody>
                    <a:bodyPr/>
                    <a:lstStyle/>
                    <a:p>
                      <a:pPr algn="r" fontAlgn="b"/>
                      <a:r>
                        <a:rPr lang="es-MX" sz="1200" b="0" i="0" u="none" strike="noStrike" dirty="0">
                          <a:solidFill>
                            <a:srgbClr val="000000"/>
                          </a:solidFill>
                          <a:effectLst/>
                          <a:latin typeface="Verdana"/>
                        </a:rPr>
                        <a:t>10.4</a:t>
                      </a:r>
                    </a:p>
                  </a:txBody>
                  <a:tcPr marL="9352" marR="9352" marT="935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tc>
                  <a:txBody>
                    <a:bodyPr/>
                    <a:lstStyle/>
                    <a:p>
                      <a:pPr algn="r" fontAlgn="b"/>
                      <a:r>
                        <a:rPr lang="es-MX" sz="1200" b="0" i="0" u="none" strike="noStrike" dirty="0">
                          <a:solidFill>
                            <a:srgbClr val="000000"/>
                          </a:solidFill>
                          <a:effectLst/>
                          <a:latin typeface="Verdana"/>
                        </a:rPr>
                        <a:t>11.6</a:t>
                      </a:r>
                    </a:p>
                  </a:txBody>
                  <a:tcPr marL="9352" marR="9352" marT="935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tc>
                  <a:txBody>
                    <a:bodyPr/>
                    <a:lstStyle/>
                    <a:p>
                      <a:pPr algn="r" fontAlgn="b"/>
                      <a:r>
                        <a:rPr lang="es-MX" sz="1200" b="0" i="0" u="none" strike="noStrike" dirty="0">
                          <a:solidFill>
                            <a:srgbClr val="000000"/>
                          </a:solidFill>
                          <a:effectLst/>
                          <a:latin typeface="Verdana"/>
                        </a:rPr>
                        <a:t>12.2</a:t>
                      </a:r>
                    </a:p>
                  </a:txBody>
                  <a:tcPr marL="9352" marR="9352" marT="935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tc>
                  <a:txBody>
                    <a:bodyPr/>
                    <a:lstStyle/>
                    <a:p>
                      <a:pPr algn="r" fontAlgn="b"/>
                      <a:r>
                        <a:rPr lang="es-MX" sz="1200" b="0" i="0" u="none" strike="noStrike" dirty="0">
                          <a:solidFill>
                            <a:srgbClr val="000000"/>
                          </a:solidFill>
                          <a:effectLst/>
                          <a:latin typeface="Verdana"/>
                        </a:rPr>
                        <a:t>12.2</a:t>
                      </a:r>
                    </a:p>
                  </a:txBody>
                  <a:tcPr marL="9352" marR="9352" marT="935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tc>
                  <a:txBody>
                    <a:bodyPr/>
                    <a:lstStyle/>
                    <a:p>
                      <a:pPr algn="r" fontAlgn="b"/>
                      <a:r>
                        <a:rPr lang="es-MX" sz="1200" b="0" i="0" u="none" strike="noStrike" dirty="0">
                          <a:solidFill>
                            <a:srgbClr val="000000"/>
                          </a:solidFill>
                          <a:effectLst/>
                          <a:latin typeface="Verdana"/>
                        </a:rPr>
                        <a:t>12.4</a:t>
                      </a:r>
                    </a:p>
                  </a:txBody>
                  <a:tcPr marL="9352" marR="9352" marT="935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tc>
                  <a:txBody>
                    <a:bodyPr/>
                    <a:lstStyle/>
                    <a:p>
                      <a:pPr algn="r" fontAlgn="b"/>
                      <a:r>
                        <a:rPr lang="es-MX" sz="1200" b="0" i="0" u="none" strike="noStrike" dirty="0">
                          <a:solidFill>
                            <a:srgbClr val="000000"/>
                          </a:solidFill>
                          <a:effectLst/>
                          <a:latin typeface="Verdana"/>
                        </a:rPr>
                        <a:t>12.6</a:t>
                      </a:r>
                    </a:p>
                  </a:txBody>
                  <a:tcPr marL="9352" marR="9352" marT="935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tc>
                  <a:txBody>
                    <a:bodyPr/>
                    <a:lstStyle/>
                    <a:p>
                      <a:pPr algn="r" fontAlgn="b"/>
                      <a:r>
                        <a:rPr lang="es-MX" sz="1200" b="0" i="0" u="none" strike="noStrike" dirty="0">
                          <a:solidFill>
                            <a:srgbClr val="000000"/>
                          </a:solidFill>
                          <a:effectLst/>
                          <a:latin typeface="Verdana"/>
                        </a:rPr>
                        <a:t>12.7</a:t>
                      </a:r>
                    </a:p>
                  </a:txBody>
                  <a:tcPr marL="9352" marR="9352" marT="935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tc>
                  <a:txBody>
                    <a:bodyPr/>
                    <a:lstStyle/>
                    <a:p>
                      <a:pPr algn="r" fontAlgn="b"/>
                      <a:r>
                        <a:rPr lang="es-MX" sz="1200" b="0" i="0" u="none" strike="noStrike" dirty="0">
                          <a:solidFill>
                            <a:srgbClr val="000000"/>
                          </a:solidFill>
                          <a:effectLst/>
                          <a:latin typeface="Verdana"/>
                        </a:rPr>
                        <a:t>12.9</a:t>
                      </a:r>
                    </a:p>
                  </a:txBody>
                  <a:tcPr marL="9352" marR="9352" marT="935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tc>
                  <a:txBody>
                    <a:bodyPr/>
                    <a:lstStyle/>
                    <a:p>
                      <a:pPr algn="r" fontAlgn="b"/>
                      <a:r>
                        <a:rPr lang="es-MX" sz="1200" b="0" i="0" u="none" strike="noStrike" dirty="0">
                          <a:solidFill>
                            <a:srgbClr val="000000"/>
                          </a:solidFill>
                          <a:effectLst/>
                          <a:latin typeface="Verdana"/>
                        </a:rPr>
                        <a:t>12.9</a:t>
                      </a:r>
                    </a:p>
                  </a:txBody>
                  <a:tcPr marL="9352" marR="9352" marT="935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tr>
              <a:tr h="250629">
                <a:tc>
                  <a:txBody>
                    <a:bodyPr/>
                    <a:lstStyle/>
                    <a:p>
                      <a:pPr algn="l" fontAlgn="b"/>
                      <a:r>
                        <a:rPr lang="es-MX" sz="1200" b="1" i="0" u="none" strike="noStrike">
                          <a:solidFill>
                            <a:srgbClr val="000000"/>
                          </a:solidFill>
                          <a:effectLst/>
                          <a:latin typeface="Verdana"/>
                        </a:rPr>
                        <a:t>Asia</a:t>
                      </a:r>
                    </a:p>
                  </a:txBody>
                  <a:tcPr marL="9352" marR="9352" marT="935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tc>
                  <a:txBody>
                    <a:bodyPr/>
                    <a:lstStyle/>
                    <a:p>
                      <a:pPr algn="r" fontAlgn="b"/>
                      <a:r>
                        <a:rPr lang="es-MX" sz="1200" b="0" i="0" u="none" strike="noStrike">
                          <a:solidFill>
                            <a:srgbClr val="000000"/>
                          </a:solidFill>
                          <a:effectLst/>
                          <a:latin typeface="Verdana"/>
                        </a:rPr>
                        <a:t>29.1</a:t>
                      </a:r>
                    </a:p>
                  </a:txBody>
                  <a:tcPr marL="9352" marR="9352" marT="935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tc>
                  <a:txBody>
                    <a:bodyPr/>
                    <a:lstStyle/>
                    <a:p>
                      <a:pPr algn="r" fontAlgn="b"/>
                      <a:r>
                        <a:rPr lang="es-MX" sz="1200" b="0" i="0" u="none" strike="noStrike">
                          <a:solidFill>
                            <a:srgbClr val="000000"/>
                          </a:solidFill>
                          <a:effectLst/>
                          <a:latin typeface="Verdana"/>
                        </a:rPr>
                        <a:t>32.8</a:t>
                      </a:r>
                    </a:p>
                  </a:txBody>
                  <a:tcPr marL="9352" marR="9352" marT="935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tc>
                  <a:txBody>
                    <a:bodyPr/>
                    <a:lstStyle/>
                    <a:p>
                      <a:pPr algn="r" fontAlgn="b"/>
                      <a:r>
                        <a:rPr lang="es-MX" sz="1200" b="0" i="0" u="none" strike="noStrike">
                          <a:solidFill>
                            <a:srgbClr val="000000"/>
                          </a:solidFill>
                          <a:effectLst/>
                          <a:latin typeface="Verdana"/>
                        </a:rPr>
                        <a:t>33.2</a:t>
                      </a:r>
                    </a:p>
                  </a:txBody>
                  <a:tcPr marL="9352" marR="9352" marT="935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tc>
                  <a:txBody>
                    <a:bodyPr/>
                    <a:lstStyle/>
                    <a:p>
                      <a:pPr algn="r" fontAlgn="b"/>
                      <a:r>
                        <a:rPr lang="es-MX" sz="1200" b="0" i="0" u="none" strike="noStrike">
                          <a:solidFill>
                            <a:srgbClr val="000000"/>
                          </a:solidFill>
                          <a:effectLst/>
                          <a:latin typeface="Verdana"/>
                        </a:rPr>
                        <a:t>34.8</a:t>
                      </a:r>
                    </a:p>
                  </a:txBody>
                  <a:tcPr marL="9352" marR="9352" marT="935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tc>
                  <a:txBody>
                    <a:bodyPr/>
                    <a:lstStyle/>
                    <a:p>
                      <a:pPr algn="r" fontAlgn="b"/>
                      <a:r>
                        <a:rPr lang="es-MX" sz="1200" b="0" i="0" u="none" strike="noStrike">
                          <a:solidFill>
                            <a:srgbClr val="000000"/>
                          </a:solidFill>
                          <a:effectLst/>
                          <a:latin typeface="Verdana"/>
                        </a:rPr>
                        <a:t>36.3</a:t>
                      </a:r>
                    </a:p>
                  </a:txBody>
                  <a:tcPr marL="9352" marR="9352" marT="935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tc>
                  <a:txBody>
                    <a:bodyPr/>
                    <a:lstStyle/>
                    <a:p>
                      <a:pPr algn="r" fontAlgn="b"/>
                      <a:r>
                        <a:rPr lang="es-MX" sz="1200" b="0" i="0" u="none" strike="noStrike">
                          <a:solidFill>
                            <a:srgbClr val="000000"/>
                          </a:solidFill>
                          <a:effectLst/>
                          <a:latin typeface="Verdana"/>
                        </a:rPr>
                        <a:t>37</a:t>
                      </a:r>
                    </a:p>
                  </a:txBody>
                  <a:tcPr marL="9352" marR="9352" marT="935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tc>
                  <a:txBody>
                    <a:bodyPr/>
                    <a:lstStyle/>
                    <a:p>
                      <a:pPr algn="r" fontAlgn="b"/>
                      <a:r>
                        <a:rPr lang="es-MX" sz="1200" b="0" i="0" u="none" strike="noStrike">
                          <a:solidFill>
                            <a:srgbClr val="000000"/>
                          </a:solidFill>
                          <a:effectLst/>
                          <a:latin typeface="Verdana"/>
                        </a:rPr>
                        <a:t>37.5</a:t>
                      </a:r>
                    </a:p>
                  </a:txBody>
                  <a:tcPr marL="9352" marR="9352" marT="935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tc>
                  <a:txBody>
                    <a:bodyPr/>
                    <a:lstStyle/>
                    <a:p>
                      <a:pPr algn="r" fontAlgn="b"/>
                      <a:r>
                        <a:rPr lang="es-MX" sz="1200" b="0" i="0" u="none" strike="noStrike">
                          <a:solidFill>
                            <a:srgbClr val="000000"/>
                          </a:solidFill>
                          <a:effectLst/>
                          <a:latin typeface="Verdana"/>
                        </a:rPr>
                        <a:t>38.1</a:t>
                      </a:r>
                    </a:p>
                  </a:txBody>
                  <a:tcPr marL="9352" marR="9352" marT="935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tc>
                  <a:txBody>
                    <a:bodyPr/>
                    <a:lstStyle/>
                    <a:p>
                      <a:pPr algn="r" fontAlgn="b"/>
                      <a:r>
                        <a:rPr lang="es-MX" sz="1200" b="0" i="0" u="none" strike="noStrike" dirty="0">
                          <a:solidFill>
                            <a:srgbClr val="000000"/>
                          </a:solidFill>
                          <a:effectLst/>
                          <a:latin typeface="Verdana"/>
                        </a:rPr>
                        <a:t>38.7</a:t>
                      </a:r>
                    </a:p>
                  </a:txBody>
                  <a:tcPr marL="9352" marR="9352" marT="935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tr>
              <a:tr h="250629">
                <a:tc>
                  <a:txBody>
                    <a:bodyPr/>
                    <a:lstStyle/>
                    <a:p>
                      <a:pPr algn="l" fontAlgn="b"/>
                      <a:r>
                        <a:rPr lang="es-MX" sz="1200" b="1" i="0" u="none" strike="noStrike">
                          <a:solidFill>
                            <a:srgbClr val="000000"/>
                          </a:solidFill>
                          <a:effectLst/>
                          <a:latin typeface="Verdana"/>
                        </a:rPr>
                        <a:t>Europa</a:t>
                      </a:r>
                    </a:p>
                  </a:txBody>
                  <a:tcPr marL="9352" marR="9352" marT="935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tc>
                  <a:txBody>
                    <a:bodyPr/>
                    <a:lstStyle/>
                    <a:p>
                      <a:pPr algn="r" fontAlgn="b"/>
                      <a:r>
                        <a:rPr lang="es-MX" sz="1200" b="0" i="0" u="none" strike="noStrike">
                          <a:solidFill>
                            <a:srgbClr val="000000"/>
                          </a:solidFill>
                          <a:effectLst/>
                          <a:latin typeface="Verdana"/>
                        </a:rPr>
                        <a:t>9.5</a:t>
                      </a:r>
                    </a:p>
                  </a:txBody>
                  <a:tcPr marL="9352" marR="9352" marT="935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tc>
                  <a:txBody>
                    <a:bodyPr/>
                    <a:lstStyle/>
                    <a:p>
                      <a:pPr algn="r" fontAlgn="b"/>
                      <a:r>
                        <a:rPr lang="es-MX" sz="1200" b="0" i="0" u="none" strike="noStrike">
                          <a:solidFill>
                            <a:srgbClr val="000000"/>
                          </a:solidFill>
                          <a:effectLst/>
                          <a:latin typeface="Verdana"/>
                        </a:rPr>
                        <a:t>9.9</a:t>
                      </a:r>
                    </a:p>
                  </a:txBody>
                  <a:tcPr marL="9352" marR="9352" marT="935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tc>
                  <a:txBody>
                    <a:bodyPr/>
                    <a:lstStyle/>
                    <a:p>
                      <a:pPr algn="r" fontAlgn="b"/>
                      <a:r>
                        <a:rPr lang="es-MX" sz="1200" b="0" i="0" u="none" strike="noStrike">
                          <a:solidFill>
                            <a:srgbClr val="000000"/>
                          </a:solidFill>
                          <a:effectLst/>
                          <a:latin typeface="Verdana"/>
                        </a:rPr>
                        <a:t>10.1</a:t>
                      </a:r>
                    </a:p>
                  </a:txBody>
                  <a:tcPr marL="9352" marR="9352" marT="935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tc>
                  <a:txBody>
                    <a:bodyPr/>
                    <a:lstStyle/>
                    <a:p>
                      <a:pPr algn="r" fontAlgn="b"/>
                      <a:r>
                        <a:rPr lang="es-MX" sz="1200" b="0" i="0" u="none" strike="noStrike">
                          <a:solidFill>
                            <a:srgbClr val="000000"/>
                          </a:solidFill>
                          <a:effectLst/>
                          <a:latin typeface="Verdana"/>
                        </a:rPr>
                        <a:t>10</a:t>
                      </a:r>
                    </a:p>
                  </a:txBody>
                  <a:tcPr marL="9352" marR="9352" marT="935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tc>
                  <a:txBody>
                    <a:bodyPr/>
                    <a:lstStyle/>
                    <a:p>
                      <a:pPr algn="r" fontAlgn="b"/>
                      <a:r>
                        <a:rPr lang="es-MX" sz="1200" b="0" i="0" u="none" strike="noStrike">
                          <a:solidFill>
                            <a:srgbClr val="000000"/>
                          </a:solidFill>
                          <a:effectLst/>
                          <a:latin typeface="Verdana"/>
                        </a:rPr>
                        <a:t>10.3</a:t>
                      </a:r>
                    </a:p>
                  </a:txBody>
                  <a:tcPr marL="9352" marR="9352" marT="935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tc>
                  <a:txBody>
                    <a:bodyPr/>
                    <a:lstStyle/>
                    <a:p>
                      <a:pPr algn="r" fontAlgn="b"/>
                      <a:r>
                        <a:rPr lang="es-MX" sz="1200" b="0" i="0" u="none" strike="noStrike">
                          <a:solidFill>
                            <a:srgbClr val="000000"/>
                          </a:solidFill>
                          <a:effectLst/>
                          <a:latin typeface="Verdana"/>
                        </a:rPr>
                        <a:t>10.3</a:t>
                      </a:r>
                    </a:p>
                  </a:txBody>
                  <a:tcPr marL="9352" marR="9352" marT="935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tc>
                  <a:txBody>
                    <a:bodyPr/>
                    <a:lstStyle/>
                    <a:p>
                      <a:pPr algn="r" fontAlgn="b"/>
                      <a:r>
                        <a:rPr lang="es-MX" sz="1200" b="0" i="0" u="none" strike="noStrike">
                          <a:solidFill>
                            <a:srgbClr val="000000"/>
                          </a:solidFill>
                          <a:effectLst/>
                          <a:latin typeface="Verdana"/>
                        </a:rPr>
                        <a:t>10.5</a:t>
                      </a:r>
                    </a:p>
                  </a:txBody>
                  <a:tcPr marL="9352" marR="9352" marT="935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tc>
                  <a:txBody>
                    <a:bodyPr/>
                    <a:lstStyle/>
                    <a:p>
                      <a:pPr algn="r" fontAlgn="b"/>
                      <a:r>
                        <a:rPr lang="es-MX" sz="1200" b="0" i="0" u="none" strike="noStrike">
                          <a:solidFill>
                            <a:srgbClr val="000000"/>
                          </a:solidFill>
                          <a:effectLst/>
                          <a:latin typeface="Verdana"/>
                        </a:rPr>
                        <a:t>10.3</a:t>
                      </a:r>
                    </a:p>
                  </a:txBody>
                  <a:tcPr marL="9352" marR="9352" marT="935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tc>
                  <a:txBody>
                    <a:bodyPr/>
                    <a:lstStyle/>
                    <a:p>
                      <a:pPr algn="r" fontAlgn="b"/>
                      <a:r>
                        <a:rPr lang="es-MX" sz="1200" b="0" i="0" u="none" strike="noStrike" dirty="0">
                          <a:solidFill>
                            <a:srgbClr val="000000"/>
                          </a:solidFill>
                          <a:effectLst/>
                          <a:latin typeface="Verdana"/>
                        </a:rPr>
                        <a:t>10.2</a:t>
                      </a:r>
                    </a:p>
                  </a:txBody>
                  <a:tcPr marL="9352" marR="9352" marT="935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tr>
              <a:tr h="250629">
                <a:tc>
                  <a:txBody>
                    <a:bodyPr/>
                    <a:lstStyle/>
                    <a:p>
                      <a:pPr algn="l" fontAlgn="b"/>
                      <a:r>
                        <a:rPr lang="es-MX" sz="1200" b="1" i="0" u="none" strike="noStrike">
                          <a:solidFill>
                            <a:srgbClr val="000000"/>
                          </a:solidFill>
                          <a:effectLst/>
                          <a:latin typeface="Verdana"/>
                        </a:rPr>
                        <a:t>Oceanía</a:t>
                      </a:r>
                    </a:p>
                  </a:txBody>
                  <a:tcPr marL="9352" marR="9352" marT="935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tc>
                  <a:txBody>
                    <a:bodyPr/>
                    <a:lstStyle/>
                    <a:p>
                      <a:pPr algn="r" fontAlgn="b"/>
                      <a:r>
                        <a:rPr lang="es-MX" sz="1200" b="0" i="0" u="none" strike="noStrike">
                          <a:solidFill>
                            <a:srgbClr val="000000"/>
                          </a:solidFill>
                          <a:effectLst/>
                          <a:latin typeface="Verdana"/>
                        </a:rPr>
                        <a:t>0.2</a:t>
                      </a:r>
                    </a:p>
                  </a:txBody>
                  <a:tcPr marL="9352" marR="9352" marT="935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tc>
                  <a:txBody>
                    <a:bodyPr/>
                    <a:lstStyle/>
                    <a:p>
                      <a:pPr algn="r" fontAlgn="b"/>
                      <a:r>
                        <a:rPr lang="es-MX" sz="1200" b="0" i="0" u="none" strike="noStrike">
                          <a:solidFill>
                            <a:srgbClr val="000000"/>
                          </a:solidFill>
                          <a:effectLst/>
                          <a:latin typeface="Verdana"/>
                        </a:rPr>
                        <a:t>0.2</a:t>
                      </a:r>
                    </a:p>
                  </a:txBody>
                  <a:tcPr marL="9352" marR="9352" marT="935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tc>
                  <a:txBody>
                    <a:bodyPr/>
                    <a:lstStyle/>
                    <a:p>
                      <a:pPr algn="r" fontAlgn="b"/>
                      <a:r>
                        <a:rPr lang="es-MX" sz="1200" b="0" i="0" u="none" strike="noStrike">
                          <a:solidFill>
                            <a:srgbClr val="000000"/>
                          </a:solidFill>
                          <a:effectLst/>
                          <a:latin typeface="Verdana"/>
                        </a:rPr>
                        <a:t>0.2</a:t>
                      </a:r>
                    </a:p>
                  </a:txBody>
                  <a:tcPr marL="9352" marR="9352" marT="935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tc>
                  <a:txBody>
                    <a:bodyPr/>
                    <a:lstStyle/>
                    <a:p>
                      <a:pPr algn="r" fontAlgn="b"/>
                      <a:r>
                        <a:rPr lang="es-MX" sz="1200" b="0" i="0" u="none" strike="noStrike">
                          <a:solidFill>
                            <a:srgbClr val="000000"/>
                          </a:solidFill>
                          <a:effectLst/>
                          <a:latin typeface="Verdana"/>
                        </a:rPr>
                        <a:t>0.2</a:t>
                      </a:r>
                    </a:p>
                  </a:txBody>
                  <a:tcPr marL="9352" marR="9352" marT="935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tc>
                  <a:txBody>
                    <a:bodyPr/>
                    <a:lstStyle/>
                    <a:p>
                      <a:pPr algn="r" fontAlgn="b"/>
                      <a:r>
                        <a:rPr lang="es-MX" sz="1200" b="0" i="0" u="none" strike="noStrike">
                          <a:solidFill>
                            <a:srgbClr val="000000"/>
                          </a:solidFill>
                          <a:effectLst/>
                          <a:latin typeface="Verdana"/>
                        </a:rPr>
                        <a:t>0.2</a:t>
                      </a:r>
                    </a:p>
                  </a:txBody>
                  <a:tcPr marL="9352" marR="9352" marT="935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tc>
                  <a:txBody>
                    <a:bodyPr/>
                    <a:lstStyle/>
                    <a:p>
                      <a:pPr algn="r" fontAlgn="b"/>
                      <a:r>
                        <a:rPr lang="es-MX" sz="1200" b="0" i="0" u="none" strike="noStrike">
                          <a:solidFill>
                            <a:srgbClr val="000000"/>
                          </a:solidFill>
                          <a:effectLst/>
                          <a:latin typeface="Verdana"/>
                        </a:rPr>
                        <a:t>0.2</a:t>
                      </a:r>
                    </a:p>
                  </a:txBody>
                  <a:tcPr marL="9352" marR="9352" marT="935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tc>
                  <a:txBody>
                    <a:bodyPr/>
                    <a:lstStyle/>
                    <a:p>
                      <a:pPr algn="r" fontAlgn="b"/>
                      <a:r>
                        <a:rPr lang="es-MX" sz="1200" b="0" i="0" u="none" strike="noStrike">
                          <a:solidFill>
                            <a:srgbClr val="000000"/>
                          </a:solidFill>
                          <a:effectLst/>
                          <a:latin typeface="Verdana"/>
                        </a:rPr>
                        <a:t>0.3</a:t>
                      </a:r>
                    </a:p>
                  </a:txBody>
                  <a:tcPr marL="9352" marR="9352" marT="935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tc>
                  <a:txBody>
                    <a:bodyPr/>
                    <a:lstStyle/>
                    <a:p>
                      <a:pPr algn="r" fontAlgn="b"/>
                      <a:r>
                        <a:rPr lang="es-MX" sz="1200" b="0" i="0" u="none" strike="noStrike">
                          <a:solidFill>
                            <a:srgbClr val="000000"/>
                          </a:solidFill>
                          <a:effectLst/>
                          <a:latin typeface="Verdana"/>
                        </a:rPr>
                        <a:t>0.3</a:t>
                      </a:r>
                    </a:p>
                  </a:txBody>
                  <a:tcPr marL="9352" marR="9352" marT="935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tc>
                  <a:txBody>
                    <a:bodyPr/>
                    <a:lstStyle/>
                    <a:p>
                      <a:pPr algn="r" fontAlgn="b"/>
                      <a:r>
                        <a:rPr lang="es-MX" sz="1200" b="0" i="0" u="none" strike="noStrike" dirty="0">
                          <a:solidFill>
                            <a:srgbClr val="000000"/>
                          </a:solidFill>
                          <a:effectLst/>
                          <a:latin typeface="Verdana"/>
                        </a:rPr>
                        <a:t>0.3</a:t>
                      </a:r>
                    </a:p>
                  </a:txBody>
                  <a:tcPr marL="9352" marR="9352" marT="935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tr>
            </a:tbl>
          </a:graphicData>
        </a:graphic>
      </p:graphicFrame>
      <p:graphicFrame>
        <p:nvGraphicFramePr>
          <p:cNvPr id="6" name="5 Tabla"/>
          <p:cNvGraphicFramePr>
            <a:graphicFrameLocks noGrp="1"/>
          </p:cNvGraphicFramePr>
          <p:nvPr>
            <p:extLst>
              <p:ext uri="{D42A27DB-BD31-4B8C-83A1-F6EECF244321}">
                <p14:modId xmlns:p14="http://schemas.microsoft.com/office/powerpoint/2010/main" val="4249577318"/>
              </p:ext>
            </p:extLst>
          </p:nvPr>
        </p:nvGraphicFramePr>
        <p:xfrm>
          <a:off x="6948264" y="2636912"/>
          <a:ext cx="1676400" cy="333375"/>
        </p:xfrm>
        <a:graphic>
          <a:graphicData uri="http://schemas.openxmlformats.org/drawingml/2006/table">
            <a:tbl>
              <a:tblPr>
                <a:tableStyleId>{5C22544A-7EE6-4342-B048-85BDC9FD1C3A}</a:tableStyleId>
              </a:tblPr>
              <a:tblGrid>
                <a:gridCol w="1676400"/>
              </a:tblGrid>
              <a:tr h="171450">
                <a:tc>
                  <a:txBody>
                    <a:bodyPr/>
                    <a:lstStyle/>
                    <a:p>
                      <a:pPr algn="l" fontAlgn="b"/>
                      <a:r>
                        <a:rPr lang="es-MX" sz="1000" b="1" u="none" strike="noStrike" dirty="0">
                          <a:solidFill>
                            <a:schemeClr val="tx1"/>
                          </a:solidFill>
                          <a:effectLst>
                            <a:outerShdw blurRad="38100" dist="38100" dir="2700000" algn="tl">
                              <a:srgbClr val="000000">
                                <a:alpha val="43137"/>
                              </a:srgbClr>
                            </a:outerShdw>
                          </a:effectLst>
                        </a:rPr>
                        <a:t>Fuente hasta 2010: FAO</a:t>
                      </a:r>
                      <a:endParaRPr lang="es-MX" sz="1000" b="1" i="1" u="none" strike="noStrike" dirty="0">
                        <a:solidFill>
                          <a:schemeClr val="tx1"/>
                        </a:solidFill>
                        <a:effectLst>
                          <a:outerShdw blurRad="38100" dist="38100" dir="2700000" algn="tl">
                            <a:srgbClr val="000000">
                              <a:alpha val="43137"/>
                            </a:srgbClr>
                          </a:outerShdw>
                        </a:effectLst>
                        <a:latin typeface="Verdana"/>
                      </a:endParaRPr>
                    </a:p>
                  </a:txBody>
                  <a:tcPr marL="9525" marR="9525" marT="9525" marB="0" anchor="b">
                    <a:solidFill>
                      <a:srgbClr val="FF3300"/>
                    </a:solidFill>
                  </a:tcPr>
                </a:tc>
              </a:tr>
              <a:tr h="161925">
                <a:tc>
                  <a:txBody>
                    <a:bodyPr/>
                    <a:lstStyle/>
                    <a:p>
                      <a:pPr algn="l" fontAlgn="b"/>
                      <a:r>
                        <a:rPr lang="es-MX" sz="1000" b="1" u="none" strike="noStrike" dirty="0">
                          <a:solidFill>
                            <a:schemeClr val="tx1"/>
                          </a:solidFill>
                          <a:effectLst>
                            <a:outerShdw blurRad="38100" dist="38100" dir="2700000" algn="tl">
                              <a:srgbClr val="000000">
                                <a:alpha val="43137"/>
                              </a:srgbClr>
                            </a:outerShdw>
                          </a:effectLst>
                        </a:rPr>
                        <a:t>P: Pronóstico</a:t>
                      </a:r>
                      <a:endParaRPr lang="es-MX" sz="1000" b="1" i="1" u="none" strike="noStrike" dirty="0">
                        <a:solidFill>
                          <a:schemeClr val="tx1"/>
                        </a:solidFill>
                        <a:effectLst>
                          <a:outerShdw blurRad="38100" dist="38100" dir="2700000" algn="tl">
                            <a:srgbClr val="000000">
                              <a:alpha val="43137"/>
                            </a:srgbClr>
                          </a:outerShdw>
                        </a:effectLst>
                        <a:latin typeface="Verdana"/>
                      </a:endParaRPr>
                    </a:p>
                  </a:txBody>
                  <a:tcPr marL="9525" marR="9525" marT="9525" marB="0" anchor="b">
                    <a:solidFill>
                      <a:srgbClr val="FF3300"/>
                    </a:solidFill>
                  </a:tcPr>
                </a:tc>
              </a:tr>
            </a:tbl>
          </a:graphicData>
        </a:graphic>
      </p:graphicFrame>
      <p:graphicFrame>
        <p:nvGraphicFramePr>
          <p:cNvPr id="7" name="6 Tabla"/>
          <p:cNvGraphicFramePr>
            <a:graphicFrameLocks noGrp="1"/>
          </p:cNvGraphicFramePr>
          <p:nvPr>
            <p:extLst>
              <p:ext uri="{D42A27DB-BD31-4B8C-83A1-F6EECF244321}">
                <p14:modId xmlns:p14="http://schemas.microsoft.com/office/powerpoint/2010/main" val="1008920499"/>
              </p:ext>
            </p:extLst>
          </p:nvPr>
        </p:nvGraphicFramePr>
        <p:xfrm>
          <a:off x="107500" y="4293096"/>
          <a:ext cx="9036500" cy="1957776"/>
        </p:xfrm>
        <a:graphic>
          <a:graphicData uri="http://schemas.openxmlformats.org/drawingml/2006/table">
            <a:tbl>
              <a:tblPr/>
              <a:tblGrid>
                <a:gridCol w="1043610"/>
                <a:gridCol w="599390"/>
                <a:gridCol w="821500"/>
                <a:gridCol w="821500"/>
                <a:gridCol w="821500"/>
                <a:gridCol w="821500"/>
                <a:gridCol w="821500"/>
                <a:gridCol w="821500"/>
                <a:gridCol w="821500"/>
                <a:gridCol w="821500"/>
                <a:gridCol w="821500"/>
              </a:tblGrid>
              <a:tr h="187036">
                <a:tc rowSpan="2">
                  <a:txBody>
                    <a:bodyPr/>
                    <a:lstStyle/>
                    <a:p>
                      <a:pPr algn="ctr" fontAlgn="ctr"/>
                      <a:r>
                        <a:rPr lang="es-MX" sz="1400" b="1" i="0" u="none" strike="noStrike" dirty="0">
                          <a:solidFill>
                            <a:srgbClr val="FFFFFF"/>
                          </a:solidFill>
                          <a:effectLst/>
                          <a:latin typeface="Verdana"/>
                        </a:rPr>
                        <a:t>Región </a:t>
                      </a:r>
                    </a:p>
                  </a:txBody>
                  <a:tcPr marL="8502" marR="8502" marT="8502"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00B0F0"/>
                    </a:solidFill>
                  </a:tcPr>
                </a:tc>
                <a:tc gridSpan="10">
                  <a:txBody>
                    <a:bodyPr/>
                    <a:lstStyle/>
                    <a:p>
                      <a:pPr algn="ctr" fontAlgn="b"/>
                      <a:r>
                        <a:rPr lang="es-MX" sz="1400" b="1" i="0" u="none" strike="noStrike" dirty="0">
                          <a:solidFill>
                            <a:srgbClr val="FFFFFF"/>
                          </a:solidFill>
                          <a:effectLst/>
                          <a:latin typeface="Verdana"/>
                        </a:rPr>
                        <a:t>Años</a:t>
                      </a:r>
                    </a:p>
                  </a:txBody>
                  <a:tcPr marL="8502" marR="8502" marT="850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00B0F0"/>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r h="187036">
                <a:tc vMerge="1">
                  <a:txBody>
                    <a:bodyPr/>
                    <a:lstStyle/>
                    <a:p>
                      <a:endParaRPr lang="es-MX"/>
                    </a:p>
                  </a:txBody>
                  <a:tcPr/>
                </a:tc>
                <a:tc>
                  <a:txBody>
                    <a:bodyPr/>
                    <a:lstStyle/>
                    <a:p>
                      <a:pPr algn="ctr" fontAlgn="b"/>
                      <a:r>
                        <a:rPr lang="es-MX" sz="1400" b="1" i="0" u="none" strike="noStrike">
                          <a:solidFill>
                            <a:srgbClr val="FFFFFF"/>
                          </a:solidFill>
                          <a:effectLst/>
                          <a:latin typeface="Verdana"/>
                        </a:rPr>
                        <a:t>2000</a:t>
                      </a:r>
                    </a:p>
                  </a:txBody>
                  <a:tcPr marL="8502" marR="8502" marT="850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00B0F0"/>
                    </a:solidFill>
                  </a:tcPr>
                </a:tc>
                <a:tc>
                  <a:txBody>
                    <a:bodyPr/>
                    <a:lstStyle/>
                    <a:p>
                      <a:pPr algn="ctr" fontAlgn="b"/>
                      <a:r>
                        <a:rPr lang="es-MX" sz="1400" b="1" i="0" u="none" strike="noStrike">
                          <a:solidFill>
                            <a:srgbClr val="FFFFFF"/>
                          </a:solidFill>
                          <a:effectLst/>
                          <a:latin typeface="Verdana"/>
                        </a:rPr>
                        <a:t>2005</a:t>
                      </a:r>
                    </a:p>
                  </a:txBody>
                  <a:tcPr marL="8502" marR="8502" marT="850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00B0F0"/>
                    </a:solidFill>
                  </a:tcPr>
                </a:tc>
                <a:tc>
                  <a:txBody>
                    <a:bodyPr/>
                    <a:lstStyle/>
                    <a:p>
                      <a:pPr algn="ctr" fontAlgn="b"/>
                      <a:r>
                        <a:rPr lang="es-MX" sz="1400" b="1" i="0" u="none" strike="noStrike">
                          <a:solidFill>
                            <a:srgbClr val="FFFFFF"/>
                          </a:solidFill>
                          <a:effectLst/>
                          <a:latin typeface="Verdana"/>
                        </a:rPr>
                        <a:t>2006</a:t>
                      </a:r>
                    </a:p>
                  </a:txBody>
                  <a:tcPr marL="8502" marR="8502" marT="850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00B0F0"/>
                    </a:solidFill>
                  </a:tcPr>
                </a:tc>
                <a:tc>
                  <a:txBody>
                    <a:bodyPr/>
                    <a:lstStyle/>
                    <a:p>
                      <a:pPr algn="ctr" fontAlgn="b"/>
                      <a:r>
                        <a:rPr lang="es-MX" sz="1400" b="1" i="0" u="none" strike="noStrike">
                          <a:solidFill>
                            <a:srgbClr val="FFFFFF"/>
                          </a:solidFill>
                          <a:effectLst/>
                          <a:latin typeface="Verdana"/>
                        </a:rPr>
                        <a:t>2007</a:t>
                      </a:r>
                    </a:p>
                  </a:txBody>
                  <a:tcPr marL="8502" marR="8502" marT="850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00B0F0"/>
                    </a:solidFill>
                  </a:tcPr>
                </a:tc>
                <a:tc>
                  <a:txBody>
                    <a:bodyPr/>
                    <a:lstStyle/>
                    <a:p>
                      <a:pPr algn="ctr" fontAlgn="b"/>
                      <a:r>
                        <a:rPr lang="es-MX" sz="1400" b="1" i="0" u="none" strike="noStrike">
                          <a:solidFill>
                            <a:srgbClr val="FFFFFF"/>
                          </a:solidFill>
                          <a:effectLst/>
                          <a:latin typeface="Verdana"/>
                        </a:rPr>
                        <a:t>2008</a:t>
                      </a:r>
                    </a:p>
                  </a:txBody>
                  <a:tcPr marL="8502" marR="8502" marT="850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00B0F0"/>
                    </a:solidFill>
                  </a:tcPr>
                </a:tc>
                <a:tc>
                  <a:txBody>
                    <a:bodyPr/>
                    <a:lstStyle/>
                    <a:p>
                      <a:pPr algn="ctr" fontAlgn="b"/>
                      <a:r>
                        <a:rPr lang="es-MX" sz="1400" b="1" i="0" u="none" strike="noStrike" dirty="0">
                          <a:solidFill>
                            <a:srgbClr val="FFFFFF"/>
                          </a:solidFill>
                          <a:effectLst/>
                          <a:latin typeface="Verdana"/>
                        </a:rPr>
                        <a:t>2009</a:t>
                      </a:r>
                    </a:p>
                  </a:txBody>
                  <a:tcPr marL="8502" marR="8502" marT="850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00B0F0"/>
                    </a:solidFill>
                  </a:tcPr>
                </a:tc>
                <a:tc>
                  <a:txBody>
                    <a:bodyPr/>
                    <a:lstStyle/>
                    <a:p>
                      <a:pPr algn="ctr" fontAlgn="b"/>
                      <a:r>
                        <a:rPr lang="es-MX" sz="1400" b="1" i="0" u="none" strike="noStrike">
                          <a:solidFill>
                            <a:srgbClr val="FFFFFF"/>
                          </a:solidFill>
                          <a:effectLst/>
                          <a:latin typeface="Verdana"/>
                        </a:rPr>
                        <a:t>2010</a:t>
                      </a:r>
                    </a:p>
                  </a:txBody>
                  <a:tcPr marL="8502" marR="8502" marT="850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00B0F0"/>
                    </a:solidFill>
                  </a:tcPr>
                </a:tc>
                <a:tc>
                  <a:txBody>
                    <a:bodyPr/>
                    <a:lstStyle/>
                    <a:p>
                      <a:pPr algn="ctr" fontAlgn="b"/>
                      <a:r>
                        <a:rPr lang="es-MX" sz="1400" b="1" i="0" u="none" strike="noStrike">
                          <a:solidFill>
                            <a:srgbClr val="FFFFFF"/>
                          </a:solidFill>
                          <a:effectLst/>
                          <a:latin typeface="Verdana"/>
                        </a:rPr>
                        <a:t>2011</a:t>
                      </a:r>
                    </a:p>
                  </a:txBody>
                  <a:tcPr marL="8502" marR="8502" marT="850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00B0F0"/>
                    </a:solidFill>
                  </a:tcPr>
                </a:tc>
                <a:tc>
                  <a:txBody>
                    <a:bodyPr/>
                    <a:lstStyle/>
                    <a:p>
                      <a:pPr algn="ctr" fontAlgn="b"/>
                      <a:r>
                        <a:rPr lang="es-MX" sz="1400" b="1" i="0" u="none" strike="noStrike">
                          <a:solidFill>
                            <a:srgbClr val="FFFFFF"/>
                          </a:solidFill>
                          <a:effectLst/>
                          <a:latin typeface="Verdana"/>
                        </a:rPr>
                        <a:t>2012P</a:t>
                      </a:r>
                    </a:p>
                  </a:txBody>
                  <a:tcPr marL="8502" marR="8502" marT="850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00B0F0"/>
                    </a:solidFill>
                  </a:tcPr>
                </a:tc>
                <a:tc>
                  <a:txBody>
                    <a:bodyPr/>
                    <a:lstStyle/>
                    <a:p>
                      <a:pPr algn="ctr" fontAlgn="b"/>
                      <a:r>
                        <a:rPr lang="es-MX" sz="1400" b="1" i="0" u="none" strike="noStrike" dirty="0" smtClean="0">
                          <a:solidFill>
                            <a:srgbClr val="FF0000"/>
                          </a:solidFill>
                          <a:effectLst/>
                          <a:latin typeface="Verdana"/>
                        </a:rPr>
                        <a:t>2024</a:t>
                      </a:r>
                      <a:endParaRPr lang="es-MX" sz="1400" b="1" i="0" u="none" strike="noStrike" dirty="0">
                        <a:solidFill>
                          <a:srgbClr val="FF0000"/>
                        </a:solidFill>
                        <a:effectLst/>
                        <a:latin typeface="Verdana"/>
                      </a:endParaRPr>
                    </a:p>
                  </a:txBody>
                  <a:tcPr marL="8502" marR="8502" marT="850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000000"/>
                    </a:solidFill>
                  </a:tcPr>
                </a:tc>
              </a:tr>
              <a:tr h="227844">
                <a:tc>
                  <a:txBody>
                    <a:bodyPr/>
                    <a:lstStyle/>
                    <a:p>
                      <a:pPr algn="ctr" fontAlgn="b"/>
                      <a:r>
                        <a:rPr lang="es-MX" sz="1400" b="1" i="0" u="none" strike="noStrike" dirty="0">
                          <a:effectLst/>
                          <a:latin typeface="Verdana"/>
                        </a:rPr>
                        <a:t>África</a:t>
                      </a:r>
                    </a:p>
                  </a:txBody>
                  <a:tcPr marL="8502" marR="8502" marT="850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2D050"/>
                    </a:solidFill>
                  </a:tcPr>
                </a:tc>
                <a:tc>
                  <a:txBody>
                    <a:bodyPr/>
                    <a:lstStyle/>
                    <a:p>
                      <a:pPr algn="ctr" fontAlgn="b"/>
                      <a:r>
                        <a:rPr lang="es-MX" sz="1400" b="1" i="0" u="none" strike="noStrike">
                          <a:effectLst/>
                          <a:latin typeface="Verdana"/>
                        </a:rPr>
                        <a:t>1.9</a:t>
                      </a:r>
                    </a:p>
                  </a:txBody>
                  <a:tcPr marL="8502" marR="8502" marT="850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2D050"/>
                    </a:solidFill>
                  </a:tcPr>
                </a:tc>
                <a:tc>
                  <a:txBody>
                    <a:bodyPr/>
                    <a:lstStyle/>
                    <a:p>
                      <a:pPr algn="ctr" fontAlgn="b"/>
                      <a:r>
                        <a:rPr lang="es-MX" sz="1400" b="1" i="0" u="none" strike="noStrike">
                          <a:effectLst/>
                          <a:latin typeface="Verdana"/>
                        </a:rPr>
                        <a:t>2.3</a:t>
                      </a:r>
                    </a:p>
                  </a:txBody>
                  <a:tcPr marL="8502" marR="8502" marT="850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2D050"/>
                    </a:solidFill>
                  </a:tcPr>
                </a:tc>
                <a:tc>
                  <a:txBody>
                    <a:bodyPr/>
                    <a:lstStyle/>
                    <a:p>
                      <a:pPr algn="ctr" fontAlgn="b"/>
                      <a:r>
                        <a:rPr lang="es-MX" sz="1400" b="1" i="0" u="none" strike="noStrike">
                          <a:effectLst/>
                          <a:latin typeface="Verdana"/>
                        </a:rPr>
                        <a:t>2.4</a:t>
                      </a:r>
                    </a:p>
                  </a:txBody>
                  <a:tcPr marL="8502" marR="8502" marT="850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2D050"/>
                    </a:solidFill>
                  </a:tcPr>
                </a:tc>
                <a:tc>
                  <a:txBody>
                    <a:bodyPr/>
                    <a:lstStyle/>
                    <a:p>
                      <a:pPr algn="ctr" fontAlgn="b"/>
                      <a:r>
                        <a:rPr lang="es-MX" sz="1400" b="1" i="0" u="none" strike="noStrike">
                          <a:effectLst/>
                          <a:latin typeface="Verdana"/>
                        </a:rPr>
                        <a:t>2.5</a:t>
                      </a:r>
                    </a:p>
                  </a:txBody>
                  <a:tcPr marL="8502" marR="8502" marT="850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2D050"/>
                    </a:solidFill>
                  </a:tcPr>
                </a:tc>
                <a:tc>
                  <a:txBody>
                    <a:bodyPr/>
                    <a:lstStyle/>
                    <a:p>
                      <a:pPr algn="ctr" fontAlgn="b"/>
                      <a:r>
                        <a:rPr lang="es-MX" sz="1400" b="1" i="0" u="none" strike="noStrike">
                          <a:effectLst/>
                          <a:latin typeface="Verdana"/>
                        </a:rPr>
                        <a:t>2.6</a:t>
                      </a:r>
                    </a:p>
                  </a:txBody>
                  <a:tcPr marL="8502" marR="8502" marT="850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2D050"/>
                    </a:solidFill>
                  </a:tcPr>
                </a:tc>
                <a:tc>
                  <a:txBody>
                    <a:bodyPr/>
                    <a:lstStyle/>
                    <a:p>
                      <a:pPr algn="ctr" fontAlgn="b"/>
                      <a:r>
                        <a:rPr lang="es-MX" sz="1400" b="1" i="0" u="none" strike="noStrike">
                          <a:effectLst/>
                          <a:latin typeface="Verdana"/>
                        </a:rPr>
                        <a:t>2.6</a:t>
                      </a:r>
                    </a:p>
                  </a:txBody>
                  <a:tcPr marL="8502" marR="8502" marT="850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2D050"/>
                    </a:solidFill>
                  </a:tcPr>
                </a:tc>
                <a:tc>
                  <a:txBody>
                    <a:bodyPr/>
                    <a:lstStyle/>
                    <a:p>
                      <a:pPr algn="ctr" fontAlgn="b"/>
                      <a:r>
                        <a:rPr lang="es-MX" sz="1400" b="1" i="0" u="none" strike="noStrike">
                          <a:effectLst/>
                          <a:latin typeface="Verdana"/>
                        </a:rPr>
                        <a:t>2.6</a:t>
                      </a:r>
                    </a:p>
                  </a:txBody>
                  <a:tcPr marL="8502" marR="8502" marT="850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2D050"/>
                    </a:solidFill>
                  </a:tcPr>
                </a:tc>
                <a:tc>
                  <a:txBody>
                    <a:bodyPr/>
                    <a:lstStyle/>
                    <a:p>
                      <a:pPr algn="ctr" fontAlgn="b"/>
                      <a:r>
                        <a:rPr lang="es-MX" sz="1400" b="1" i="0" u="none" strike="noStrike">
                          <a:effectLst/>
                          <a:latin typeface="Verdana"/>
                        </a:rPr>
                        <a:t>2.6</a:t>
                      </a:r>
                    </a:p>
                  </a:txBody>
                  <a:tcPr marL="8502" marR="8502" marT="850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2D050"/>
                    </a:solidFill>
                  </a:tcPr>
                </a:tc>
                <a:tc>
                  <a:txBody>
                    <a:bodyPr/>
                    <a:lstStyle/>
                    <a:p>
                      <a:pPr algn="ctr" fontAlgn="b"/>
                      <a:r>
                        <a:rPr lang="es-MX" sz="1400" b="1" i="0" u="none" strike="noStrike">
                          <a:effectLst/>
                          <a:latin typeface="Verdana"/>
                        </a:rPr>
                        <a:t>2.6</a:t>
                      </a:r>
                    </a:p>
                  </a:txBody>
                  <a:tcPr marL="8502" marR="8502" marT="850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2D050"/>
                    </a:solidFill>
                  </a:tcPr>
                </a:tc>
                <a:tc>
                  <a:txBody>
                    <a:bodyPr/>
                    <a:lstStyle/>
                    <a:p>
                      <a:pPr algn="ctr" fontAlgn="b"/>
                      <a:r>
                        <a:rPr lang="es-MX" sz="1600" b="1" i="0" u="none" strike="noStrike">
                          <a:solidFill>
                            <a:srgbClr val="FF0000"/>
                          </a:solidFill>
                          <a:effectLst/>
                          <a:latin typeface="Verdana"/>
                        </a:rPr>
                        <a:t>3.1</a:t>
                      </a:r>
                    </a:p>
                  </a:txBody>
                  <a:tcPr marL="8502" marR="8502" marT="850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000000"/>
                    </a:solidFill>
                  </a:tcPr>
                </a:tc>
              </a:tr>
              <a:tr h="227844">
                <a:tc>
                  <a:txBody>
                    <a:bodyPr/>
                    <a:lstStyle/>
                    <a:p>
                      <a:pPr algn="ctr" fontAlgn="b"/>
                      <a:r>
                        <a:rPr lang="es-MX" sz="1400" b="1" i="0" u="none" strike="noStrike" dirty="0">
                          <a:effectLst/>
                          <a:latin typeface="Verdana"/>
                        </a:rPr>
                        <a:t>América</a:t>
                      </a:r>
                    </a:p>
                  </a:txBody>
                  <a:tcPr marL="8502" marR="8502" marT="850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2D050"/>
                    </a:solidFill>
                  </a:tcPr>
                </a:tc>
                <a:tc>
                  <a:txBody>
                    <a:bodyPr/>
                    <a:lstStyle/>
                    <a:p>
                      <a:pPr algn="ctr" fontAlgn="b"/>
                      <a:r>
                        <a:rPr lang="es-MX" sz="1400" b="1" i="0" u="none" strike="noStrike" dirty="0">
                          <a:effectLst/>
                          <a:latin typeface="Verdana"/>
                        </a:rPr>
                        <a:t>10.4</a:t>
                      </a:r>
                    </a:p>
                  </a:txBody>
                  <a:tcPr marL="8502" marR="8502" marT="850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2D050"/>
                    </a:solidFill>
                  </a:tcPr>
                </a:tc>
                <a:tc>
                  <a:txBody>
                    <a:bodyPr/>
                    <a:lstStyle/>
                    <a:p>
                      <a:pPr algn="ctr" fontAlgn="b"/>
                      <a:r>
                        <a:rPr lang="es-MX" sz="1400" b="1" i="0" u="none" strike="noStrike" dirty="0">
                          <a:effectLst/>
                          <a:latin typeface="Verdana"/>
                        </a:rPr>
                        <a:t>11.6</a:t>
                      </a:r>
                    </a:p>
                  </a:txBody>
                  <a:tcPr marL="8502" marR="8502" marT="850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2D050"/>
                    </a:solidFill>
                  </a:tcPr>
                </a:tc>
                <a:tc>
                  <a:txBody>
                    <a:bodyPr/>
                    <a:lstStyle/>
                    <a:p>
                      <a:pPr algn="ctr" fontAlgn="b"/>
                      <a:r>
                        <a:rPr lang="es-MX" sz="1400" b="1" i="0" u="none" strike="noStrike" dirty="0">
                          <a:effectLst/>
                          <a:latin typeface="Verdana"/>
                        </a:rPr>
                        <a:t>12.2</a:t>
                      </a:r>
                    </a:p>
                  </a:txBody>
                  <a:tcPr marL="8502" marR="8502" marT="850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2D050"/>
                    </a:solidFill>
                  </a:tcPr>
                </a:tc>
                <a:tc>
                  <a:txBody>
                    <a:bodyPr/>
                    <a:lstStyle/>
                    <a:p>
                      <a:pPr algn="ctr" fontAlgn="b"/>
                      <a:r>
                        <a:rPr lang="es-MX" sz="1400" b="1" i="0" u="none" strike="noStrike" dirty="0">
                          <a:effectLst/>
                          <a:latin typeface="Verdana"/>
                        </a:rPr>
                        <a:t>12.2</a:t>
                      </a:r>
                    </a:p>
                  </a:txBody>
                  <a:tcPr marL="8502" marR="8502" marT="850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2D050"/>
                    </a:solidFill>
                  </a:tcPr>
                </a:tc>
                <a:tc>
                  <a:txBody>
                    <a:bodyPr/>
                    <a:lstStyle/>
                    <a:p>
                      <a:pPr algn="ctr" fontAlgn="b"/>
                      <a:r>
                        <a:rPr lang="es-MX" sz="1400" b="1" i="0" u="none" strike="noStrike" dirty="0">
                          <a:effectLst/>
                          <a:latin typeface="Verdana"/>
                        </a:rPr>
                        <a:t>12.4</a:t>
                      </a:r>
                    </a:p>
                  </a:txBody>
                  <a:tcPr marL="8502" marR="8502" marT="850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2D050"/>
                    </a:solidFill>
                  </a:tcPr>
                </a:tc>
                <a:tc>
                  <a:txBody>
                    <a:bodyPr/>
                    <a:lstStyle/>
                    <a:p>
                      <a:pPr algn="ctr" fontAlgn="b"/>
                      <a:r>
                        <a:rPr lang="es-MX" sz="1400" b="1" i="0" u="none" strike="noStrike" dirty="0">
                          <a:effectLst/>
                          <a:latin typeface="Verdana"/>
                        </a:rPr>
                        <a:t>12.6</a:t>
                      </a:r>
                    </a:p>
                  </a:txBody>
                  <a:tcPr marL="8502" marR="8502" marT="850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2D050"/>
                    </a:solidFill>
                  </a:tcPr>
                </a:tc>
                <a:tc>
                  <a:txBody>
                    <a:bodyPr/>
                    <a:lstStyle/>
                    <a:p>
                      <a:pPr algn="ctr" fontAlgn="b"/>
                      <a:r>
                        <a:rPr lang="es-MX" sz="1400" b="1" i="0" u="none" strike="noStrike" dirty="0">
                          <a:effectLst/>
                          <a:latin typeface="Verdana"/>
                        </a:rPr>
                        <a:t>12.7</a:t>
                      </a:r>
                    </a:p>
                  </a:txBody>
                  <a:tcPr marL="8502" marR="8502" marT="850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2D050"/>
                    </a:solidFill>
                  </a:tcPr>
                </a:tc>
                <a:tc>
                  <a:txBody>
                    <a:bodyPr/>
                    <a:lstStyle/>
                    <a:p>
                      <a:pPr algn="ctr" fontAlgn="b"/>
                      <a:r>
                        <a:rPr lang="es-MX" sz="1400" b="1" i="0" u="none" strike="noStrike" dirty="0">
                          <a:effectLst/>
                          <a:latin typeface="Verdana"/>
                        </a:rPr>
                        <a:t>12.9</a:t>
                      </a:r>
                    </a:p>
                  </a:txBody>
                  <a:tcPr marL="8502" marR="8502" marT="850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2D050"/>
                    </a:solidFill>
                  </a:tcPr>
                </a:tc>
                <a:tc>
                  <a:txBody>
                    <a:bodyPr/>
                    <a:lstStyle/>
                    <a:p>
                      <a:pPr algn="ctr" fontAlgn="b"/>
                      <a:r>
                        <a:rPr lang="es-MX" sz="1400" b="1" i="0" u="none" strike="noStrike" dirty="0">
                          <a:effectLst/>
                          <a:latin typeface="Verdana"/>
                        </a:rPr>
                        <a:t>12.9</a:t>
                      </a:r>
                    </a:p>
                  </a:txBody>
                  <a:tcPr marL="8502" marR="8502" marT="850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2D050"/>
                    </a:solidFill>
                  </a:tcPr>
                </a:tc>
                <a:tc>
                  <a:txBody>
                    <a:bodyPr/>
                    <a:lstStyle/>
                    <a:p>
                      <a:pPr algn="ctr" fontAlgn="b"/>
                      <a:r>
                        <a:rPr lang="es-MX" sz="1600" b="1" i="0" u="none" strike="noStrike" dirty="0">
                          <a:solidFill>
                            <a:srgbClr val="FF0000"/>
                          </a:solidFill>
                          <a:effectLst/>
                          <a:latin typeface="Verdana"/>
                        </a:rPr>
                        <a:t>18.4</a:t>
                      </a:r>
                    </a:p>
                  </a:txBody>
                  <a:tcPr marL="8502" marR="8502" marT="850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000000"/>
                    </a:solidFill>
                  </a:tcPr>
                </a:tc>
              </a:tr>
              <a:tr h="227844">
                <a:tc>
                  <a:txBody>
                    <a:bodyPr/>
                    <a:lstStyle/>
                    <a:p>
                      <a:pPr algn="ctr" fontAlgn="b"/>
                      <a:r>
                        <a:rPr lang="es-MX" sz="1400" b="1" i="0" u="none" strike="noStrike">
                          <a:effectLst/>
                          <a:latin typeface="Verdana"/>
                        </a:rPr>
                        <a:t>Asia</a:t>
                      </a:r>
                    </a:p>
                  </a:txBody>
                  <a:tcPr marL="8502" marR="8502" marT="850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2D050"/>
                    </a:solidFill>
                  </a:tcPr>
                </a:tc>
                <a:tc>
                  <a:txBody>
                    <a:bodyPr/>
                    <a:lstStyle/>
                    <a:p>
                      <a:pPr algn="ctr" fontAlgn="b"/>
                      <a:r>
                        <a:rPr lang="es-MX" sz="1400" b="1" i="0" u="none" strike="noStrike">
                          <a:effectLst/>
                          <a:latin typeface="Verdana"/>
                        </a:rPr>
                        <a:t>29.1</a:t>
                      </a:r>
                    </a:p>
                  </a:txBody>
                  <a:tcPr marL="8502" marR="8502" marT="850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2D050"/>
                    </a:solidFill>
                  </a:tcPr>
                </a:tc>
                <a:tc>
                  <a:txBody>
                    <a:bodyPr/>
                    <a:lstStyle/>
                    <a:p>
                      <a:pPr algn="ctr" fontAlgn="b"/>
                      <a:r>
                        <a:rPr lang="es-MX" sz="1400" b="1" i="0" u="none" strike="noStrike">
                          <a:effectLst/>
                          <a:latin typeface="Verdana"/>
                        </a:rPr>
                        <a:t>32.8</a:t>
                      </a:r>
                    </a:p>
                  </a:txBody>
                  <a:tcPr marL="8502" marR="8502" marT="850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2D050"/>
                    </a:solidFill>
                  </a:tcPr>
                </a:tc>
                <a:tc>
                  <a:txBody>
                    <a:bodyPr/>
                    <a:lstStyle/>
                    <a:p>
                      <a:pPr algn="ctr" fontAlgn="b"/>
                      <a:r>
                        <a:rPr lang="es-MX" sz="1400" b="1" i="0" u="none" strike="noStrike">
                          <a:effectLst/>
                          <a:latin typeface="Verdana"/>
                        </a:rPr>
                        <a:t>33.2</a:t>
                      </a:r>
                    </a:p>
                  </a:txBody>
                  <a:tcPr marL="8502" marR="8502" marT="850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2D050"/>
                    </a:solidFill>
                  </a:tcPr>
                </a:tc>
                <a:tc>
                  <a:txBody>
                    <a:bodyPr/>
                    <a:lstStyle/>
                    <a:p>
                      <a:pPr algn="ctr" fontAlgn="b"/>
                      <a:r>
                        <a:rPr lang="es-MX" sz="1400" b="1" i="0" u="none" strike="noStrike">
                          <a:effectLst/>
                          <a:latin typeface="Verdana"/>
                        </a:rPr>
                        <a:t>34.8</a:t>
                      </a:r>
                    </a:p>
                  </a:txBody>
                  <a:tcPr marL="8502" marR="8502" marT="850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2D050"/>
                    </a:solidFill>
                  </a:tcPr>
                </a:tc>
                <a:tc>
                  <a:txBody>
                    <a:bodyPr/>
                    <a:lstStyle/>
                    <a:p>
                      <a:pPr algn="ctr" fontAlgn="b"/>
                      <a:r>
                        <a:rPr lang="es-MX" sz="1400" b="1" i="0" u="none" strike="noStrike">
                          <a:effectLst/>
                          <a:latin typeface="Verdana"/>
                        </a:rPr>
                        <a:t>36.3</a:t>
                      </a:r>
                    </a:p>
                  </a:txBody>
                  <a:tcPr marL="8502" marR="8502" marT="850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2D050"/>
                    </a:solidFill>
                  </a:tcPr>
                </a:tc>
                <a:tc>
                  <a:txBody>
                    <a:bodyPr/>
                    <a:lstStyle/>
                    <a:p>
                      <a:pPr algn="ctr" fontAlgn="b"/>
                      <a:r>
                        <a:rPr lang="es-MX" sz="1400" b="1" i="0" u="none" strike="noStrike">
                          <a:effectLst/>
                          <a:latin typeface="Verdana"/>
                        </a:rPr>
                        <a:t>37</a:t>
                      </a:r>
                    </a:p>
                  </a:txBody>
                  <a:tcPr marL="8502" marR="8502" marT="850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2D050"/>
                    </a:solidFill>
                  </a:tcPr>
                </a:tc>
                <a:tc>
                  <a:txBody>
                    <a:bodyPr/>
                    <a:lstStyle/>
                    <a:p>
                      <a:pPr algn="ctr" fontAlgn="b"/>
                      <a:r>
                        <a:rPr lang="es-MX" sz="1400" b="1" i="0" u="none" strike="noStrike">
                          <a:effectLst/>
                          <a:latin typeface="Verdana"/>
                        </a:rPr>
                        <a:t>37.5</a:t>
                      </a:r>
                    </a:p>
                  </a:txBody>
                  <a:tcPr marL="8502" marR="8502" marT="850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2D050"/>
                    </a:solidFill>
                  </a:tcPr>
                </a:tc>
                <a:tc>
                  <a:txBody>
                    <a:bodyPr/>
                    <a:lstStyle/>
                    <a:p>
                      <a:pPr algn="ctr" fontAlgn="b"/>
                      <a:r>
                        <a:rPr lang="es-MX" sz="1400" b="1" i="0" u="none" strike="noStrike">
                          <a:effectLst/>
                          <a:latin typeface="Verdana"/>
                        </a:rPr>
                        <a:t>38.1</a:t>
                      </a:r>
                    </a:p>
                  </a:txBody>
                  <a:tcPr marL="8502" marR="8502" marT="850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2D050"/>
                    </a:solidFill>
                  </a:tcPr>
                </a:tc>
                <a:tc>
                  <a:txBody>
                    <a:bodyPr/>
                    <a:lstStyle/>
                    <a:p>
                      <a:pPr algn="ctr" fontAlgn="b"/>
                      <a:r>
                        <a:rPr lang="es-MX" sz="1400" b="1" i="0" u="none" strike="noStrike" dirty="0">
                          <a:effectLst/>
                          <a:latin typeface="Verdana"/>
                        </a:rPr>
                        <a:t>38.7</a:t>
                      </a:r>
                    </a:p>
                  </a:txBody>
                  <a:tcPr marL="8502" marR="8502" marT="850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2D050"/>
                    </a:solidFill>
                  </a:tcPr>
                </a:tc>
                <a:tc>
                  <a:txBody>
                    <a:bodyPr/>
                    <a:lstStyle/>
                    <a:p>
                      <a:pPr algn="ctr" fontAlgn="b"/>
                      <a:r>
                        <a:rPr lang="es-MX" sz="1600" b="1" i="0" u="none" strike="noStrike">
                          <a:solidFill>
                            <a:srgbClr val="FF0000"/>
                          </a:solidFill>
                          <a:effectLst/>
                          <a:latin typeface="Verdana"/>
                        </a:rPr>
                        <a:t>44.2</a:t>
                      </a:r>
                    </a:p>
                  </a:txBody>
                  <a:tcPr marL="8502" marR="8502" marT="850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000000"/>
                    </a:solidFill>
                  </a:tcPr>
                </a:tc>
              </a:tr>
              <a:tr h="227844">
                <a:tc>
                  <a:txBody>
                    <a:bodyPr/>
                    <a:lstStyle/>
                    <a:p>
                      <a:pPr algn="ctr" fontAlgn="b"/>
                      <a:r>
                        <a:rPr lang="es-MX" sz="1400" b="1" i="0" u="none" strike="noStrike">
                          <a:effectLst/>
                          <a:latin typeface="Verdana"/>
                        </a:rPr>
                        <a:t>Europa</a:t>
                      </a:r>
                    </a:p>
                  </a:txBody>
                  <a:tcPr marL="8502" marR="8502" marT="850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2D050"/>
                    </a:solidFill>
                  </a:tcPr>
                </a:tc>
                <a:tc>
                  <a:txBody>
                    <a:bodyPr/>
                    <a:lstStyle/>
                    <a:p>
                      <a:pPr algn="ctr" fontAlgn="b"/>
                      <a:r>
                        <a:rPr lang="es-MX" sz="1400" b="1" i="0" u="none" strike="noStrike">
                          <a:effectLst/>
                          <a:latin typeface="Verdana"/>
                        </a:rPr>
                        <a:t>9.5</a:t>
                      </a:r>
                    </a:p>
                  </a:txBody>
                  <a:tcPr marL="8502" marR="8502" marT="850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2D050"/>
                    </a:solidFill>
                  </a:tcPr>
                </a:tc>
                <a:tc>
                  <a:txBody>
                    <a:bodyPr/>
                    <a:lstStyle/>
                    <a:p>
                      <a:pPr algn="ctr" fontAlgn="b"/>
                      <a:r>
                        <a:rPr lang="es-MX" sz="1400" b="1" i="0" u="none" strike="noStrike">
                          <a:effectLst/>
                          <a:latin typeface="Verdana"/>
                        </a:rPr>
                        <a:t>9.9</a:t>
                      </a:r>
                    </a:p>
                  </a:txBody>
                  <a:tcPr marL="8502" marR="8502" marT="850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2D050"/>
                    </a:solidFill>
                  </a:tcPr>
                </a:tc>
                <a:tc>
                  <a:txBody>
                    <a:bodyPr/>
                    <a:lstStyle/>
                    <a:p>
                      <a:pPr algn="ctr" fontAlgn="b"/>
                      <a:r>
                        <a:rPr lang="es-MX" sz="1400" b="1" i="0" u="none" strike="noStrike">
                          <a:effectLst/>
                          <a:latin typeface="Verdana"/>
                        </a:rPr>
                        <a:t>10.1</a:t>
                      </a:r>
                    </a:p>
                  </a:txBody>
                  <a:tcPr marL="8502" marR="8502" marT="850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2D050"/>
                    </a:solidFill>
                  </a:tcPr>
                </a:tc>
                <a:tc>
                  <a:txBody>
                    <a:bodyPr/>
                    <a:lstStyle/>
                    <a:p>
                      <a:pPr algn="ctr" fontAlgn="b"/>
                      <a:r>
                        <a:rPr lang="es-MX" sz="1400" b="1" i="0" u="none" strike="noStrike">
                          <a:effectLst/>
                          <a:latin typeface="Verdana"/>
                        </a:rPr>
                        <a:t>10</a:t>
                      </a:r>
                    </a:p>
                  </a:txBody>
                  <a:tcPr marL="8502" marR="8502" marT="850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2D050"/>
                    </a:solidFill>
                  </a:tcPr>
                </a:tc>
                <a:tc>
                  <a:txBody>
                    <a:bodyPr/>
                    <a:lstStyle/>
                    <a:p>
                      <a:pPr algn="ctr" fontAlgn="b"/>
                      <a:r>
                        <a:rPr lang="es-MX" sz="1400" b="1" i="0" u="none" strike="noStrike">
                          <a:effectLst/>
                          <a:latin typeface="Verdana"/>
                        </a:rPr>
                        <a:t>10.3</a:t>
                      </a:r>
                    </a:p>
                  </a:txBody>
                  <a:tcPr marL="8502" marR="8502" marT="850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2D050"/>
                    </a:solidFill>
                  </a:tcPr>
                </a:tc>
                <a:tc>
                  <a:txBody>
                    <a:bodyPr/>
                    <a:lstStyle/>
                    <a:p>
                      <a:pPr algn="ctr" fontAlgn="b"/>
                      <a:r>
                        <a:rPr lang="es-MX" sz="1400" b="1" i="0" u="none" strike="noStrike">
                          <a:effectLst/>
                          <a:latin typeface="Verdana"/>
                        </a:rPr>
                        <a:t>10.3</a:t>
                      </a:r>
                    </a:p>
                  </a:txBody>
                  <a:tcPr marL="8502" marR="8502" marT="850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2D050"/>
                    </a:solidFill>
                  </a:tcPr>
                </a:tc>
                <a:tc>
                  <a:txBody>
                    <a:bodyPr/>
                    <a:lstStyle/>
                    <a:p>
                      <a:pPr algn="ctr" fontAlgn="b"/>
                      <a:r>
                        <a:rPr lang="es-MX" sz="1400" b="1" i="0" u="none" strike="noStrike">
                          <a:effectLst/>
                          <a:latin typeface="Verdana"/>
                        </a:rPr>
                        <a:t>10.5</a:t>
                      </a:r>
                    </a:p>
                  </a:txBody>
                  <a:tcPr marL="8502" marR="8502" marT="850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2D050"/>
                    </a:solidFill>
                  </a:tcPr>
                </a:tc>
                <a:tc>
                  <a:txBody>
                    <a:bodyPr/>
                    <a:lstStyle/>
                    <a:p>
                      <a:pPr algn="ctr" fontAlgn="b"/>
                      <a:r>
                        <a:rPr lang="es-MX" sz="1400" b="1" i="0" u="none" strike="noStrike">
                          <a:effectLst/>
                          <a:latin typeface="Verdana"/>
                        </a:rPr>
                        <a:t>10.3</a:t>
                      </a:r>
                    </a:p>
                  </a:txBody>
                  <a:tcPr marL="8502" marR="8502" marT="850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2D050"/>
                    </a:solidFill>
                  </a:tcPr>
                </a:tc>
                <a:tc>
                  <a:txBody>
                    <a:bodyPr/>
                    <a:lstStyle/>
                    <a:p>
                      <a:pPr algn="ctr" fontAlgn="b"/>
                      <a:r>
                        <a:rPr lang="es-MX" sz="1400" b="1" i="0" u="none" strike="noStrike" dirty="0">
                          <a:effectLst/>
                          <a:latin typeface="Verdana"/>
                        </a:rPr>
                        <a:t>10.2</a:t>
                      </a:r>
                    </a:p>
                  </a:txBody>
                  <a:tcPr marL="8502" marR="8502" marT="850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2D050"/>
                    </a:solidFill>
                  </a:tcPr>
                </a:tc>
                <a:tc>
                  <a:txBody>
                    <a:bodyPr/>
                    <a:lstStyle/>
                    <a:p>
                      <a:pPr algn="ctr" fontAlgn="b"/>
                      <a:r>
                        <a:rPr lang="es-MX" sz="1600" b="1" i="0" u="none" strike="noStrike">
                          <a:solidFill>
                            <a:srgbClr val="FF0000"/>
                          </a:solidFill>
                          <a:effectLst/>
                          <a:latin typeface="Verdana"/>
                        </a:rPr>
                        <a:t>10.5</a:t>
                      </a:r>
                    </a:p>
                  </a:txBody>
                  <a:tcPr marL="8502" marR="8502" marT="850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000000"/>
                    </a:solidFill>
                  </a:tcPr>
                </a:tc>
              </a:tr>
              <a:tr h="227844">
                <a:tc>
                  <a:txBody>
                    <a:bodyPr/>
                    <a:lstStyle/>
                    <a:p>
                      <a:pPr algn="ctr" fontAlgn="b"/>
                      <a:r>
                        <a:rPr lang="es-MX" sz="1400" b="1" i="0" u="none" strike="noStrike">
                          <a:effectLst/>
                          <a:latin typeface="Verdana"/>
                        </a:rPr>
                        <a:t>Oceanía</a:t>
                      </a:r>
                    </a:p>
                  </a:txBody>
                  <a:tcPr marL="8502" marR="8502" marT="850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2D050"/>
                    </a:solidFill>
                  </a:tcPr>
                </a:tc>
                <a:tc>
                  <a:txBody>
                    <a:bodyPr/>
                    <a:lstStyle/>
                    <a:p>
                      <a:pPr algn="ctr" fontAlgn="b"/>
                      <a:r>
                        <a:rPr lang="es-MX" sz="1400" b="1" i="0" u="none" strike="noStrike">
                          <a:effectLst/>
                          <a:latin typeface="Verdana"/>
                        </a:rPr>
                        <a:t>0.2</a:t>
                      </a:r>
                    </a:p>
                  </a:txBody>
                  <a:tcPr marL="8502" marR="8502" marT="850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2D050"/>
                    </a:solidFill>
                  </a:tcPr>
                </a:tc>
                <a:tc>
                  <a:txBody>
                    <a:bodyPr/>
                    <a:lstStyle/>
                    <a:p>
                      <a:pPr algn="ctr" fontAlgn="b"/>
                      <a:r>
                        <a:rPr lang="es-MX" sz="1400" b="1" i="0" u="none" strike="noStrike">
                          <a:effectLst/>
                          <a:latin typeface="Verdana"/>
                        </a:rPr>
                        <a:t>0.2</a:t>
                      </a:r>
                    </a:p>
                  </a:txBody>
                  <a:tcPr marL="8502" marR="8502" marT="850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2D050"/>
                    </a:solidFill>
                  </a:tcPr>
                </a:tc>
                <a:tc>
                  <a:txBody>
                    <a:bodyPr/>
                    <a:lstStyle/>
                    <a:p>
                      <a:pPr algn="ctr" fontAlgn="b"/>
                      <a:r>
                        <a:rPr lang="es-MX" sz="1400" b="1" i="0" u="none" strike="noStrike">
                          <a:effectLst/>
                          <a:latin typeface="Verdana"/>
                        </a:rPr>
                        <a:t>0.2</a:t>
                      </a:r>
                    </a:p>
                  </a:txBody>
                  <a:tcPr marL="8502" marR="8502" marT="850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2D050"/>
                    </a:solidFill>
                  </a:tcPr>
                </a:tc>
                <a:tc>
                  <a:txBody>
                    <a:bodyPr/>
                    <a:lstStyle/>
                    <a:p>
                      <a:pPr algn="ctr" fontAlgn="b"/>
                      <a:r>
                        <a:rPr lang="es-MX" sz="1400" b="1" i="0" u="none" strike="noStrike">
                          <a:effectLst/>
                          <a:latin typeface="Verdana"/>
                        </a:rPr>
                        <a:t>0.2</a:t>
                      </a:r>
                    </a:p>
                  </a:txBody>
                  <a:tcPr marL="8502" marR="8502" marT="850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2D050"/>
                    </a:solidFill>
                  </a:tcPr>
                </a:tc>
                <a:tc>
                  <a:txBody>
                    <a:bodyPr/>
                    <a:lstStyle/>
                    <a:p>
                      <a:pPr algn="ctr" fontAlgn="b"/>
                      <a:r>
                        <a:rPr lang="es-MX" sz="1400" b="1" i="0" u="none" strike="noStrike">
                          <a:effectLst/>
                          <a:latin typeface="Verdana"/>
                        </a:rPr>
                        <a:t>0.2</a:t>
                      </a:r>
                    </a:p>
                  </a:txBody>
                  <a:tcPr marL="8502" marR="8502" marT="850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2D050"/>
                    </a:solidFill>
                  </a:tcPr>
                </a:tc>
                <a:tc>
                  <a:txBody>
                    <a:bodyPr/>
                    <a:lstStyle/>
                    <a:p>
                      <a:pPr algn="ctr" fontAlgn="b"/>
                      <a:r>
                        <a:rPr lang="es-MX" sz="1400" b="1" i="0" u="none" strike="noStrike">
                          <a:effectLst/>
                          <a:latin typeface="Verdana"/>
                        </a:rPr>
                        <a:t>0.2</a:t>
                      </a:r>
                    </a:p>
                  </a:txBody>
                  <a:tcPr marL="8502" marR="8502" marT="850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2D050"/>
                    </a:solidFill>
                  </a:tcPr>
                </a:tc>
                <a:tc>
                  <a:txBody>
                    <a:bodyPr/>
                    <a:lstStyle/>
                    <a:p>
                      <a:pPr algn="ctr" fontAlgn="b"/>
                      <a:r>
                        <a:rPr lang="es-MX" sz="1400" b="1" i="0" u="none" strike="noStrike">
                          <a:effectLst/>
                          <a:latin typeface="Verdana"/>
                        </a:rPr>
                        <a:t>0.3</a:t>
                      </a:r>
                    </a:p>
                  </a:txBody>
                  <a:tcPr marL="8502" marR="8502" marT="850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2D050"/>
                    </a:solidFill>
                  </a:tcPr>
                </a:tc>
                <a:tc>
                  <a:txBody>
                    <a:bodyPr/>
                    <a:lstStyle/>
                    <a:p>
                      <a:pPr algn="ctr" fontAlgn="b"/>
                      <a:r>
                        <a:rPr lang="es-MX" sz="1400" b="1" i="0" u="none" strike="noStrike">
                          <a:effectLst/>
                          <a:latin typeface="Verdana"/>
                        </a:rPr>
                        <a:t>0.3</a:t>
                      </a:r>
                    </a:p>
                  </a:txBody>
                  <a:tcPr marL="8502" marR="8502" marT="850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2D050"/>
                    </a:solidFill>
                  </a:tcPr>
                </a:tc>
                <a:tc>
                  <a:txBody>
                    <a:bodyPr/>
                    <a:lstStyle/>
                    <a:p>
                      <a:pPr algn="ctr" fontAlgn="b"/>
                      <a:r>
                        <a:rPr lang="es-MX" sz="1400" b="1" i="0" u="none" strike="noStrike" dirty="0">
                          <a:effectLst/>
                          <a:latin typeface="Verdana"/>
                        </a:rPr>
                        <a:t>0.3</a:t>
                      </a:r>
                    </a:p>
                  </a:txBody>
                  <a:tcPr marL="8502" marR="8502" marT="850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2D050"/>
                    </a:solidFill>
                  </a:tcPr>
                </a:tc>
                <a:tc>
                  <a:txBody>
                    <a:bodyPr/>
                    <a:lstStyle/>
                    <a:p>
                      <a:pPr algn="ctr" fontAlgn="b"/>
                      <a:r>
                        <a:rPr lang="es-MX" sz="1600" b="1" i="0" u="none" strike="noStrike">
                          <a:solidFill>
                            <a:srgbClr val="FF0000"/>
                          </a:solidFill>
                          <a:effectLst/>
                          <a:latin typeface="Verdana"/>
                        </a:rPr>
                        <a:t>5.1</a:t>
                      </a:r>
                    </a:p>
                  </a:txBody>
                  <a:tcPr marL="8502" marR="8502" marT="850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000000"/>
                    </a:solidFill>
                  </a:tcPr>
                </a:tc>
              </a:tr>
              <a:tr h="221043">
                <a:tc>
                  <a:txBody>
                    <a:bodyPr/>
                    <a:lstStyle/>
                    <a:p>
                      <a:pPr algn="ctr" fontAlgn="b"/>
                      <a:r>
                        <a:rPr lang="es-MX" sz="1600" b="1" i="0" u="none" strike="noStrike" dirty="0">
                          <a:solidFill>
                            <a:srgbClr val="FFFF00"/>
                          </a:solidFill>
                          <a:effectLst/>
                          <a:latin typeface="Verdana"/>
                        </a:rPr>
                        <a:t>Total</a:t>
                      </a:r>
                    </a:p>
                  </a:txBody>
                  <a:tcPr marL="8502" marR="8502" marT="850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0070C0"/>
                    </a:solidFill>
                  </a:tcPr>
                </a:tc>
                <a:tc>
                  <a:txBody>
                    <a:bodyPr/>
                    <a:lstStyle/>
                    <a:p>
                      <a:pPr algn="ctr" fontAlgn="b"/>
                      <a:r>
                        <a:rPr lang="es-MX" sz="1600" b="1" i="0" u="none" strike="noStrike" dirty="0">
                          <a:solidFill>
                            <a:srgbClr val="FFFF00"/>
                          </a:solidFill>
                          <a:effectLst/>
                          <a:latin typeface="Verdana"/>
                        </a:rPr>
                        <a:t>51.1</a:t>
                      </a:r>
                    </a:p>
                  </a:txBody>
                  <a:tcPr marL="8502" marR="8502" marT="850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0070C0"/>
                    </a:solidFill>
                  </a:tcPr>
                </a:tc>
                <a:tc>
                  <a:txBody>
                    <a:bodyPr/>
                    <a:lstStyle/>
                    <a:p>
                      <a:pPr algn="ctr" fontAlgn="b"/>
                      <a:r>
                        <a:rPr lang="es-MX" sz="1600" b="1" i="0" u="none" strike="noStrike" dirty="0">
                          <a:solidFill>
                            <a:srgbClr val="FFFF00"/>
                          </a:solidFill>
                          <a:effectLst/>
                          <a:latin typeface="Verdana"/>
                        </a:rPr>
                        <a:t>56.8</a:t>
                      </a:r>
                    </a:p>
                  </a:txBody>
                  <a:tcPr marL="8502" marR="8502" marT="850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0070C0"/>
                    </a:solidFill>
                  </a:tcPr>
                </a:tc>
                <a:tc>
                  <a:txBody>
                    <a:bodyPr/>
                    <a:lstStyle/>
                    <a:p>
                      <a:pPr algn="ctr" fontAlgn="b"/>
                      <a:r>
                        <a:rPr lang="es-MX" sz="1600" b="1" i="0" u="none" strike="noStrike" dirty="0">
                          <a:solidFill>
                            <a:srgbClr val="FFFF00"/>
                          </a:solidFill>
                          <a:effectLst/>
                          <a:latin typeface="Verdana"/>
                        </a:rPr>
                        <a:t>58.1</a:t>
                      </a:r>
                    </a:p>
                  </a:txBody>
                  <a:tcPr marL="8502" marR="8502" marT="850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0070C0"/>
                    </a:solidFill>
                  </a:tcPr>
                </a:tc>
                <a:tc>
                  <a:txBody>
                    <a:bodyPr/>
                    <a:lstStyle/>
                    <a:p>
                      <a:pPr algn="ctr" fontAlgn="b"/>
                      <a:r>
                        <a:rPr lang="es-MX" sz="1600" b="1" i="0" u="none" strike="noStrike" dirty="0">
                          <a:solidFill>
                            <a:srgbClr val="FFFF00"/>
                          </a:solidFill>
                          <a:effectLst/>
                          <a:latin typeface="Verdana"/>
                        </a:rPr>
                        <a:t>59.7</a:t>
                      </a:r>
                    </a:p>
                  </a:txBody>
                  <a:tcPr marL="8502" marR="8502" marT="850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0070C0"/>
                    </a:solidFill>
                  </a:tcPr>
                </a:tc>
                <a:tc>
                  <a:txBody>
                    <a:bodyPr/>
                    <a:lstStyle/>
                    <a:p>
                      <a:pPr algn="ctr" fontAlgn="b"/>
                      <a:r>
                        <a:rPr lang="es-MX" sz="1600" b="1" i="0" u="none" strike="noStrike" dirty="0">
                          <a:solidFill>
                            <a:srgbClr val="FFFF00"/>
                          </a:solidFill>
                          <a:effectLst/>
                          <a:latin typeface="Verdana"/>
                        </a:rPr>
                        <a:t>61.8</a:t>
                      </a:r>
                    </a:p>
                  </a:txBody>
                  <a:tcPr marL="8502" marR="8502" marT="850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0070C0"/>
                    </a:solidFill>
                  </a:tcPr>
                </a:tc>
                <a:tc>
                  <a:txBody>
                    <a:bodyPr/>
                    <a:lstStyle/>
                    <a:p>
                      <a:pPr algn="ctr" fontAlgn="b"/>
                      <a:r>
                        <a:rPr lang="es-MX" sz="1600" b="1" i="0" u="none" strike="noStrike" dirty="0">
                          <a:solidFill>
                            <a:srgbClr val="FFFF00"/>
                          </a:solidFill>
                          <a:effectLst/>
                          <a:latin typeface="Verdana"/>
                        </a:rPr>
                        <a:t>62.7</a:t>
                      </a:r>
                    </a:p>
                  </a:txBody>
                  <a:tcPr marL="8502" marR="8502" marT="850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0070C0"/>
                    </a:solidFill>
                  </a:tcPr>
                </a:tc>
                <a:tc>
                  <a:txBody>
                    <a:bodyPr/>
                    <a:lstStyle/>
                    <a:p>
                      <a:pPr algn="ctr" fontAlgn="b"/>
                      <a:r>
                        <a:rPr lang="es-MX" sz="1600" b="1" i="0" u="none" strike="noStrike" dirty="0">
                          <a:solidFill>
                            <a:srgbClr val="FFFF00"/>
                          </a:solidFill>
                          <a:effectLst/>
                          <a:latin typeface="Verdana"/>
                        </a:rPr>
                        <a:t>63.6</a:t>
                      </a:r>
                    </a:p>
                  </a:txBody>
                  <a:tcPr marL="8502" marR="8502" marT="850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0070C0"/>
                    </a:solidFill>
                  </a:tcPr>
                </a:tc>
                <a:tc>
                  <a:txBody>
                    <a:bodyPr/>
                    <a:lstStyle/>
                    <a:p>
                      <a:pPr algn="ctr" fontAlgn="b"/>
                      <a:r>
                        <a:rPr lang="es-MX" sz="1600" b="1" i="0" u="none" strike="noStrike" dirty="0">
                          <a:solidFill>
                            <a:srgbClr val="FFFF00"/>
                          </a:solidFill>
                          <a:effectLst/>
                          <a:latin typeface="Verdana"/>
                        </a:rPr>
                        <a:t>64.2</a:t>
                      </a:r>
                    </a:p>
                  </a:txBody>
                  <a:tcPr marL="8502" marR="8502" marT="850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0070C0"/>
                    </a:solidFill>
                  </a:tcPr>
                </a:tc>
                <a:tc>
                  <a:txBody>
                    <a:bodyPr/>
                    <a:lstStyle/>
                    <a:p>
                      <a:pPr algn="ctr" fontAlgn="b"/>
                      <a:r>
                        <a:rPr lang="es-MX" sz="1600" b="1" i="0" u="none" strike="noStrike" dirty="0">
                          <a:solidFill>
                            <a:srgbClr val="FFFF00"/>
                          </a:solidFill>
                          <a:effectLst/>
                          <a:latin typeface="Verdana"/>
                        </a:rPr>
                        <a:t>64.7</a:t>
                      </a:r>
                    </a:p>
                  </a:txBody>
                  <a:tcPr marL="8502" marR="8502" marT="850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0070C0"/>
                    </a:solidFill>
                  </a:tcPr>
                </a:tc>
                <a:tc>
                  <a:txBody>
                    <a:bodyPr/>
                    <a:lstStyle/>
                    <a:p>
                      <a:pPr algn="ctr" fontAlgn="b"/>
                      <a:r>
                        <a:rPr lang="es-MX" sz="1600" b="1" i="0" u="none" strike="noStrike" dirty="0">
                          <a:solidFill>
                            <a:srgbClr val="FF0000"/>
                          </a:solidFill>
                          <a:effectLst/>
                          <a:latin typeface="Verdana"/>
                        </a:rPr>
                        <a:t>81.3</a:t>
                      </a:r>
                    </a:p>
                  </a:txBody>
                  <a:tcPr marL="8502" marR="8502" marT="8502"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000000"/>
                    </a:solidFill>
                  </a:tcPr>
                </a:tc>
              </a:tr>
            </a:tbl>
          </a:graphicData>
        </a:graphic>
      </p:graphicFrame>
      <p:sp>
        <p:nvSpPr>
          <p:cNvPr id="8" name="7 CuadroTexto"/>
          <p:cNvSpPr txBox="1"/>
          <p:nvPr/>
        </p:nvSpPr>
        <p:spPr>
          <a:xfrm>
            <a:off x="5965055" y="2996952"/>
            <a:ext cx="3170804" cy="307777"/>
          </a:xfrm>
          <a:prstGeom prst="rect">
            <a:avLst/>
          </a:prstGeom>
          <a:solidFill>
            <a:srgbClr val="FF3300"/>
          </a:solidFill>
        </p:spPr>
        <p:txBody>
          <a:bodyPr wrap="none" rtlCol="0">
            <a:spAutoFit/>
          </a:bodyPr>
          <a:lstStyle/>
          <a:p>
            <a:r>
              <a:rPr lang="en-US" sz="1400" b="1" i="1" dirty="0" smtClean="0">
                <a:effectLst>
                  <a:outerShdw blurRad="38100" dist="38100" dir="2700000" algn="tl">
                    <a:srgbClr val="000000">
                      <a:alpha val="43137"/>
                    </a:srgbClr>
                  </a:outerShdw>
                </a:effectLst>
              </a:rPr>
              <a:t>Paul </a:t>
            </a:r>
            <a:r>
              <a:rPr lang="en-US" sz="1400" b="1" i="1" dirty="0" err="1" smtClean="0">
                <a:effectLst>
                  <a:outerShdw blurRad="38100" dist="38100" dir="2700000" algn="tl">
                    <a:srgbClr val="000000">
                      <a:alpha val="43137"/>
                    </a:srgbClr>
                  </a:outerShdw>
                </a:effectLst>
              </a:rPr>
              <a:t>Aho</a:t>
            </a:r>
            <a:r>
              <a:rPr lang="en-US" sz="1400" b="1" i="1" dirty="0" smtClean="0">
                <a:effectLst>
                  <a:outerShdw blurRad="38100" dist="38100" dir="2700000" algn="tl">
                    <a:srgbClr val="000000">
                      <a:alpha val="43137"/>
                    </a:srgbClr>
                  </a:outerShdw>
                </a:effectLst>
              </a:rPr>
              <a:t> Ph.D. poultry prospective</a:t>
            </a:r>
            <a:endParaRPr lang="en-US" sz="1400" b="1"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65074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244" name="Rectangle 4"/>
          <p:cNvSpPr>
            <a:spLocks noGrp="1" noChangeArrowheads="1"/>
          </p:cNvSpPr>
          <p:nvPr>
            <p:ph type="title"/>
          </p:nvPr>
        </p:nvSpPr>
        <p:spPr>
          <a:xfrm>
            <a:off x="-288925" y="-315913"/>
            <a:ext cx="9756775" cy="1008063"/>
          </a:xfrm>
        </p:spPr>
        <p:txBody>
          <a:bodyPr/>
          <a:lstStyle/>
          <a:p>
            <a:pPr eaLnBrk="1" hangingPunct="1">
              <a:defRPr/>
            </a:pPr>
            <a:r>
              <a:rPr lang="es-MX" sz="2400" b="1" dirty="0" smtClean="0">
                <a:solidFill>
                  <a:schemeClr val="tx1"/>
                </a:solidFill>
                <a:effectLst>
                  <a:outerShdw blurRad="38100" dist="38100" dir="2700000" algn="tl">
                    <a:srgbClr val="000000"/>
                  </a:outerShdw>
                </a:effectLst>
              </a:rPr>
              <a:t>TENDENCIA MUNDIAL EN EL CONSUMO DE HUEVO</a:t>
            </a:r>
          </a:p>
        </p:txBody>
      </p:sp>
      <p:sp>
        <p:nvSpPr>
          <p:cNvPr id="650246" name="Text Box 6"/>
          <p:cNvSpPr txBox="1">
            <a:spLocks noChangeArrowheads="1"/>
          </p:cNvSpPr>
          <p:nvPr/>
        </p:nvSpPr>
        <p:spPr bwMode="auto">
          <a:xfrm>
            <a:off x="196850" y="404664"/>
            <a:ext cx="8839200" cy="1558925"/>
          </a:xfrm>
          <a:prstGeom prst="rect">
            <a:avLst/>
          </a:prstGeom>
          <a:solidFill>
            <a:schemeClr val="bg2">
              <a:lumMod val="60000"/>
              <a:lumOff val="40000"/>
            </a:schemeClr>
          </a:solidFill>
          <a:ln>
            <a:noFill/>
          </a:ln>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Tx/>
              <a:buChar char="•"/>
            </a:pPr>
            <a:r>
              <a:rPr lang="en-US" sz="1600" b="1" dirty="0">
                <a:latin typeface="Times New Roman" pitchFamily="18" charset="0"/>
              </a:rPr>
              <a:t> 8 kg / persona / </a:t>
            </a:r>
            <a:r>
              <a:rPr lang="en-US" sz="1600" b="1" dirty="0" err="1">
                <a:latin typeface="Times New Roman" pitchFamily="18" charset="0"/>
              </a:rPr>
              <a:t>año</a:t>
            </a:r>
            <a:r>
              <a:rPr lang="en-US" sz="1600" b="1" dirty="0">
                <a:latin typeface="Times New Roman" pitchFamily="18" charset="0"/>
              </a:rPr>
              <a:t> = 145 </a:t>
            </a:r>
            <a:r>
              <a:rPr lang="en-US" sz="1600" b="1" dirty="0" err="1">
                <a:latin typeface="Times New Roman" pitchFamily="18" charset="0"/>
              </a:rPr>
              <a:t>huevos</a:t>
            </a:r>
            <a:r>
              <a:rPr lang="en-US" sz="1600" b="1" dirty="0">
                <a:latin typeface="Times New Roman" pitchFamily="18" charset="0"/>
              </a:rPr>
              <a:t> </a:t>
            </a:r>
            <a:r>
              <a:rPr lang="en-US" sz="1600" b="1" dirty="0" err="1">
                <a:latin typeface="Times New Roman" pitchFamily="18" charset="0"/>
              </a:rPr>
              <a:t>por</a:t>
            </a:r>
            <a:r>
              <a:rPr lang="en-US" sz="1600" b="1" dirty="0">
                <a:latin typeface="Times New Roman" pitchFamily="18" charset="0"/>
              </a:rPr>
              <a:t> persona (</a:t>
            </a:r>
            <a:r>
              <a:rPr lang="en-US" sz="1600" b="1" dirty="0" err="1">
                <a:latin typeface="Times New Roman" pitchFamily="18" charset="0"/>
              </a:rPr>
              <a:t>huevo</a:t>
            </a:r>
            <a:r>
              <a:rPr lang="en-US" sz="1600" b="1" dirty="0">
                <a:latin typeface="Times New Roman" pitchFamily="18" charset="0"/>
              </a:rPr>
              <a:t> de 55g)</a:t>
            </a:r>
          </a:p>
          <a:p>
            <a:pPr eaLnBrk="1" hangingPunct="1">
              <a:buFontTx/>
              <a:buChar char="•"/>
            </a:pPr>
            <a:r>
              <a:rPr lang="en-US" sz="1600" b="1" dirty="0">
                <a:latin typeface="Times New Roman" pitchFamily="18" charset="0"/>
              </a:rPr>
              <a:t> En los EEUU hay 1 </a:t>
            </a:r>
            <a:r>
              <a:rPr lang="en-US" sz="1600" b="1" dirty="0" err="1">
                <a:latin typeface="Times New Roman" pitchFamily="18" charset="0"/>
              </a:rPr>
              <a:t>ponedora</a:t>
            </a:r>
            <a:r>
              <a:rPr lang="en-US" sz="1600" b="1" dirty="0">
                <a:latin typeface="Times New Roman" pitchFamily="18" charset="0"/>
              </a:rPr>
              <a:t> </a:t>
            </a:r>
            <a:r>
              <a:rPr lang="en-US" sz="1600" b="1" dirty="0" err="1">
                <a:latin typeface="Times New Roman" pitchFamily="18" charset="0"/>
              </a:rPr>
              <a:t>por</a:t>
            </a:r>
            <a:r>
              <a:rPr lang="en-US" sz="1600" b="1" dirty="0">
                <a:latin typeface="Times New Roman" pitchFamily="18" charset="0"/>
              </a:rPr>
              <a:t> persona </a:t>
            </a:r>
            <a:r>
              <a:rPr lang="en-US" sz="1600" b="1" dirty="0" err="1">
                <a:latin typeface="Times New Roman" pitchFamily="18" charset="0"/>
              </a:rPr>
              <a:t>para</a:t>
            </a:r>
            <a:r>
              <a:rPr lang="en-US" sz="1600" b="1" dirty="0">
                <a:latin typeface="Times New Roman" pitchFamily="18" charset="0"/>
              </a:rPr>
              <a:t> un </a:t>
            </a:r>
            <a:r>
              <a:rPr lang="en-US" sz="1600" b="1" dirty="0" err="1">
                <a:latin typeface="Times New Roman" pitchFamily="18" charset="0"/>
              </a:rPr>
              <a:t>consumo</a:t>
            </a:r>
            <a:r>
              <a:rPr lang="en-US" sz="1600" b="1" dirty="0">
                <a:latin typeface="Times New Roman" pitchFamily="18" charset="0"/>
              </a:rPr>
              <a:t> de 250 </a:t>
            </a:r>
            <a:r>
              <a:rPr lang="en-US" sz="1600" b="1" dirty="0" err="1">
                <a:latin typeface="Times New Roman" pitchFamily="18" charset="0"/>
              </a:rPr>
              <a:t>huevos</a:t>
            </a:r>
            <a:endParaRPr lang="en-US" sz="1600" b="1" dirty="0">
              <a:latin typeface="Times New Roman" pitchFamily="18" charset="0"/>
            </a:endParaRPr>
          </a:p>
          <a:p>
            <a:pPr eaLnBrk="1" hangingPunct="1">
              <a:buFontTx/>
              <a:buChar char="•"/>
            </a:pPr>
            <a:r>
              <a:rPr lang="en-US" sz="1600" b="1" dirty="0">
                <a:latin typeface="Times New Roman" pitchFamily="18" charset="0"/>
              </a:rPr>
              <a:t> 145/250 = .58 </a:t>
            </a:r>
            <a:r>
              <a:rPr lang="en-US" sz="1600" b="1" dirty="0" err="1">
                <a:latin typeface="Times New Roman" pitchFamily="18" charset="0"/>
              </a:rPr>
              <a:t>ponedoras</a:t>
            </a:r>
            <a:r>
              <a:rPr lang="en-US" sz="1600" b="1" dirty="0">
                <a:latin typeface="Times New Roman" pitchFamily="18" charset="0"/>
              </a:rPr>
              <a:t> </a:t>
            </a:r>
            <a:r>
              <a:rPr lang="en-US" sz="1600" b="1" dirty="0" err="1">
                <a:latin typeface="Times New Roman" pitchFamily="18" charset="0"/>
              </a:rPr>
              <a:t>por</a:t>
            </a:r>
            <a:r>
              <a:rPr lang="en-US" sz="1600" b="1" dirty="0">
                <a:latin typeface="Times New Roman" pitchFamily="18" charset="0"/>
              </a:rPr>
              <a:t> persona * 6 mil </a:t>
            </a:r>
            <a:r>
              <a:rPr lang="en-US" sz="1600" b="1" dirty="0" err="1">
                <a:latin typeface="Times New Roman" pitchFamily="18" charset="0"/>
              </a:rPr>
              <a:t>millones</a:t>
            </a:r>
            <a:r>
              <a:rPr lang="en-US" sz="1600" b="1" dirty="0">
                <a:latin typeface="Times New Roman" pitchFamily="18" charset="0"/>
              </a:rPr>
              <a:t> de </a:t>
            </a:r>
            <a:r>
              <a:rPr lang="en-US" sz="1600" b="1" dirty="0" err="1">
                <a:latin typeface="Times New Roman" pitchFamily="18" charset="0"/>
              </a:rPr>
              <a:t>habitantes</a:t>
            </a:r>
            <a:r>
              <a:rPr lang="en-US" sz="1600" b="1" dirty="0">
                <a:latin typeface="Times New Roman" pitchFamily="18" charset="0"/>
              </a:rPr>
              <a:t> = 3.5 mil </a:t>
            </a:r>
            <a:r>
              <a:rPr lang="en-US" sz="1600" b="1" dirty="0" err="1">
                <a:latin typeface="Times New Roman" pitchFamily="18" charset="0"/>
              </a:rPr>
              <a:t>millones</a:t>
            </a:r>
            <a:r>
              <a:rPr lang="en-US" sz="1600" b="1" dirty="0">
                <a:latin typeface="Times New Roman" pitchFamily="18" charset="0"/>
              </a:rPr>
              <a:t> de </a:t>
            </a:r>
            <a:r>
              <a:rPr lang="en-US" sz="1600" b="1" dirty="0" err="1">
                <a:latin typeface="Times New Roman" pitchFamily="18" charset="0"/>
              </a:rPr>
              <a:t>ponedoras</a:t>
            </a:r>
            <a:r>
              <a:rPr lang="en-US" sz="1600" b="1" dirty="0">
                <a:latin typeface="Times New Roman" pitchFamily="18" charset="0"/>
              </a:rPr>
              <a:t> en el </a:t>
            </a:r>
            <a:r>
              <a:rPr lang="en-US" sz="1600" b="1" dirty="0" err="1">
                <a:latin typeface="Times New Roman" pitchFamily="18" charset="0"/>
              </a:rPr>
              <a:t>mundo</a:t>
            </a:r>
            <a:r>
              <a:rPr lang="en-US" sz="1600" b="1" dirty="0">
                <a:latin typeface="Times New Roman" pitchFamily="18" charset="0"/>
              </a:rPr>
              <a:t>.</a:t>
            </a:r>
          </a:p>
          <a:p>
            <a:pPr eaLnBrk="1" hangingPunct="1">
              <a:buFontTx/>
              <a:buChar char="•"/>
            </a:pPr>
            <a:r>
              <a:rPr lang="en-US" sz="1600" b="1" dirty="0">
                <a:latin typeface="Times New Roman" pitchFamily="18" charset="0"/>
              </a:rPr>
              <a:t> + 10 </a:t>
            </a:r>
            <a:r>
              <a:rPr lang="en-US" sz="1600" b="1" dirty="0" err="1">
                <a:latin typeface="Times New Roman" pitchFamily="18" charset="0"/>
              </a:rPr>
              <a:t>huevos</a:t>
            </a:r>
            <a:r>
              <a:rPr lang="en-US" sz="1600" b="1" dirty="0">
                <a:latin typeface="Times New Roman" pitchFamily="18" charset="0"/>
              </a:rPr>
              <a:t> de </a:t>
            </a:r>
            <a:r>
              <a:rPr lang="en-US" sz="1600" b="1" dirty="0" err="1">
                <a:latin typeface="Times New Roman" pitchFamily="18" charset="0"/>
              </a:rPr>
              <a:t>consumo</a:t>
            </a:r>
            <a:r>
              <a:rPr lang="en-US" sz="1600" b="1" dirty="0">
                <a:latin typeface="Times New Roman" pitchFamily="18" charset="0"/>
              </a:rPr>
              <a:t> = &gt; 200 </a:t>
            </a:r>
            <a:r>
              <a:rPr lang="en-US" sz="1600" b="1" dirty="0" err="1">
                <a:latin typeface="Times New Roman" pitchFamily="18" charset="0"/>
              </a:rPr>
              <a:t>millones</a:t>
            </a:r>
            <a:r>
              <a:rPr lang="en-US" sz="1600" b="1" dirty="0">
                <a:latin typeface="Times New Roman" pitchFamily="18" charset="0"/>
              </a:rPr>
              <a:t> de </a:t>
            </a:r>
            <a:r>
              <a:rPr lang="en-US" sz="1600" b="1" dirty="0" err="1">
                <a:latin typeface="Times New Roman" pitchFamily="18" charset="0"/>
              </a:rPr>
              <a:t>ponedoras</a:t>
            </a:r>
            <a:r>
              <a:rPr lang="en-US" sz="1600" b="1" dirty="0">
                <a:latin typeface="Times New Roman" pitchFamily="18" charset="0"/>
              </a:rPr>
              <a:t>!</a:t>
            </a:r>
          </a:p>
          <a:p>
            <a:pPr eaLnBrk="1" hangingPunct="1">
              <a:buFontTx/>
              <a:buChar char="•"/>
            </a:pPr>
            <a:r>
              <a:rPr lang="en-US" sz="1600" b="1" dirty="0">
                <a:latin typeface="Times New Roman" pitchFamily="18" charset="0"/>
              </a:rPr>
              <a:t> 80 </a:t>
            </a:r>
            <a:r>
              <a:rPr lang="en-US" sz="1600" b="1" dirty="0" err="1">
                <a:latin typeface="Times New Roman" pitchFamily="18" charset="0"/>
              </a:rPr>
              <a:t>millones</a:t>
            </a:r>
            <a:r>
              <a:rPr lang="en-US" sz="1600" b="1" dirty="0">
                <a:latin typeface="Times New Roman" pitchFamily="18" charset="0"/>
              </a:rPr>
              <a:t> de personas </a:t>
            </a:r>
            <a:r>
              <a:rPr lang="en-US" sz="1600" b="1" dirty="0" err="1">
                <a:latin typeface="Times New Roman" pitchFamily="18" charset="0"/>
              </a:rPr>
              <a:t>por</a:t>
            </a:r>
            <a:r>
              <a:rPr lang="en-US" sz="1600" b="1" dirty="0">
                <a:latin typeface="Times New Roman" pitchFamily="18" charset="0"/>
              </a:rPr>
              <a:t> </a:t>
            </a:r>
            <a:r>
              <a:rPr lang="en-US" sz="1600" b="1" dirty="0" err="1">
                <a:latin typeface="Times New Roman" pitchFamily="18" charset="0"/>
              </a:rPr>
              <a:t>año</a:t>
            </a:r>
            <a:r>
              <a:rPr lang="en-US" sz="1600" b="1" dirty="0">
                <a:latin typeface="Times New Roman" pitchFamily="18" charset="0"/>
              </a:rPr>
              <a:t> </a:t>
            </a:r>
            <a:r>
              <a:rPr lang="en-US" sz="1600" b="1" dirty="0" err="1">
                <a:latin typeface="Times New Roman" pitchFamily="18" charset="0"/>
              </a:rPr>
              <a:t>adicionales</a:t>
            </a:r>
            <a:r>
              <a:rPr lang="en-US" sz="1600" b="1" dirty="0">
                <a:latin typeface="Times New Roman" pitchFamily="18" charset="0"/>
              </a:rPr>
              <a:t> = 47 </a:t>
            </a:r>
            <a:r>
              <a:rPr lang="en-US" sz="1600" b="1" dirty="0" err="1">
                <a:latin typeface="Times New Roman" pitchFamily="18" charset="0"/>
              </a:rPr>
              <a:t>millones</a:t>
            </a:r>
            <a:r>
              <a:rPr lang="en-US" sz="1600" b="1" dirty="0">
                <a:latin typeface="Times New Roman" pitchFamily="18" charset="0"/>
              </a:rPr>
              <a:t> de </a:t>
            </a:r>
            <a:r>
              <a:rPr lang="en-US" sz="1600" b="1" dirty="0" err="1">
                <a:latin typeface="Times New Roman" pitchFamily="18" charset="0"/>
              </a:rPr>
              <a:t>ponedoras</a:t>
            </a:r>
            <a:r>
              <a:rPr lang="en-US" sz="1600" b="1" dirty="0">
                <a:latin typeface="Times New Roman" pitchFamily="18" charset="0"/>
              </a:rPr>
              <a:t> </a:t>
            </a:r>
            <a:r>
              <a:rPr lang="en-US" sz="1600" b="1" dirty="0" err="1">
                <a:latin typeface="Times New Roman" pitchFamily="18" charset="0"/>
              </a:rPr>
              <a:t>necesarias</a:t>
            </a:r>
            <a:endParaRPr lang="en-US" sz="1600" b="1" dirty="0">
              <a:latin typeface="Times New Roman" pitchFamily="18" charset="0"/>
            </a:endParaRPr>
          </a:p>
        </p:txBody>
      </p:sp>
      <p:sp>
        <p:nvSpPr>
          <p:cNvPr id="22533" name="Rectangle 7"/>
          <p:cNvSpPr>
            <a:spLocks noChangeArrowheads="1"/>
          </p:cNvSpPr>
          <p:nvPr/>
        </p:nvSpPr>
        <p:spPr bwMode="auto">
          <a:xfrm>
            <a:off x="5508104" y="6400800"/>
            <a:ext cx="3635896" cy="457200"/>
          </a:xfrm>
          <a:prstGeom prst="rect">
            <a:avLst/>
          </a:prstGeom>
          <a:solidFill>
            <a:srgbClr val="002060"/>
          </a:solidFill>
          <a:ln>
            <a:noFill/>
          </a:ln>
          <a:extLst/>
        </p:spPr>
        <p:txBody>
          <a:bodyPr wrap="square">
            <a:spAutoFit/>
          </a:bodyPr>
          <a:lstStyle/>
          <a:p>
            <a:pPr algn="r"/>
            <a:r>
              <a:rPr lang="en-US" sz="1200" b="1" dirty="0" err="1"/>
              <a:t>Fuente</a:t>
            </a:r>
            <a:r>
              <a:rPr lang="en-US" sz="1200" b="1" dirty="0"/>
              <a:t> de World Poultry Vol. 20 No. 1 </a:t>
            </a:r>
            <a:r>
              <a:rPr lang="en-US" sz="1200" b="1" dirty="0" smtClean="0"/>
              <a:t>2012</a:t>
            </a:r>
            <a:endParaRPr lang="en-US" sz="1200" b="1" dirty="0"/>
          </a:p>
          <a:p>
            <a:pPr algn="r"/>
            <a:r>
              <a:rPr lang="en-US" sz="1200" b="1" dirty="0"/>
              <a:t>Peter </a:t>
            </a:r>
            <a:r>
              <a:rPr lang="en-US" sz="1200" b="1" dirty="0" err="1"/>
              <a:t>Hunton</a:t>
            </a:r>
            <a:r>
              <a:rPr lang="en-US" sz="1200" b="1" dirty="0"/>
              <a:t> y Geoff </a:t>
            </a:r>
            <a:r>
              <a:rPr lang="en-US" sz="1200" b="1" dirty="0" err="1"/>
              <a:t>Fairhurst</a:t>
            </a:r>
            <a:endParaRPr lang="es-ES" sz="1200" b="1" dirty="0"/>
          </a:p>
        </p:txBody>
      </p:sp>
      <p:pic>
        <p:nvPicPr>
          <p:cNvPr id="22534" name="Picture 8" descr="Explorar00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728" y="2780928"/>
            <a:ext cx="1908175" cy="161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3" name="1 Gráfico"/>
          <p:cNvGraphicFramePr>
            <a:graphicFrameLocks/>
          </p:cNvGraphicFramePr>
          <p:nvPr>
            <p:extLst>
              <p:ext uri="{D42A27DB-BD31-4B8C-83A1-F6EECF244321}">
                <p14:modId xmlns:p14="http://schemas.microsoft.com/office/powerpoint/2010/main" val="689665919"/>
              </p:ext>
            </p:extLst>
          </p:nvPr>
        </p:nvGraphicFramePr>
        <p:xfrm>
          <a:off x="0" y="2060848"/>
          <a:ext cx="9144000" cy="4293096"/>
        </p:xfrm>
        <a:graphic>
          <a:graphicData uri="http://schemas.openxmlformats.org/drawingml/2006/chart">
            <c:chart xmlns:c="http://schemas.openxmlformats.org/drawingml/2006/chart" xmlns:r="http://schemas.openxmlformats.org/officeDocument/2006/relationships" r:id="rId4"/>
          </a:graphicData>
        </a:graphic>
      </p:graphicFrame>
      <p:sp>
        <p:nvSpPr>
          <p:cNvPr id="7" name="6 CuadroTexto"/>
          <p:cNvSpPr txBox="1"/>
          <p:nvPr/>
        </p:nvSpPr>
        <p:spPr>
          <a:xfrm>
            <a:off x="1043608" y="6427113"/>
            <a:ext cx="2424062" cy="430887"/>
          </a:xfrm>
          <a:prstGeom prst="rect">
            <a:avLst/>
          </a:prstGeom>
          <a:solidFill>
            <a:srgbClr val="FF0000"/>
          </a:solidFill>
        </p:spPr>
        <p:txBody>
          <a:bodyPr wrap="none" rtlCol="0">
            <a:spAutoFit/>
          </a:bodyPr>
          <a:lstStyle/>
          <a:p>
            <a:r>
              <a:rPr lang="es-MX" sz="1100" b="1" i="1" dirty="0" smtClean="0"/>
              <a:t>Fuente :</a:t>
            </a:r>
            <a:r>
              <a:rPr lang="es-MX" sz="1100" b="1" i="1" dirty="0" err="1" smtClean="0"/>
              <a:t>World</a:t>
            </a:r>
            <a:r>
              <a:rPr lang="es-MX" sz="1100" b="1" i="1" dirty="0" smtClean="0"/>
              <a:t> </a:t>
            </a:r>
            <a:r>
              <a:rPr lang="es-MX" sz="1100" b="1" i="1" dirty="0" err="1" smtClean="0"/>
              <a:t>poultry</a:t>
            </a:r>
            <a:r>
              <a:rPr lang="es-MX" sz="1100" b="1" i="1" dirty="0" smtClean="0"/>
              <a:t> enero 2012</a:t>
            </a:r>
          </a:p>
          <a:p>
            <a:r>
              <a:rPr lang="es-MX" sz="1100" b="1" i="1" dirty="0" smtClean="0"/>
              <a:t>Modificado por </a:t>
            </a:r>
            <a:r>
              <a:rPr lang="es-MX" sz="1100" b="1" i="1" dirty="0" err="1" smtClean="0"/>
              <a:t>econometria</a:t>
            </a:r>
            <a:r>
              <a:rPr lang="es-MX" sz="1100" b="1" i="1" dirty="0" smtClean="0"/>
              <a:t>.</a:t>
            </a:r>
            <a:endParaRPr lang="es-MX" sz="1100" b="1" i="1" dirty="0"/>
          </a:p>
        </p:txBody>
      </p:sp>
    </p:spTree>
    <p:extLst>
      <p:ext uri="{BB962C8B-B14F-4D97-AF65-F5344CB8AC3E}">
        <p14:creationId xmlns:p14="http://schemas.microsoft.com/office/powerpoint/2010/main" val="2468591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500"/>
                                  </p:stCondLst>
                                  <p:childTnLst>
                                    <p:set>
                                      <p:cBhvr>
                                        <p:cTn id="6" dur="1" fill="hold">
                                          <p:stCondLst>
                                            <p:cond delay="0"/>
                                          </p:stCondLst>
                                        </p:cTn>
                                        <p:tgtEl>
                                          <p:spTgt spid="650246">
                                            <p:bg/>
                                          </p:spTgt>
                                        </p:tgtEl>
                                        <p:attrNameLst>
                                          <p:attrName>style.visibility</p:attrName>
                                        </p:attrNameLst>
                                      </p:cBhvr>
                                      <p:to>
                                        <p:strVal val="visible"/>
                                      </p:to>
                                    </p:set>
                                    <p:anim calcmode="lin" valueType="num">
                                      <p:cBhvr additive="base">
                                        <p:cTn id="7" dur="500" fill="hold"/>
                                        <p:tgtEl>
                                          <p:spTgt spid="650246">
                                            <p:bg/>
                                          </p:spTgt>
                                        </p:tgtEl>
                                        <p:attrNameLst>
                                          <p:attrName>ppt_x</p:attrName>
                                        </p:attrNameLst>
                                      </p:cBhvr>
                                      <p:tavLst>
                                        <p:tav tm="0">
                                          <p:val>
                                            <p:strVal val="#ppt_x"/>
                                          </p:val>
                                        </p:tav>
                                        <p:tav tm="100000">
                                          <p:val>
                                            <p:strVal val="#ppt_x"/>
                                          </p:val>
                                        </p:tav>
                                      </p:tavLst>
                                    </p:anim>
                                    <p:anim calcmode="lin" valueType="num">
                                      <p:cBhvr additive="base">
                                        <p:cTn id="8" dur="500" fill="hold"/>
                                        <p:tgtEl>
                                          <p:spTgt spid="650246">
                                            <p:bg/>
                                          </p:spTgt>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1000"/>
                                  </p:stCondLst>
                                  <p:childTnLst>
                                    <p:set>
                                      <p:cBhvr>
                                        <p:cTn id="11" dur="1" fill="hold">
                                          <p:stCondLst>
                                            <p:cond delay="0"/>
                                          </p:stCondLst>
                                        </p:cTn>
                                        <p:tgtEl>
                                          <p:spTgt spid="650246">
                                            <p:txEl>
                                              <p:pRg st="0" end="0"/>
                                            </p:txEl>
                                          </p:spTgt>
                                        </p:tgtEl>
                                        <p:attrNameLst>
                                          <p:attrName>style.visibility</p:attrName>
                                        </p:attrNameLst>
                                      </p:cBhvr>
                                      <p:to>
                                        <p:strVal val="visible"/>
                                      </p:to>
                                    </p:set>
                                    <p:anim calcmode="lin" valueType="num">
                                      <p:cBhvr additive="base">
                                        <p:cTn id="12" dur="500" fill="hold"/>
                                        <p:tgtEl>
                                          <p:spTgt spid="650246">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650246">
                                            <p:txEl>
                                              <p:pRg st="0" end="0"/>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2500"/>
                            </p:stCondLst>
                            <p:childTnLst>
                              <p:par>
                                <p:cTn id="15" presetID="2" presetClass="entr" presetSubtype="4" fill="hold" grpId="0" nodeType="afterEffect">
                                  <p:stCondLst>
                                    <p:cond delay="500"/>
                                  </p:stCondLst>
                                  <p:childTnLst>
                                    <p:set>
                                      <p:cBhvr>
                                        <p:cTn id="16" dur="1" fill="hold">
                                          <p:stCondLst>
                                            <p:cond delay="0"/>
                                          </p:stCondLst>
                                        </p:cTn>
                                        <p:tgtEl>
                                          <p:spTgt spid="650246">
                                            <p:txEl>
                                              <p:pRg st="1" end="1"/>
                                            </p:txEl>
                                          </p:spTgt>
                                        </p:tgtEl>
                                        <p:attrNameLst>
                                          <p:attrName>style.visibility</p:attrName>
                                        </p:attrNameLst>
                                      </p:cBhvr>
                                      <p:to>
                                        <p:strVal val="visible"/>
                                      </p:to>
                                    </p:set>
                                    <p:anim calcmode="lin" valueType="num">
                                      <p:cBhvr additive="base">
                                        <p:cTn id="17" dur="500" fill="hold"/>
                                        <p:tgtEl>
                                          <p:spTgt spid="650246">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50246">
                                            <p:txEl>
                                              <p:pRg st="1" end="1"/>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3500"/>
                            </p:stCondLst>
                            <p:childTnLst>
                              <p:par>
                                <p:cTn id="20" presetID="2" presetClass="entr" presetSubtype="4" fill="hold" grpId="0" nodeType="afterEffect">
                                  <p:stCondLst>
                                    <p:cond delay="500"/>
                                  </p:stCondLst>
                                  <p:childTnLst>
                                    <p:set>
                                      <p:cBhvr>
                                        <p:cTn id="21" dur="1" fill="hold">
                                          <p:stCondLst>
                                            <p:cond delay="0"/>
                                          </p:stCondLst>
                                        </p:cTn>
                                        <p:tgtEl>
                                          <p:spTgt spid="650246">
                                            <p:txEl>
                                              <p:pRg st="2" end="2"/>
                                            </p:txEl>
                                          </p:spTgt>
                                        </p:tgtEl>
                                        <p:attrNameLst>
                                          <p:attrName>style.visibility</p:attrName>
                                        </p:attrNameLst>
                                      </p:cBhvr>
                                      <p:to>
                                        <p:strVal val="visible"/>
                                      </p:to>
                                    </p:set>
                                    <p:anim calcmode="lin" valueType="num">
                                      <p:cBhvr additive="base">
                                        <p:cTn id="22" dur="500" fill="hold"/>
                                        <p:tgtEl>
                                          <p:spTgt spid="650246">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650246">
                                            <p:txEl>
                                              <p:pRg st="2" end="2"/>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4500"/>
                            </p:stCondLst>
                            <p:childTnLst>
                              <p:par>
                                <p:cTn id="25" presetID="2" presetClass="entr" presetSubtype="4" fill="hold" grpId="0" nodeType="afterEffect">
                                  <p:stCondLst>
                                    <p:cond delay="500"/>
                                  </p:stCondLst>
                                  <p:childTnLst>
                                    <p:set>
                                      <p:cBhvr>
                                        <p:cTn id="26" dur="1" fill="hold">
                                          <p:stCondLst>
                                            <p:cond delay="0"/>
                                          </p:stCondLst>
                                        </p:cTn>
                                        <p:tgtEl>
                                          <p:spTgt spid="650246">
                                            <p:txEl>
                                              <p:pRg st="3" end="3"/>
                                            </p:txEl>
                                          </p:spTgt>
                                        </p:tgtEl>
                                        <p:attrNameLst>
                                          <p:attrName>style.visibility</p:attrName>
                                        </p:attrNameLst>
                                      </p:cBhvr>
                                      <p:to>
                                        <p:strVal val="visible"/>
                                      </p:to>
                                    </p:set>
                                    <p:anim calcmode="lin" valueType="num">
                                      <p:cBhvr additive="base">
                                        <p:cTn id="27" dur="500" fill="hold"/>
                                        <p:tgtEl>
                                          <p:spTgt spid="650246">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50246">
                                            <p:txEl>
                                              <p:pRg st="3" end="3"/>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5500"/>
                            </p:stCondLst>
                            <p:childTnLst>
                              <p:par>
                                <p:cTn id="30" presetID="2" presetClass="entr" presetSubtype="4" fill="hold" grpId="0" nodeType="afterEffect">
                                  <p:stCondLst>
                                    <p:cond delay="500"/>
                                  </p:stCondLst>
                                  <p:childTnLst>
                                    <p:set>
                                      <p:cBhvr>
                                        <p:cTn id="31" dur="1" fill="hold">
                                          <p:stCondLst>
                                            <p:cond delay="0"/>
                                          </p:stCondLst>
                                        </p:cTn>
                                        <p:tgtEl>
                                          <p:spTgt spid="650246">
                                            <p:txEl>
                                              <p:pRg st="4" end="4"/>
                                            </p:txEl>
                                          </p:spTgt>
                                        </p:tgtEl>
                                        <p:attrNameLst>
                                          <p:attrName>style.visibility</p:attrName>
                                        </p:attrNameLst>
                                      </p:cBhvr>
                                      <p:to>
                                        <p:strVal val="visible"/>
                                      </p:to>
                                    </p:set>
                                    <p:anim calcmode="lin" valueType="num">
                                      <p:cBhvr additive="base">
                                        <p:cTn id="32" dur="500" fill="hold"/>
                                        <p:tgtEl>
                                          <p:spTgt spid="650246">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65024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0246" grpId="0" build="p" animBg="1" advAuto="50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11771"/>
            <a:ext cx="4629328" cy="3196147"/>
          </a:xfrm>
          <a:prstGeom prst="rect">
            <a:avLst/>
          </a:prstGeom>
        </p:spPr>
      </p:pic>
      <p:pic>
        <p:nvPicPr>
          <p:cNvPr id="5" name="4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6056" y="332656"/>
            <a:ext cx="3866550" cy="2592288"/>
          </a:xfrm>
          <a:prstGeom prst="rect">
            <a:avLst/>
          </a:prstGeom>
        </p:spPr>
      </p:pic>
      <p:pic>
        <p:nvPicPr>
          <p:cNvPr id="6" name="5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7784" y="3501008"/>
            <a:ext cx="4725784" cy="3168352"/>
          </a:xfrm>
          <a:prstGeom prst="rect">
            <a:avLst/>
          </a:prstGeom>
        </p:spPr>
      </p:pic>
    </p:spTree>
    <p:extLst>
      <p:ext uri="{BB962C8B-B14F-4D97-AF65-F5344CB8AC3E}">
        <p14:creationId xmlns:p14="http://schemas.microsoft.com/office/powerpoint/2010/main" val="34798196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0" y="836712"/>
            <a:ext cx="9036496" cy="868362"/>
          </a:xfrm>
        </p:spPr>
        <p:txBody>
          <a:bodyPr/>
          <a:lstStyle/>
          <a:p>
            <a:r>
              <a:rPr lang="es-MX" sz="8000" dirty="0" smtClean="0">
                <a:solidFill>
                  <a:schemeClr val="tx1"/>
                </a:solidFill>
                <a:effectLst>
                  <a:outerShdw blurRad="38100" dist="38100" dir="2700000" algn="tl">
                    <a:srgbClr val="000000">
                      <a:alpha val="43137"/>
                    </a:srgbClr>
                  </a:outerShdw>
                </a:effectLst>
              </a:rPr>
              <a:t>INTRODUCCIÓN</a:t>
            </a:r>
            <a:br>
              <a:rPr lang="es-MX" sz="8000" dirty="0" smtClean="0">
                <a:solidFill>
                  <a:schemeClr val="tx1"/>
                </a:solidFill>
                <a:effectLst>
                  <a:outerShdw blurRad="38100" dist="38100" dir="2700000" algn="tl">
                    <a:srgbClr val="000000">
                      <a:alpha val="43137"/>
                    </a:srgbClr>
                  </a:outerShdw>
                </a:effectLst>
              </a:rPr>
            </a:br>
            <a:endParaRPr lang="es-MX" dirty="0">
              <a:solidFill>
                <a:schemeClr val="tx1"/>
              </a:solidFill>
              <a:effectLst>
                <a:outerShdw blurRad="38100" dist="38100" dir="2700000" algn="tl">
                  <a:srgbClr val="000000">
                    <a:alpha val="43137"/>
                  </a:srgbClr>
                </a:outerShdw>
              </a:effectLst>
            </a:endParaRPr>
          </a:p>
        </p:txBody>
      </p:sp>
      <p:pic>
        <p:nvPicPr>
          <p:cNvPr id="3" name="2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0272" y="3356992"/>
            <a:ext cx="1463915" cy="864096"/>
          </a:xfrm>
          <a:prstGeom prst="rect">
            <a:avLst/>
          </a:prstGeom>
        </p:spPr>
      </p:pic>
      <p:pic>
        <p:nvPicPr>
          <p:cNvPr id="5" name="4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20272" y="1556792"/>
            <a:ext cx="1455319" cy="863386"/>
          </a:xfrm>
          <a:prstGeom prst="rect">
            <a:avLst/>
          </a:prstGeom>
        </p:spPr>
      </p:pic>
      <p:pic>
        <p:nvPicPr>
          <p:cNvPr id="6" name="5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520" y="1988840"/>
            <a:ext cx="3943901" cy="1333686"/>
          </a:xfrm>
          <a:prstGeom prst="rect">
            <a:avLst/>
          </a:prstGeom>
        </p:spPr>
      </p:pic>
      <p:pic>
        <p:nvPicPr>
          <p:cNvPr id="7" name="6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48064" y="2060848"/>
            <a:ext cx="936104" cy="1625181"/>
          </a:xfrm>
          <a:prstGeom prst="rect">
            <a:avLst/>
          </a:prstGeom>
        </p:spPr>
      </p:pic>
      <p:sp>
        <p:nvSpPr>
          <p:cNvPr id="2" name="1 CuadroTexto"/>
          <p:cNvSpPr txBox="1"/>
          <p:nvPr/>
        </p:nvSpPr>
        <p:spPr>
          <a:xfrm>
            <a:off x="4355976" y="2361654"/>
            <a:ext cx="588623" cy="923330"/>
          </a:xfrm>
          <a:prstGeom prst="rect">
            <a:avLst/>
          </a:prstGeom>
          <a:noFill/>
        </p:spPr>
        <p:txBody>
          <a:bodyPr wrap="none" rtlCol="0">
            <a:spAutoFit/>
          </a:bodyPr>
          <a:lstStyle/>
          <a:p>
            <a:r>
              <a:rPr lang="es-MX" sz="5400" b="1" dirty="0" smtClean="0"/>
              <a:t>+</a:t>
            </a:r>
            <a:endParaRPr lang="es-MX" sz="5400" b="1" dirty="0"/>
          </a:p>
        </p:txBody>
      </p:sp>
      <p:sp>
        <p:nvSpPr>
          <p:cNvPr id="8" name="7 CuadroTexto"/>
          <p:cNvSpPr txBox="1"/>
          <p:nvPr/>
        </p:nvSpPr>
        <p:spPr>
          <a:xfrm flipH="1">
            <a:off x="6228182" y="2348880"/>
            <a:ext cx="648073" cy="923330"/>
          </a:xfrm>
          <a:prstGeom prst="rect">
            <a:avLst/>
          </a:prstGeom>
          <a:noFill/>
        </p:spPr>
        <p:txBody>
          <a:bodyPr wrap="square" rtlCol="0">
            <a:spAutoFit/>
          </a:bodyPr>
          <a:lstStyle/>
          <a:p>
            <a:r>
              <a:rPr lang="es-MX" sz="5400" b="1" dirty="0" smtClean="0"/>
              <a:t>+</a:t>
            </a:r>
            <a:endParaRPr lang="es-MX" sz="5400" b="1" dirty="0"/>
          </a:p>
        </p:txBody>
      </p:sp>
      <p:sp>
        <p:nvSpPr>
          <p:cNvPr id="9" name="8 CuadroTexto"/>
          <p:cNvSpPr txBox="1"/>
          <p:nvPr/>
        </p:nvSpPr>
        <p:spPr>
          <a:xfrm>
            <a:off x="107504" y="4941168"/>
            <a:ext cx="8989962" cy="461665"/>
          </a:xfrm>
          <a:prstGeom prst="rect">
            <a:avLst/>
          </a:prstGeom>
          <a:noFill/>
        </p:spPr>
        <p:txBody>
          <a:bodyPr wrap="none" rtlCol="0">
            <a:spAutoFit/>
          </a:bodyPr>
          <a:lstStyle/>
          <a:p>
            <a:r>
              <a:rPr lang="es-MX" sz="2400" b="1" dirty="0" smtClean="0">
                <a:effectLst>
                  <a:outerShdw blurRad="38100" dist="38100" dir="2700000" algn="tl">
                    <a:srgbClr val="000000">
                      <a:alpha val="43137"/>
                    </a:srgbClr>
                  </a:outerShdw>
                </a:effectLst>
              </a:rPr>
              <a:t>Cual es la visión 2014-2024 en la avicultura mexicana ?????</a:t>
            </a:r>
            <a:endParaRPr lang="es-MX"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45056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sz="3200" dirty="0" smtClean="0">
                <a:solidFill>
                  <a:schemeClr val="tx1"/>
                </a:solidFill>
              </a:rPr>
              <a:t>Producción mundial de huevo 2013-2025</a:t>
            </a:r>
            <a:br>
              <a:rPr lang="es-MX" sz="3200" dirty="0" smtClean="0">
                <a:solidFill>
                  <a:schemeClr val="tx1"/>
                </a:solidFill>
              </a:rPr>
            </a:br>
            <a:endParaRPr lang="es-MX" sz="3200" dirty="0">
              <a:solidFill>
                <a:schemeClr val="tx1"/>
              </a:solidFill>
            </a:endParaRPr>
          </a:p>
        </p:txBody>
      </p:sp>
      <p:graphicFrame>
        <p:nvGraphicFramePr>
          <p:cNvPr id="3" name="2 Gráfico"/>
          <p:cNvGraphicFramePr>
            <a:graphicFrameLocks/>
          </p:cNvGraphicFramePr>
          <p:nvPr>
            <p:extLst>
              <p:ext uri="{D42A27DB-BD31-4B8C-83A1-F6EECF244321}">
                <p14:modId xmlns:p14="http://schemas.microsoft.com/office/powerpoint/2010/main" val="3252829177"/>
              </p:ext>
            </p:extLst>
          </p:nvPr>
        </p:nvGraphicFramePr>
        <p:xfrm>
          <a:off x="30671" y="908720"/>
          <a:ext cx="9113329" cy="5949280"/>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9" descr="plane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896" y="1971934"/>
            <a:ext cx="2051819" cy="1689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68608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0"/>
            <a:ext cx="8229600" cy="868362"/>
          </a:xfrm>
        </p:spPr>
        <p:txBody>
          <a:bodyPr/>
          <a:lstStyle/>
          <a:p>
            <a:r>
              <a:rPr lang="es-MX" sz="2800" dirty="0" err="1" smtClean="0">
                <a:solidFill>
                  <a:schemeClr val="tx1"/>
                </a:solidFill>
              </a:rPr>
              <a:t>Produccion</a:t>
            </a:r>
            <a:r>
              <a:rPr lang="es-MX" sz="2800" dirty="0" smtClean="0">
                <a:solidFill>
                  <a:schemeClr val="tx1"/>
                </a:solidFill>
              </a:rPr>
              <a:t> mundial de carne de ave 2013-2025</a:t>
            </a:r>
            <a:endParaRPr lang="es-MX" sz="2800" dirty="0">
              <a:solidFill>
                <a:schemeClr val="tx1"/>
              </a:solidFill>
            </a:endParaRPr>
          </a:p>
        </p:txBody>
      </p:sp>
      <p:graphicFrame>
        <p:nvGraphicFramePr>
          <p:cNvPr id="4" name="3 Gráfico"/>
          <p:cNvGraphicFramePr>
            <a:graphicFrameLocks/>
          </p:cNvGraphicFramePr>
          <p:nvPr>
            <p:extLst>
              <p:ext uri="{D42A27DB-BD31-4B8C-83A1-F6EECF244321}">
                <p14:modId xmlns:p14="http://schemas.microsoft.com/office/powerpoint/2010/main" val="3891187179"/>
              </p:ext>
            </p:extLst>
          </p:nvPr>
        </p:nvGraphicFramePr>
        <p:xfrm>
          <a:off x="323528" y="1124744"/>
          <a:ext cx="8424936" cy="5256584"/>
        </p:xfrm>
        <a:graphic>
          <a:graphicData uri="http://schemas.openxmlformats.org/drawingml/2006/chart">
            <c:chart xmlns:c="http://schemas.openxmlformats.org/drawingml/2006/chart" xmlns:r="http://schemas.openxmlformats.org/officeDocument/2006/relationships" r:id="rId2"/>
          </a:graphicData>
        </a:graphic>
      </p:graphicFrame>
      <p:sp>
        <p:nvSpPr>
          <p:cNvPr id="5" name="4 CuadroTexto"/>
          <p:cNvSpPr txBox="1"/>
          <p:nvPr/>
        </p:nvSpPr>
        <p:spPr>
          <a:xfrm>
            <a:off x="6804248" y="6354949"/>
            <a:ext cx="2424062" cy="430887"/>
          </a:xfrm>
          <a:prstGeom prst="rect">
            <a:avLst/>
          </a:prstGeom>
          <a:solidFill>
            <a:srgbClr val="FF0000"/>
          </a:solidFill>
        </p:spPr>
        <p:txBody>
          <a:bodyPr wrap="none" rtlCol="0">
            <a:spAutoFit/>
          </a:bodyPr>
          <a:lstStyle/>
          <a:p>
            <a:r>
              <a:rPr lang="es-MX" sz="1100" b="1" i="1" dirty="0" smtClean="0"/>
              <a:t>Fuente :</a:t>
            </a:r>
            <a:r>
              <a:rPr lang="es-MX" sz="1100" b="1" i="1" dirty="0" err="1" smtClean="0"/>
              <a:t>World</a:t>
            </a:r>
            <a:r>
              <a:rPr lang="es-MX" sz="1100" b="1" i="1" dirty="0" smtClean="0"/>
              <a:t> </a:t>
            </a:r>
            <a:r>
              <a:rPr lang="es-MX" sz="1100" b="1" i="1" dirty="0" err="1" smtClean="0"/>
              <a:t>poultry</a:t>
            </a:r>
            <a:r>
              <a:rPr lang="es-MX" sz="1100" b="1" i="1" dirty="0" smtClean="0"/>
              <a:t> enero 2013</a:t>
            </a:r>
          </a:p>
          <a:p>
            <a:r>
              <a:rPr lang="es-MX" sz="1100" b="1" i="1" dirty="0" smtClean="0"/>
              <a:t>Modificado por </a:t>
            </a:r>
            <a:r>
              <a:rPr lang="es-MX" sz="1100" b="1" i="1" dirty="0" err="1" smtClean="0"/>
              <a:t>econometria</a:t>
            </a:r>
            <a:r>
              <a:rPr lang="es-MX" sz="1100" b="1" i="1" dirty="0" smtClean="0"/>
              <a:t>.</a:t>
            </a:r>
            <a:endParaRPr lang="es-MX" sz="1100" b="1" i="1" dirty="0"/>
          </a:p>
        </p:txBody>
      </p:sp>
      <p:pic>
        <p:nvPicPr>
          <p:cNvPr id="3" name="2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1800" y="2060848"/>
            <a:ext cx="2160240" cy="1555373"/>
          </a:xfrm>
          <a:prstGeom prst="rect">
            <a:avLst/>
          </a:prstGeom>
        </p:spPr>
      </p:pic>
    </p:spTree>
    <p:extLst>
      <p:ext uri="{BB962C8B-B14F-4D97-AF65-F5344CB8AC3E}">
        <p14:creationId xmlns:p14="http://schemas.microsoft.com/office/powerpoint/2010/main" val="3987829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mapa-mund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1507" name="Text Box 3"/>
          <p:cNvSpPr txBox="1">
            <a:spLocks noChangeArrowheads="1"/>
          </p:cNvSpPr>
          <p:nvPr/>
        </p:nvSpPr>
        <p:spPr bwMode="auto">
          <a:xfrm>
            <a:off x="191736" y="381000"/>
            <a:ext cx="8798627" cy="5663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6000" b="1" dirty="0" err="1">
                <a:effectLst>
                  <a:outerShdw blurRad="38100" dist="38100" dir="2700000" algn="tl">
                    <a:srgbClr val="FFFFFF"/>
                  </a:outerShdw>
                </a:effectLst>
                <a:latin typeface="Times New Roman" pitchFamily="18" charset="0"/>
                <a:cs typeface="Times New Roman" pitchFamily="18" charset="0"/>
              </a:rPr>
              <a:t>Industria</a:t>
            </a:r>
            <a:r>
              <a:rPr lang="en-US" sz="6000" b="1" dirty="0">
                <a:effectLst>
                  <a:outerShdw blurRad="38100" dist="38100" dir="2700000" algn="tl">
                    <a:srgbClr val="FFFFFF"/>
                  </a:outerShdw>
                </a:effectLst>
                <a:latin typeface="Times New Roman" pitchFamily="18" charset="0"/>
                <a:cs typeface="Times New Roman" pitchFamily="18" charset="0"/>
              </a:rPr>
              <a:t> de </a:t>
            </a:r>
            <a:r>
              <a:rPr lang="en-US" sz="6000" b="1" dirty="0" err="1">
                <a:effectLst>
                  <a:outerShdw blurRad="38100" dist="38100" dir="2700000" algn="tl">
                    <a:srgbClr val="FFFFFF"/>
                  </a:outerShdw>
                </a:effectLst>
                <a:latin typeface="Times New Roman" pitchFamily="18" charset="0"/>
                <a:cs typeface="Times New Roman" pitchFamily="18" charset="0"/>
              </a:rPr>
              <a:t>alimento</a:t>
            </a:r>
            <a:r>
              <a:rPr lang="en-US" sz="6000" b="1" dirty="0">
                <a:effectLst>
                  <a:outerShdw blurRad="38100" dist="38100" dir="2700000" algn="tl">
                    <a:srgbClr val="FFFFFF"/>
                  </a:outerShdw>
                </a:effectLst>
                <a:latin typeface="Times New Roman" pitchFamily="18" charset="0"/>
                <a:cs typeface="Times New Roman" pitchFamily="18" charset="0"/>
              </a:rPr>
              <a:t> </a:t>
            </a:r>
          </a:p>
          <a:p>
            <a:pPr algn="ctr"/>
            <a:r>
              <a:rPr lang="en-US" sz="6000" b="1" dirty="0" err="1">
                <a:effectLst>
                  <a:outerShdw blurRad="38100" dist="38100" dir="2700000" algn="tl">
                    <a:srgbClr val="FFFFFF"/>
                  </a:outerShdw>
                </a:effectLst>
                <a:latin typeface="Times New Roman" pitchFamily="18" charset="0"/>
                <a:cs typeface="Times New Roman" pitchFamily="18" charset="0"/>
              </a:rPr>
              <a:t>balanceado</a:t>
            </a:r>
            <a:endParaRPr lang="en-US" sz="6000" b="1" dirty="0">
              <a:effectLst>
                <a:outerShdw blurRad="38100" dist="38100" dir="2700000" algn="tl">
                  <a:srgbClr val="FFFFFF"/>
                </a:outerShdw>
              </a:effectLst>
              <a:latin typeface="Times New Roman" pitchFamily="18" charset="0"/>
              <a:cs typeface="Times New Roman" pitchFamily="18" charset="0"/>
            </a:endParaRPr>
          </a:p>
          <a:p>
            <a:pPr algn="ctr"/>
            <a:r>
              <a:rPr lang="en-US" sz="6000" b="1" dirty="0" err="1">
                <a:effectLst>
                  <a:outerShdw blurRad="38100" dist="38100" dir="2700000" algn="tl">
                    <a:srgbClr val="FFFFFF"/>
                  </a:outerShdw>
                </a:effectLst>
                <a:latin typeface="Times New Roman" pitchFamily="18" charset="0"/>
                <a:cs typeface="Times New Roman" pitchFamily="18" charset="0"/>
              </a:rPr>
              <a:t>Produccion</a:t>
            </a:r>
            <a:r>
              <a:rPr lang="en-US" sz="6000" b="1" dirty="0">
                <a:effectLst>
                  <a:outerShdw blurRad="38100" dist="38100" dir="2700000" algn="tl">
                    <a:srgbClr val="FFFFFF"/>
                  </a:outerShdw>
                </a:effectLst>
                <a:latin typeface="Times New Roman" pitchFamily="18" charset="0"/>
                <a:cs typeface="Times New Roman" pitchFamily="18" charset="0"/>
              </a:rPr>
              <a:t> </a:t>
            </a:r>
            <a:r>
              <a:rPr lang="en-US" sz="6000" b="1" dirty="0" err="1">
                <a:effectLst>
                  <a:outerShdw blurRad="38100" dist="38100" dir="2700000" algn="tl">
                    <a:srgbClr val="FFFFFF"/>
                  </a:outerShdw>
                </a:effectLst>
                <a:latin typeface="Times New Roman" pitchFamily="18" charset="0"/>
                <a:cs typeface="Times New Roman" pitchFamily="18" charset="0"/>
              </a:rPr>
              <a:t>mundial</a:t>
            </a:r>
            <a:endParaRPr lang="en-US" sz="6000" b="1" dirty="0">
              <a:effectLst>
                <a:outerShdw blurRad="38100" dist="38100" dir="2700000" algn="tl">
                  <a:srgbClr val="FFFFFF"/>
                </a:outerShdw>
              </a:effectLst>
              <a:latin typeface="Times New Roman" pitchFamily="18" charset="0"/>
              <a:cs typeface="Times New Roman" pitchFamily="18" charset="0"/>
            </a:endParaRPr>
          </a:p>
          <a:p>
            <a:pPr algn="ctr"/>
            <a:r>
              <a:rPr lang="en-US" sz="6000" b="1" dirty="0" smtClean="0">
                <a:effectLst>
                  <a:outerShdw blurRad="38100" dist="38100" dir="2700000" algn="tl">
                    <a:srgbClr val="FFFFFF"/>
                  </a:outerShdw>
                </a:effectLst>
                <a:latin typeface="Times New Roman" pitchFamily="18" charset="0"/>
                <a:cs typeface="Times New Roman" pitchFamily="18" charset="0"/>
              </a:rPr>
              <a:t>2013</a:t>
            </a:r>
            <a:endParaRPr lang="en-US" sz="6000" b="1" dirty="0">
              <a:effectLst>
                <a:outerShdw blurRad="38100" dist="38100" dir="2700000" algn="tl">
                  <a:srgbClr val="FFFFFF"/>
                </a:outerShdw>
              </a:effectLst>
              <a:latin typeface="Times New Roman" pitchFamily="18" charset="0"/>
              <a:cs typeface="Times New Roman" pitchFamily="18" charset="0"/>
            </a:endParaRPr>
          </a:p>
          <a:p>
            <a:pPr algn="ctr"/>
            <a:endParaRPr lang="en-US" sz="6000" b="1" dirty="0">
              <a:effectLst>
                <a:outerShdw blurRad="38100" dist="38100" dir="2700000" algn="tl">
                  <a:srgbClr val="FFFFFF"/>
                </a:outerShdw>
              </a:effectLst>
              <a:latin typeface="Times New Roman" pitchFamily="18" charset="0"/>
              <a:cs typeface="Times New Roman" pitchFamily="18" charset="0"/>
            </a:endParaRPr>
          </a:p>
          <a:p>
            <a:pPr algn="ctr"/>
            <a:r>
              <a:rPr lang="en-US" sz="4400" b="1" dirty="0" smtClean="0">
                <a:effectLst>
                  <a:outerShdw blurRad="38100" dist="38100" dir="2700000" algn="tl">
                    <a:srgbClr val="000000"/>
                  </a:outerShdw>
                </a:effectLst>
                <a:cs typeface="Arial" pitchFamily="34" charset="0"/>
              </a:rPr>
              <a:t>670 </a:t>
            </a:r>
            <a:r>
              <a:rPr lang="en-US" sz="4400" b="1" dirty="0">
                <a:effectLst>
                  <a:outerShdw blurRad="38100" dist="38100" dir="2700000" algn="tl">
                    <a:srgbClr val="000000"/>
                  </a:outerShdw>
                </a:effectLst>
                <a:cs typeface="Arial" pitchFamily="34" charset="0"/>
              </a:rPr>
              <a:t>MILLONES DE TONELADAS</a:t>
            </a:r>
          </a:p>
          <a:p>
            <a:pPr algn="r"/>
            <a:r>
              <a:rPr lang="en-US" b="1" i="1" dirty="0">
                <a:effectLst>
                  <a:outerShdw blurRad="38100" dist="38100" dir="2700000" algn="tl">
                    <a:srgbClr val="000000"/>
                  </a:outerShdw>
                </a:effectLst>
                <a:cs typeface="Arial" pitchFamily="34" charset="0"/>
              </a:rPr>
              <a:t>(US Feed grain council)</a:t>
            </a:r>
          </a:p>
        </p:txBody>
      </p:sp>
    </p:spTree>
    <p:extLst>
      <p:ext uri="{BB962C8B-B14F-4D97-AF65-F5344CB8AC3E}">
        <p14:creationId xmlns:p14="http://schemas.microsoft.com/office/powerpoint/2010/main" val="41242472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21507"/>
                                        </p:tgtEl>
                                        <p:attrNameLst>
                                          <p:attrName>style.visibility</p:attrName>
                                        </p:attrNameLst>
                                      </p:cBhvr>
                                      <p:to>
                                        <p:strVal val="visible"/>
                                      </p:to>
                                    </p:set>
                                    <p:anim calcmode="lin" valueType="num">
                                      <p:cBhvr additive="base">
                                        <p:cTn id="7" dur="2000" fill="hold"/>
                                        <p:tgtEl>
                                          <p:spTgt spid="21507"/>
                                        </p:tgtEl>
                                        <p:attrNameLst>
                                          <p:attrName>ppt_x</p:attrName>
                                        </p:attrNameLst>
                                      </p:cBhvr>
                                      <p:tavLst>
                                        <p:tav tm="0">
                                          <p:val>
                                            <p:strVal val="#ppt_x"/>
                                          </p:val>
                                        </p:tav>
                                        <p:tav tm="100000">
                                          <p:val>
                                            <p:strVal val="#ppt_x"/>
                                          </p:val>
                                        </p:tav>
                                      </p:tavLst>
                                    </p:anim>
                                    <p:anim calcmode="lin" valueType="num">
                                      <p:cBhvr additive="base">
                                        <p:cTn id="8" dur="2000" fill="hold"/>
                                        <p:tgtEl>
                                          <p:spTgt spid="215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66" name="Object 4"/>
          <p:cNvGraphicFramePr>
            <a:graphicFrameLocks noChangeAspect="1"/>
          </p:cNvGraphicFramePr>
          <p:nvPr>
            <p:extLst>
              <p:ext uri="{D42A27DB-BD31-4B8C-83A1-F6EECF244321}">
                <p14:modId xmlns:p14="http://schemas.microsoft.com/office/powerpoint/2010/main" val="85007953"/>
              </p:ext>
            </p:extLst>
          </p:nvPr>
        </p:nvGraphicFramePr>
        <p:xfrm>
          <a:off x="1475656" y="2636912"/>
          <a:ext cx="6249070" cy="4157744"/>
        </p:xfrm>
        <a:graphic>
          <a:graphicData uri="http://schemas.openxmlformats.org/presentationml/2006/ole">
            <mc:AlternateContent xmlns:mc="http://schemas.openxmlformats.org/markup-compatibility/2006">
              <mc:Choice xmlns:v="urn:schemas-microsoft-com:vml" Requires="v">
                <p:oleObj spid="_x0000_s487441" name="Hoja de cálculo" r:id="rId4" imgW="8763113" imgH="5829300" progId="Excel.Sheet.8">
                  <p:embed/>
                </p:oleObj>
              </mc:Choice>
              <mc:Fallback>
                <p:oleObj name="Hoja de cálculo" r:id="rId4" imgW="8763113" imgH="5829300" progId="Excel.Sheet.8">
                  <p:embed/>
                  <p:pic>
                    <p:nvPicPr>
                      <p:cNvPr id="0" name=""/>
                      <p:cNvPicPr>
                        <a:picLocks noChangeAspect="1" noChangeArrowheads="1"/>
                      </p:cNvPicPr>
                      <p:nvPr/>
                    </p:nvPicPr>
                    <p:blipFill>
                      <a:blip r:embed="rId5"/>
                      <a:srcRect/>
                      <a:stretch>
                        <a:fillRect/>
                      </a:stretch>
                    </p:blipFill>
                    <p:spPr bwMode="auto">
                      <a:xfrm>
                        <a:off x="1475656" y="2636912"/>
                        <a:ext cx="6249070" cy="4157744"/>
                      </a:xfrm>
                      <a:prstGeom prst="rect">
                        <a:avLst/>
                      </a:prstGeom>
                      <a:solidFill>
                        <a:schemeClr val="tx2">
                          <a:lumMod val="60000"/>
                          <a:lumOff val="40000"/>
                        </a:schemeClr>
                      </a:solidFill>
                      <a:ln>
                        <a:noFill/>
                      </a:ln>
                      <a:extLst/>
                    </p:spPr>
                  </p:pic>
                </p:oleObj>
              </mc:Fallback>
            </mc:AlternateContent>
          </a:graphicData>
        </a:graphic>
      </p:graphicFrame>
      <p:sp>
        <p:nvSpPr>
          <p:cNvPr id="11267" name="Rectangle 5"/>
          <p:cNvSpPr>
            <a:spLocks noChangeArrowheads="1"/>
          </p:cNvSpPr>
          <p:nvPr/>
        </p:nvSpPr>
        <p:spPr bwMode="auto">
          <a:xfrm>
            <a:off x="755576" y="1196752"/>
            <a:ext cx="7896314" cy="8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bIns="0" anchor="ctr">
            <a:spAutoFit/>
          </a:bodyPr>
          <a:lstStyle/>
          <a:p>
            <a:pPr algn="ctr" eaLnBrk="0" fontAlgn="base" hangingPunct="0">
              <a:spcBef>
                <a:spcPct val="0"/>
              </a:spcBef>
              <a:spcAft>
                <a:spcPct val="0"/>
              </a:spcAft>
              <a:tabLst>
                <a:tab pos="457200" algn="l"/>
                <a:tab pos="4000500" algn="l"/>
              </a:tabLst>
            </a:pPr>
            <a:r>
              <a:rPr lang="es-ES" sz="1600" b="1" dirty="0" smtClean="0">
                <a:effectLst>
                  <a:outerShdw blurRad="38100" dist="38100" dir="2700000" algn="tl">
                    <a:srgbClr val="000000">
                      <a:alpha val="43137"/>
                    </a:srgbClr>
                  </a:outerShdw>
                </a:effectLst>
                <a:latin typeface="Arial" pitchFamily="34" charset="0"/>
                <a:cs typeface="Arial" pitchFamily="34" charset="0"/>
              </a:rPr>
              <a:t>La </a:t>
            </a:r>
            <a:r>
              <a:rPr lang="es-ES" sz="1600" b="1" dirty="0">
                <a:effectLst>
                  <a:outerShdw blurRad="38100" dist="38100" dir="2700000" algn="tl">
                    <a:srgbClr val="000000">
                      <a:alpha val="43137"/>
                    </a:srgbClr>
                  </a:outerShdw>
                </a:effectLst>
                <a:latin typeface="Arial" pitchFamily="34" charset="0"/>
                <a:cs typeface="Arial" pitchFamily="34" charset="0"/>
              </a:rPr>
              <a:t>FAO estima que el número de personas subnutridas del mundo fue de </a:t>
            </a:r>
            <a:r>
              <a:rPr lang="es-ES" sz="1600" b="1" dirty="0" smtClean="0">
                <a:effectLst>
                  <a:outerShdw blurRad="38100" dist="38100" dir="2700000" algn="tl">
                    <a:srgbClr val="000000">
                      <a:alpha val="43137"/>
                    </a:srgbClr>
                  </a:outerShdw>
                </a:effectLst>
                <a:latin typeface="Arial" pitchFamily="34" charset="0"/>
                <a:cs typeface="Arial" pitchFamily="34" charset="0"/>
              </a:rPr>
              <a:t>942 </a:t>
            </a:r>
            <a:r>
              <a:rPr lang="es-ES" sz="1600" b="1" dirty="0">
                <a:effectLst>
                  <a:outerShdw blurRad="38100" dist="38100" dir="2700000" algn="tl">
                    <a:srgbClr val="000000">
                      <a:alpha val="43137"/>
                    </a:srgbClr>
                  </a:outerShdw>
                </a:effectLst>
                <a:latin typeface="Arial" pitchFamily="34" charset="0"/>
                <a:cs typeface="Arial" pitchFamily="34" charset="0"/>
              </a:rPr>
              <a:t>millones: </a:t>
            </a:r>
            <a:r>
              <a:rPr lang="es-ES" sz="1600" b="1" dirty="0" smtClean="0">
                <a:effectLst>
                  <a:outerShdw blurRad="38100" dist="38100" dir="2700000" algn="tl">
                    <a:srgbClr val="000000">
                      <a:alpha val="43137"/>
                    </a:srgbClr>
                  </a:outerShdw>
                </a:effectLst>
                <a:latin typeface="Arial" pitchFamily="34" charset="0"/>
                <a:cs typeface="Arial" pitchFamily="34" charset="0"/>
              </a:rPr>
              <a:t>898 </a:t>
            </a:r>
            <a:r>
              <a:rPr lang="es-ES" sz="1600" b="1" dirty="0">
                <a:effectLst>
                  <a:outerShdw blurRad="38100" dist="38100" dir="2700000" algn="tl">
                    <a:srgbClr val="000000">
                      <a:alpha val="43137"/>
                    </a:srgbClr>
                  </a:outerShdw>
                </a:effectLst>
                <a:latin typeface="Arial" pitchFamily="34" charset="0"/>
                <a:cs typeface="Arial" pitchFamily="34" charset="0"/>
              </a:rPr>
              <a:t>millones en los países en desarrollo, 34 millones en los países en transición y 10 millones en las economías de mercado desarrolladas</a:t>
            </a:r>
            <a:r>
              <a:rPr lang="es-ES" sz="2000" b="1" dirty="0">
                <a:latin typeface="Arial" pitchFamily="34" charset="0"/>
                <a:cs typeface="Arial" pitchFamily="34" charset="0"/>
              </a:rPr>
              <a:t>. </a:t>
            </a:r>
          </a:p>
        </p:txBody>
      </p:sp>
      <p:sp>
        <p:nvSpPr>
          <p:cNvPr id="11268" name="Rectangle 6"/>
          <p:cNvSpPr>
            <a:spLocks noChangeArrowheads="1"/>
          </p:cNvSpPr>
          <p:nvPr/>
        </p:nvSpPr>
        <p:spPr bwMode="auto">
          <a:xfrm>
            <a:off x="1475656" y="2185124"/>
            <a:ext cx="6218371" cy="400110"/>
          </a:xfrm>
          <a:prstGeom prst="rect">
            <a:avLst/>
          </a:prstGeom>
          <a:solidFill>
            <a:schemeClr val="tx1"/>
          </a:solidFill>
          <a:ln>
            <a:noFill/>
          </a:ln>
          <a:extLst/>
        </p:spPr>
        <p:txBody>
          <a:bodyPr wrap="square">
            <a:spAutoFit/>
          </a:bodyPr>
          <a:lstStyle/>
          <a:p>
            <a:pPr eaLnBrk="0" fontAlgn="base" hangingPunct="0">
              <a:spcBef>
                <a:spcPct val="0"/>
              </a:spcBef>
              <a:spcAft>
                <a:spcPct val="0"/>
              </a:spcAft>
            </a:pPr>
            <a:r>
              <a:rPr lang="es-ES" sz="2000" b="1" i="1" dirty="0">
                <a:solidFill>
                  <a:schemeClr val="bg1"/>
                </a:solidFill>
                <a:effectLst>
                  <a:outerShdw blurRad="38100" dist="38100" dir="2700000" algn="tl">
                    <a:srgbClr val="000000">
                      <a:alpha val="43137"/>
                    </a:srgbClr>
                  </a:outerShdw>
                </a:effectLst>
                <a:latin typeface="Times" pitchFamily="18" charset="0"/>
                <a:cs typeface="Arial" charset="0"/>
              </a:rPr>
              <a:t>Población </a:t>
            </a:r>
            <a:r>
              <a:rPr lang="es-ES" sz="2000" b="1" i="1" dirty="0" err="1">
                <a:solidFill>
                  <a:schemeClr val="bg1"/>
                </a:solidFill>
                <a:effectLst>
                  <a:outerShdw blurRad="38100" dist="38100" dir="2700000" algn="tl">
                    <a:srgbClr val="000000">
                      <a:alpha val="43137"/>
                    </a:srgbClr>
                  </a:outerShdw>
                </a:effectLst>
                <a:latin typeface="Times" pitchFamily="18" charset="0"/>
                <a:cs typeface="Arial" charset="0"/>
              </a:rPr>
              <a:t>subnutrida</a:t>
            </a:r>
            <a:r>
              <a:rPr lang="es-ES" sz="2000" b="1" i="1" dirty="0">
                <a:solidFill>
                  <a:schemeClr val="bg1"/>
                </a:solidFill>
                <a:effectLst>
                  <a:outerShdw blurRad="38100" dist="38100" dir="2700000" algn="tl">
                    <a:srgbClr val="000000">
                      <a:alpha val="43137"/>
                    </a:srgbClr>
                  </a:outerShdw>
                </a:effectLst>
                <a:latin typeface="Times" pitchFamily="18" charset="0"/>
                <a:cs typeface="Arial" charset="0"/>
              </a:rPr>
              <a:t> por regiones </a:t>
            </a:r>
            <a:r>
              <a:rPr lang="es-ES" sz="2000" b="1" i="1" dirty="0" smtClean="0">
                <a:solidFill>
                  <a:schemeClr val="bg1"/>
                </a:solidFill>
                <a:effectLst>
                  <a:outerShdw blurRad="38100" dist="38100" dir="2700000" algn="tl">
                    <a:srgbClr val="000000">
                      <a:alpha val="43137"/>
                    </a:srgbClr>
                  </a:outerShdw>
                </a:effectLst>
                <a:latin typeface="Times" pitchFamily="18" charset="0"/>
                <a:cs typeface="Arial" charset="0"/>
              </a:rPr>
              <a:t>1999-2012(millones</a:t>
            </a:r>
            <a:r>
              <a:rPr lang="es-ES" sz="2000" b="1" i="1" dirty="0">
                <a:solidFill>
                  <a:schemeClr val="bg1"/>
                </a:solidFill>
                <a:effectLst>
                  <a:outerShdw blurRad="38100" dist="38100" dir="2700000" algn="tl">
                    <a:srgbClr val="000000">
                      <a:alpha val="43137"/>
                    </a:srgbClr>
                  </a:outerShdw>
                </a:effectLst>
                <a:latin typeface="Times" pitchFamily="18" charset="0"/>
                <a:cs typeface="Arial" charset="0"/>
              </a:rPr>
              <a:t>)</a:t>
            </a:r>
          </a:p>
        </p:txBody>
      </p:sp>
      <p:sp>
        <p:nvSpPr>
          <p:cNvPr id="8197" name="Rectangle 7"/>
          <p:cNvSpPr>
            <a:spLocks noChangeArrowheads="1"/>
          </p:cNvSpPr>
          <p:nvPr/>
        </p:nvSpPr>
        <p:spPr bwMode="auto">
          <a:xfrm>
            <a:off x="5940152" y="6381328"/>
            <a:ext cx="1750607" cy="276999"/>
          </a:xfrm>
          <a:prstGeom prst="rect">
            <a:avLst/>
          </a:prstGeom>
          <a:solidFill>
            <a:srgbClr val="FF0000"/>
          </a:solidFill>
          <a:ln w="9525">
            <a:noFill/>
            <a:miter lim="800000"/>
            <a:headEnd/>
            <a:tailEnd/>
          </a:ln>
        </p:spPr>
        <p:txBody>
          <a:bodyPr wrap="none">
            <a:spAutoFit/>
          </a:bodyPr>
          <a:lstStyle/>
          <a:p>
            <a:pPr eaLnBrk="0" fontAlgn="base" hangingPunct="0">
              <a:spcBef>
                <a:spcPct val="0"/>
              </a:spcBef>
              <a:spcAft>
                <a:spcPct val="0"/>
              </a:spcAft>
              <a:defRPr/>
            </a:pPr>
            <a:r>
              <a:rPr lang="es-ES" sz="1200" b="1" dirty="0">
                <a:effectLst>
                  <a:outerShdw blurRad="38100" dist="38100" dir="2700000" algn="tl">
                    <a:srgbClr val="000000">
                      <a:alpha val="43137"/>
                    </a:srgbClr>
                  </a:outerShdw>
                </a:effectLst>
                <a:latin typeface="Times" charset="0"/>
                <a:cs typeface="Arial" charset="0"/>
              </a:rPr>
              <a:t>Fuente: FAO </a:t>
            </a:r>
            <a:r>
              <a:rPr lang="es-ES" sz="1200" b="1" dirty="0" smtClean="0">
                <a:effectLst>
                  <a:outerShdw blurRad="38100" dist="38100" dir="2700000" algn="tl">
                    <a:srgbClr val="000000">
                      <a:alpha val="43137"/>
                    </a:srgbClr>
                  </a:outerShdw>
                </a:effectLst>
                <a:latin typeface="Times" charset="0"/>
                <a:cs typeface="Arial" charset="0"/>
              </a:rPr>
              <a:t>2012Stats</a:t>
            </a:r>
            <a:r>
              <a:rPr lang="es-ES" sz="1200" b="1" dirty="0">
                <a:effectLst>
                  <a:outerShdw blurRad="38100" dist="38100" dir="2700000" algn="tl">
                    <a:srgbClr val="000000">
                      <a:alpha val="43137"/>
                    </a:srgbClr>
                  </a:outerShdw>
                </a:effectLst>
                <a:latin typeface="Times" charset="0"/>
                <a:cs typeface="Arial" charset="0"/>
              </a:rPr>
              <a:t>.</a:t>
            </a:r>
          </a:p>
        </p:txBody>
      </p:sp>
      <p:sp>
        <p:nvSpPr>
          <p:cNvPr id="2" name="1 Rectángulo"/>
          <p:cNvSpPr/>
          <p:nvPr/>
        </p:nvSpPr>
        <p:spPr>
          <a:xfrm>
            <a:off x="107504" y="188640"/>
            <a:ext cx="7806825" cy="369332"/>
          </a:xfrm>
          <a:prstGeom prst="rect">
            <a:avLst/>
          </a:prstGeom>
        </p:spPr>
        <p:txBody>
          <a:bodyPr wrap="square">
            <a:spAutoFit/>
          </a:bodyPr>
          <a:lstStyle/>
          <a:p>
            <a:pPr eaLnBrk="0" fontAlgn="base" hangingPunct="0">
              <a:spcBef>
                <a:spcPct val="0"/>
              </a:spcBef>
              <a:spcAft>
                <a:spcPct val="0"/>
              </a:spcAft>
              <a:tabLst>
                <a:tab pos="457200" algn="l"/>
                <a:tab pos="4000500" algn="l"/>
              </a:tabLst>
            </a:pPr>
            <a:r>
              <a:rPr lang="es-MX" b="1" dirty="0" smtClean="0">
                <a:effectLst>
                  <a:outerShdw blurRad="38100" dist="38100" dir="2700000" algn="tl">
                    <a:srgbClr val="000000">
                      <a:alpha val="43137"/>
                    </a:srgbClr>
                  </a:outerShdw>
                </a:effectLst>
                <a:latin typeface="Arial" pitchFamily="34" charset="0"/>
                <a:cs typeface="Arial" pitchFamily="34" charset="0"/>
              </a:rPr>
              <a:t>Tendencias </a:t>
            </a:r>
            <a:r>
              <a:rPr lang="es-MX" b="1" dirty="0">
                <a:effectLst>
                  <a:outerShdw blurRad="38100" dist="38100" dir="2700000" algn="tl">
                    <a:srgbClr val="000000">
                      <a:alpha val="43137"/>
                    </a:srgbClr>
                  </a:outerShdw>
                </a:effectLst>
                <a:latin typeface="Arial" pitchFamily="34" charset="0"/>
                <a:cs typeface="Arial" pitchFamily="34" charset="0"/>
              </a:rPr>
              <a:t>mundiales de  la </a:t>
            </a:r>
            <a:r>
              <a:rPr lang="es-MX" b="1" dirty="0" smtClean="0">
                <a:effectLst>
                  <a:outerShdw blurRad="38100" dist="38100" dir="2700000" algn="tl">
                    <a:srgbClr val="000000">
                      <a:alpha val="43137"/>
                    </a:srgbClr>
                  </a:outerShdw>
                </a:effectLst>
                <a:latin typeface="Arial" pitchFamily="34" charset="0"/>
                <a:cs typeface="Arial" pitchFamily="34" charset="0"/>
              </a:rPr>
              <a:t>subnutrición 2012</a:t>
            </a:r>
            <a:endParaRPr lang="es-MX" b="1" dirty="0">
              <a:effectLst>
                <a:outerShdw blurRad="38100" dist="38100" dir="2700000" algn="tl">
                  <a:srgbClr val="000000">
                    <a:alpha val="43137"/>
                  </a:srgbClr>
                </a:outerShdw>
              </a:effectLst>
              <a:latin typeface="Arial" pitchFamily="34" charset="0"/>
              <a:cs typeface="Arial" pitchFamily="34" charset="0"/>
            </a:endParaRPr>
          </a:p>
        </p:txBody>
      </p:sp>
      <p:pic>
        <p:nvPicPr>
          <p:cNvPr id="3" name="2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84368" y="116632"/>
            <a:ext cx="1084366" cy="1084366"/>
          </a:xfrm>
          <a:prstGeom prst="rect">
            <a:avLst/>
          </a:prstGeom>
        </p:spPr>
      </p:pic>
    </p:spTree>
    <p:extLst>
      <p:ext uri="{BB962C8B-B14F-4D97-AF65-F5344CB8AC3E}">
        <p14:creationId xmlns:p14="http://schemas.microsoft.com/office/powerpoint/2010/main" val="17378625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331640" y="-36676"/>
            <a:ext cx="7361824" cy="369332"/>
          </a:xfrm>
          <a:prstGeom prst="rect">
            <a:avLst/>
          </a:prstGeom>
        </p:spPr>
        <p:txBody>
          <a:bodyPr wrap="none">
            <a:spAutoFit/>
          </a:bodyPr>
          <a:lstStyle/>
          <a:p>
            <a:r>
              <a:rPr lang="es-MX" b="1" dirty="0" smtClean="0">
                <a:solidFill>
                  <a:srgbClr val="FFC000"/>
                </a:solidFill>
              </a:rPr>
              <a:t>Tendencias en producción de proteína de origen animal global, </a:t>
            </a:r>
            <a:endParaRPr lang="es-MX" dirty="0">
              <a:solidFill>
                <a:srgbClr val="FFC000"/>
              </a:solidFill>
            </a:endParaRPr>
          </a:p>
        </p:txBody>
      </p:sp>
      <p:sp>
        <p:nvSpPr>
          <p:cNvPr id="3" name="2 CuadroTexto"/>
          <p:cNvSpPr txBox="1"/>
          <p:nvPr/>
        </p:nvSpPr>
        <p:spPr>
          <a:xfrm>
            <a:off x="17528" y="764704"/>
            <a:ext cx="9144000" cy="6878806"/>
          </a:xfrm>
          <a:prstGeom prst="rect">
            <a:avLst/>
          </a:prstGeom>
          <a:noFill/>
        </p:spPr>
        <p:txBody>
          <a:bodyPr wrap="square" rtlCol="0">
            <a:spAutoFit/>
          </a:bodyPr>
          <a:lstStyle/>
          <a:p>
            <a:pPr marL="400050" indent="-400050" algn="ctr">
              <a:buClr>
                <a:srgbClr val="FFFF00"/>
              </a:buClr>
              <a:buSzPct val="87000"/>
              <a:buFont typeface="+mj-lt"/>
              <a:buAutoNum type="romanUcPeriod"/>
            </a:pPr>
            <a:r>
              <a:rPr lang="es-MX" sz="1500" b="1" dirty="0">
                <a:effectLst>
                  <a:outerShdw blurRad="38100" dist="38100" dir="2700000" algn="tl">
                    <a:srgbClr val="000000">
                      <a:alpha val="43137"/>
                    </a:srgbClr>
                  </a:outerShdw>
                </a:effectLst>
              </a:rPr>
              <a:t>La avicultura puede apoyar la solución de subnutrición en el mundo en corto plazo y a precios accesibles.</a:t>
            </a:r>
          </a:p>
          <a:p>
            <a:pPr marL="400050" indent="-400050" algn="ctr">
              <a:buClr>
                <a:srgbClr val="FFFF00"/>
              </a:buClr>
              <a:buSzPct val="87000"/>
              <a:buFont typeface="+mj-lt"/>
              <a:buAutoNum type="romanUcPeriod"/>
            </a:pPr>
            <a:r>
              <a:rPr lang="es-ES" sz="1500" b="1" dirty="0" smtClean="0">
                <a:solidFill>
                  <a:srgbClr val="FFFF00"/>
                </a:solidFill>
                <a:effectLst>
                  <a:outerShdw blurRad="38100" dist="38100" dir="2700000" algn="tl">
                    <a:srgbClr val="000000">
                      <a:alpha val="43137"/>
                    </a:srgbClr>
                  </a:outerShdw>
                </a:effectLst>
              </a:rPr>
              <a:t>Las </a:t>
            </a:r>
            <a:r>
              <a:rPr lang="es-ES" sz="1500" b="1" dirty="0">
                <a:solidFill>
                  <a:srgbClr val="FFFF00"/>
                </a:solidFill>
                <a:effectLst>
                  <a:outerShdw blurRad="38100" dist="38100" dir="2700000" algn="tl">
                    <a:srgbClr val="000000">
                      <a:alpha val="43137"/>
                    </a:srgbClr>
                  </a:outerShdw>
                </a:effectLst>
              </a:rPr>
              <a:t>primeras estimaciones del 2011 demuestran que ha sido el año cuando la producción mundial de carne de pollo superó los 100 millones de toneladas métricas por primera vez en la historia. </a:t>
            </a:r>
            <a:r>
              <a:rPr lang="es-ES" sz="1200" b="1" dirty="0" smtClean="0">
                <a:solidFill>
                  <a:srgbClr val="FF0000"/>
                </a:solidFill>
                <a:effectLst>
                  <a:outerShdw blurRad="38100" dist="38100" dir="2700000" algn="tl">
                    <a:srgbClr val="000000">
                      <a:alpha val="43137"/>
                    </a:srgbClr>
                  </a:outerShdw>
                </a:effectLst>
              </a:rPr>
              <a:t>(</a:t>
            </a:r>
            <a:r>
              <a:rPr lang="es-ES" sz="1200" b="1" i="1" dirty="0" smtClean="0">
                <a:solidFill>
                  <a:srgbClr val="FF0000"/>
                </a:solidFill>
                <a:effectLst>
                  <a:outerShdw blurRad="38100" dist="38100" dir="2700000" algn="tl">
                    <a:srgbClr val="000000">
                      <a:alpha val="43137"/>
                    </a:srgbClr>
                  </a:outerShdw>
                </a:effectLst>
              </a:rPr>
              <a:t>Organización </a:t>
            </a:r>
            <a:r>
              <a:rPr lang="es-ES" sz="1200" b="1" i="1" dirty="0">
                <a:solidFill>
                  <a:srgbClr val="FF0000"/>
                </a:solidFill>
                <a:effectLst>
                  <a:outerShdw blurRad="38100" dist="38100" dir="2700000" algn="tl">
                    <a:srgbClr val="000000">
                      <a:alpha val="43137"/>
                    </a:srgbClr>
                  </a:outerShdw>
                </a:effectLst>
              </a:rPr>
              <a:t>para la Alimentación y la Agricultura de las Naciones </a:t>
            </a:r>
            <a:r>
              <a:rPr lang="es-ES" sz="1200" b="1" i="1" dirty="0" smtClean="0">
                <a:solidFill>
                  <a:srgbClr val="FF0000"/>
                </a:solidFill>
                <a:effectLst>
                  <a:outerShdw blurRad="38100" dist="38100" dir="2700000" algn="tl">
                    <a:srgbClr val="000000">
                      <a:alpha val="43137"/>
                    </a:srgbClr>
                  </a:outerShdw>
                </a:effectLst>
              </a:rPr>
              <a:t>Unidas)</a:t>
            </a:r>
            <a:endParaRPr lang="es-ES" sz="1200" b="1" i="1" dirty="0">
              <a:solidFill>
                <a:srgbClr val="FF0000"/>
              </a:solidFill>
              <a:effectLst>
                <a:outerShdw blurRad="38100" dist="38100" dir="2700000" algn="tl">
                  <a:srgbClr val="000000">
                    <a:alpha val="43137"/>
                  </a:srgbClr>
                </a:outerShdw>
              </a:effectLst>
            </a:endParaRPr>
          </a:p>
          <a:p>
            <a:pPr marL="285750" indent="-285750" algn="ctr">
              <a:buClr>
                <a:srgbClr val="FFFF00"/>
              </a:buClr>
              <a:buSzPct val="87000"/>
              <a:buFont typeface="+mj-lt"/>
              <a:buAutoNum type="romanUcPeriod"/>
            </a:pPr>
            <a:endParaRPr lang="es-ES" sz="1500" dirty="0">
              <a:effectLst>
                <a:outerShdw blurRad="38100" dist="38100" dir="2700000" algn="tl">
                  <a:srgbClr val="000000">
                    <a:alpha val="43137"/>
                  </a:srgbClr>
                </a:outerShdw>
              </a:effectLst>
            </a:endParaRPr>
          </a:p>
          <a:p>
            <a:pPr marL="400050" indent="-400050" algn="ctr">
              <a:buClr>
                <a:srgbClr val="FFFF00"/>
              </a:buClr>
              <a:buSzPct val="87000"/>
              <a:buFont typeface="+mj-lt"/>
              <a:buAutoNum type="romanUcPeriod"/>
            </a:pPr>
            <a:r>
              <a:rPr lang="es-ES" sz="1500" b="1" dirty="0">
                <a:effectLst>
                  <a:outerShdw blurRad="38100" dist="38100" dir="2700000" algn="tl">
                    <a:srgbClr val="000000">
                      <a:alpha val="43137"/>
                    </a:srgbClr>
                  </a:outerShdw>
                </a:effectLst>
              </a:rPr>
              <a:t>Para la producción de huevos, un total de 2011 de aproximadamente 64 millones de toneladas métricas parece probable. Por lo tanto, la producción de </a:t>
            </a:r>
            <a:r>
              <a:rPr lang="es-ES" sz="1500" b="1" u="sng" dirty="0">
                <a:solidFill>
                  <a:srgbClr val="66FF33"/>
                </a:solidFill>
                <a:effectLst>
                  <a:outerShdw blurRad="38100" dist="38100" dir="2700000" algn="tl">
                    <a:srgbClr val="000000">
                      <a:alpha val="43137"/>
                    </a:srgbClr>
                  </a:outerShdw>
                </a:effectLst>
              </a:rPr>
              <a:t>carne de ave puede decir que ha expandido a nivel mundial en aproximadamente un 43% desde el año 2000</a:t>
            </a:r>
            <a:r>
              <a:rPr lang="es-ES" sz="1500" b="1" dirty="0">
                <a:effectLst>
                  <a:outerShdw blurRad="38100" dist="38100" dir="2700000" algn="tl">
                    <a:srgbClr val="000000">
                      <a:alpha val="43137"/>
                    </a:srgbClr>
                  </a:outerShdw>
                </a:effectLst>
              </a:rPr>
              <a:t>, mientras que </a:t>
            </a:r>
            <a:r>
              <a:rPr lang="es-ES" sz="1500" b="1" u="sng" dirty="0">
                <a:solidFill>
                  <a:srgbClr val="66FF33"/>
                </a:solidFill>
                <a:effectLst>
                  <a:outerShdw blurRad="38100" dist="38100" dir="2700000" algn="tl">
                    <a:srgbClr val="000000">
                      <a:alpha val="43137"/>
                    </a:srgbClr>
                  </a:outerShdw>
                </a:effectLst>
              </a:rPr>
              <a:t>la producción de huevos ha crecido en más del </a:t>
            </a:r>
            <a:r>
              <a:rPr lang="es-ES" sz="1500" b="1" u="sng" dirty="0" smtClean="0">
                <a:solidFill>
                  <a:srgbClr val="66FF33"/>
                </a:solidFill>
                <a:effectLst>
                  <a:outerShdw blurRad="38100" dist="38100" dir="2700000" algn="tl">
                    <a:srgbClr val="000000">
                      <a:alpha val="43137"/>
                    </a:srgbClr>
                  </a:outerShdw>
                </a:effectLst>
              </a:rPr>
              <a:t>28% </a:t>
            </a:r>
            <a:r>
              <a:rPr lang="es-ES" sz="1500" b="1" u="sng" dirty="0">
                <a:solidFill>
                  <a:srgbClr val="66FF33"/>
                </a:solidFill>
                <a:effectLst>
                  <a:outerShdw blurRad="38100" dist="38100" dir="2700000" algn="tl">
                    <a:srgbClr val="000000">
                      <a:alpha val="43137"/>
                    </a:srgbClr>
                  </a:outerShdw>
                </a:effectLst>
              </a:rPr>
              <a:t>durante el mismo período</a:t>
            </a:r>
            <a:r>
              <a:rPr lang="es-ES" sz="1200" b="1" dirty="0">
                <a:solidFill>
                  <a:srgbClr val="FF0000"/>
                </a:solidFill>
                <a:effectLst>
                  <a:outerShdw blurRad="38100" dist="38100" dir="2700000" algn="tl">
                    <a:srgbClr val="000000">
                      <a:alpha val="43137"/>
                    </a:srgbClr>
                  </a:outerShdw>
                </a:effectLst>
              </a:rPr>
              <a:t>. Organización para la Alimentación y la Agricultura de las Naciones Unidas</a:t>
            </a:r>
          </a:p>
          <a:p>
            <a:pPr marL="400050" indent="-400050" algn="ctr">
              <a:buClr>
                <a:srgbClr val="FFFF00"/>
              </a:buClr>
              <a:buSzPct val="87000"/>
              <a:buFont typeface="+mj-lt"/>
              <a:buAutoNum type="romanUcPeriod"/>
            </a:pPr>
            <a:r>
              <a:rPr lang="es-MX" sz="1500" b="1" u="sng" dirty="0">
                <a:solidFill>
                  <a:srgbClr val="FFFF00"/>
                </a:solidFill>
                <a:effectLst>
                  <a:outerShdw blurRad="38100" dist="38100" dir="2700000" algn="tl">
                    <a:srgbClr val="000000">
                      <a:alpha val="43137"/>
                    </a:srgbClr>
                  </a:outerShdw>
                </a:effectLst>
              </a:rPr>
              <a:t>La industria avícola mundial debe ser capaz de aprovechar su habilidad de conversión alimenticia </a:t>
            </a:r>
            <a:r>
              <a:rPr lang="es-MX" sz="1500" b="1" u="sng" dirty="0" smtClean="0">
                <a:solidFill>
                  <a:srgbClr val="FFFF00"/>
                </a:solidFill>
                <a:effectLst>
                  <a:outerShdw blurRad="38100" dist="38100" dir="2700000" algn="tl">
                    <a:srgbClr val="000000">
                      <a:alpha val="43137"/>
                    </a:srgbClr>
                  </a:outerShdw>
                </a:effectLst>
              </a:rPr>
              <a:t>en </a:t>
            </a:r>
            <a:r>
              <a:rPr lang="es-MX" sz="1500" b="1" u="sng" dirty="0">
                <a:solidFill>
                  <a:srgbClr val="FFFF00"/>
                </a:solidFill>
                <a:effectLst>
                  <a:outerShdw blurRad="38100" dist="38100" dir="2700000" algn="tl">
                    <a:srgbClr val="000000">
                      <a:alpha val="43137"/>
                    </a:srgbClr>
                  </a:outerShdw>
                </a:effectLst>
              </a:rPr>
              <a:t>el </a:t>
            </a:r>
            <a:r>
              <a:rPr lang="es-MX" sz="1500" b="1" u="sng" dirty="0" smtClean="0">
                <a:solidFill>
                  <a:srgbClr val="FFFF00"/>
                </a:solidFill>
                <a:effectLst>
                  <a:outerShdw blurRad="38100" dist="38100" dir="2700000" algn="tl">
                    <a:srgbClr val="000000">
                      <a:alpha val="43137"/>
                    </a:srgbClr>
                  </a:outerShdw>
                </a:effectLst>
              </a:rPr>
              <a:t>futuro</a:t>
            </a:r>
            <a:r>
              <a:rPr lang="es-MX" sz="1500" b="1" dirty="0" smtClean="0">
                <a:solidFill>
                  <a:srgbClr val="FFFF00"/>
                </a:solidFill>
                <a:effectLst>
                  <a:outerShdw blurRad="38100" dist="38100" dir="2700000" algn="tl">
                    <a:srgbClr val="000000">
                      <a:alpha val="43137"/>
                    </a:srgbClr>
                  </a:outerShdw>
                </a:effectLst>
              </a:rPr>
              <a:t>,</a:t>
            </a:r>
            <a:r>
              <a:rPr lang="es-MX" sz="1500" dirty="0" smtClean="0">
                <a:solidFill>
                  <a:srgbClr val="FFFF00"/>
                </a:solidFill>
                <a:effectLst>
                  <a:outerShdw blurRad="38100" dist="38100" dir="2700000" algn="tl">
                    <a:srgbClr val="000000">
                      <a:alpha val="43137"/>
                    </a:srgbClr>
                  </a:outerShdw>
                </a:effectLst>
              </a:rPr>
              <a:t>. </a:t>
            </a:r>
            <a:r>
              <a:rPr lang="es-MX" sz="1200" b="1" dirty="0" err="1">
                <a:solidFill>
                  <a:srgbClr val="FF0000"/>
                </a:solidFill>
                <a:effectLst>
                  <a:outerShdw blurRad="38100" dist="38100" dir="2700000" algn="tl">
                    <a:srgbClr val="000000">
                      <a:alpha val="43137"/>
                    </a:srgbClr>
                  </a:outerShdw>
                </a:effectLst>
              </a:rPr>
              <a:t>World</a:t>
            </a:r>
            <a:r>
              <a:rPr lang="es-MX" sz="1200" b="1" dirty="0">
                <a:solidFill>
                  <a:srgbClr val="FF0000"/>
                </a:solidFill>
                <a:effectLst>
                  <a:outerShdw blurRad="38100" dist="38100" dir="2700000" algn="tl">
                    <a:srgbClr val="000000">
                      <a:alpha val="43137"/>
                    </a:srgbClr>
                  </a:outerShdw>
                </a:effectLst>
              </a:rPr>
              <a:t> market </a:t>
            </a:r>
            <a:r>
              <a:rPr lang="es-MX" sz="1200" b="1" dirty="0" err="1">
                <a:solidFill>
                  <a:srgbClr val="FF0000"/>
                </a:solidFill>
                <a:effectLst>
                  <a:outerShdw blurRad="38100" dist="38100" dir="2700000" algn="tl">
                    <a:srgbClr val="000000">
                      <a:alpha val="43137"/>
                    </a:srgbClr>
                  </a:outerShdw>
                </a:effectLst>
              </a:rPr>
              <a:t>projections</a:t>
            </a:r>
            <a:r>
              <a:rPr lang="es-MX" sz="1200" b="1" dirty="0">
                <a:solidFill>
                  <a:srgbClr val="FF0000"/>
                </a:solidFill>
                <a:effectLst>
                  <a:outerShdw blurRad="38100" dist="38100" dir="2700000" algn="tl">
                    <a:srgbClr val="000000">
                      <a:alpha val="43137"/>
                    </a:srgbClr>
                  </a:outerShdw>
                </a:effectLst>
              </a:rPr>
              <a:t> 2012 </a:t>
            </a:r>
            <a:r>
              <a:rPr lang="es-MX" sz="1200" b="1" dirty="0" smtClean="0">
                <a:solidFill>
                  <a:srgbClr val="FF0000"/>
                </a:solidFill>
                <a:effectLst>
                  <a:outerShdw blurRad="38100" dist="38100" dir="2700000" algn="tl">
                    <a:srgbClr val="000000">
                      <a:alpha val="43137"/>
                    </a:srgbClr>
                  </a:outerShdw>
                </a:effectLst>
              </a:rPr>
              <a:t>.</a:t>
            </a:r>
            <a:endParaRPr lang="es-MX" sz="1500" b="1" i="1" dirty="0">
              <a:solidFill>
                <a:srgbClr val="66FF33"/>
              </a:solidFill>
              <a:effectLst>
                <a:outerShdw blurRad="38100" dist="38100" dir="2700000" algn="tl">
                  <a:srgbClr val="000000">
                    <a:alpha val="43137"/>
                  </a:srgbClr>
                </a:outerShdw>
              </a:effectLst>
            </a:endParaRPr>
          </a:p>
          <a:p>
            <a:pPr marL="400050" indent="-400050" algn="ctr">
              <a:buClr>
                <a:srgbClr val="FFFF00"/>
              </a:buClr>
              <a:buSzPct val="87000"/>
              <a:buFont typeface="+mj-lt"/>
              <a:buAutoNum type="romanUcPeriod"/>
            </a:pPr>
            <a:r>
              <a:rPr lang="es-MX" sz="1500" b="1" dirty="0">
                <a:effectLst>
                  <a:outerShdw blurRad="38100" dist="38100" dir="2700000" algn="tl">
                    <a:srgbClr val="000000">
                      <a:alpha val="43137"/>
                    </a:srgbClr>
                  </a:outerShdw>
                </a:effectLst>
              </a:rPr>
              <a:t>A medida que más de la población mundial vive en países menos desarrollados comienza a consumir más proteínas de </a:t>
            </a:r>
            <a:r>
              <a:rPr lang="es-MX" sz="1500" b="1" dirty="0" smtClean="0">
                <a:effectLst>
                  <a:outerShdw blurRad="38100" dist="38100" dir="2700000" algn="tl">
                    <a:srgbClr val="000000">
                      <a:alpha val="43137"/>
                    </a:srgbClr>
                  </a:outerShdw>
                </a:effectLst>
              </a:rPr>
              <a:t> ave, </a:t>
            </a:r>
            <a:r>
              <a:rPr lang="es-MX" sz="1500" b="1" dirty="0">
                <a:effectLst>
                  <a:outerShdw blurRad="38100" dist="38100" dir="2700000" algn="tl">
                    <a:srgbClr val="000000">
                      <a:alpha val="43137"/>
                    </a:srgbClr>
                  </a:outerShdw>
                </a:effectLst>
              </a:rPr>
              <a:t>ya que cuesta menos.</a:t>
            </a:r>
            <a:r>
              <a:rPr lang="en-GB" sz="1200" b="1" dirty="0">
                <a:solidFill>
                  <a:srgbClr val="FF0000"/>
                </a:solidFill>
                <a:effectLst>
                  <a:outerShdw blurRad="38100" dist="38100" dir="2700000" algn="tl">
                    <a:srgbClr val="000000">
                      <a:alpha val="43137"/>
                    </a:srgbClr>
                  </a:outerShdw>
                </a:effectLst>
              </a:rPr>
              <a:t>Poultry USA, November. ©Copyright 2012, All Rights Reserved.</a:t>
            </a:r>
          </a:p>
          <a:p>
            <a:pPr marL="400050" indent="-400050" algn="ctr">
              <a:buClr>
                <a:srgbClr val="FFFF00"/>
              </a:buClr>
              <a:buSzPct val="87000"/>
              <a:buFont typeface="+mj-lt"/>
              <a:buAutoNum type="romanUcPeriod"/>
            </a:pPr>
            <a:r>
              <a:rPr lang="es-MX" sz="1500" b="1" dirty="0">
                <a:solidFill>
                  <a:srgbClr val="FFFF00"/>
                </a:solidFill>
                <a:effectLst>
                  <a:outerShdw blurRad="38100" dist="38100" dir="2700000" algn="tl">
                    <a:srgbClr val="000000">
                      <a:alpha val="43137"/>
                    </a:srgbClr>
                  </a:outerShdw>
                </a:effectLst>
              </a:rPr>
              <a:t>Para ser un actor global, no podemos ignorar las tendencias futuras hacia los productos que requieren menos recursos naturales (tierra, granos, agua, </a:t>
            </a:r>
            <a:r>
              <a:rPr lang="es-MX" sz="1500" b="1" dirty="0" err="1">
                <a:solidFill>
                  <a:srgbClr val="FFFF00"/>
                </a:solidFill>
                <a:effectLst>
                  <a:outerShdw blurRad="38100" dist="38100" dir="2700000" algn="tl">
                    <a:srgbClr val="000000">
                      <a:alpha val="43137"/>
                    </a:srgbClr>
                  </a:outerShdw>
                </a:effectLst>
              </a:rPr>
              <a:t>etc</a:t>
            </a:r>
            <a:r>
              <a:rPr lang="es-MX" sz="1500" b="1" dirty="0">
                <a:solidFill>
                  <a:srgbClr val="FFFF00"/>
                </a:solidFill>
                <a:effectLst>
                  <a:outerShdw blurRad="38100" dist="38100" dir="2700000" algn="tl">
                    <a:srgbClr val="000000">
                      <a:alpha val="43137"/>
                    </a:srgbClr>
                  </a:outerShdw>
                </a:effectLst>
              </a:rPr>
              <a:t>) como es el caso de </a:t>
            </a:r>
            <a:r>
              <a:rPr lang="es-MX" sz="1500" b="1" dirty="0" smtClean="0">
                <a:solidFill>
                  <a:srgbClr val="FFFF00"/>
                </a:solidFill>
                <a:effectLst>
                  <a:outerShdw blurRad="38100" dist="38100" dir="2700000" algn="tl">
                    <a:srgbClr val="000000">
                      <a:alpha val="43137"/>
                    </a:srgbClr>
                  </a:outerShdw>
                </a:effectLst>
              </a:rPr>
              <a:t>las aves.  </a:t>
            </a:r>
            <a:r>
              <a:rPr lang="es-MX" sz="1200" b="1" dirty="0">
                <a:solidFill>
                  <a:srgbClr val="FF0000"/>
                </a:solidFill>
                <a:effectLst>
                  <a:outerShdw blurRad="38100" dist="38100" dir="2700000" algn="tl">
                    <a:srgbClr val="000000">
                      <a:alpha val="43137"/>
                    </a:srgbClr>
                  </a:outerShdw>
                </a:effectLst>
              </a:rPr>
              <a:t>Desouzart. 2012</a:t>
            </a:r>
          </a:p>
          <a:p>
            <a:pPr marL="400050" indent="-400050" algn="ctr">
              <a:buClr>
                <a:srgbClr val="FFFF00"/>
              </a:buClr>
              <a:buSzPct val="87000"/>
              <a:buFont typeface="+mj-lt"/>
              <a:buAutoNum type="romanUcPeriod"/>
            </a:pPr>
            <a:r>
              <a:rPr lang="es-MX" sz="1500" b="1" dirty="0" smtClean="0">
                <a:effectLst>
                  <a:outerShdw blurRad="38100" dist="38100" dir="2700000" algn="tl">
                    <a:srgbClr val="000000">
                      <a:alpha val="43137"/>
                    </a:srgbClr>
                  </a:outerShdw>
                </a:effectLst>
              </a:rPr>
              <a:t>El </a:t>
            </a:r>
            <a:r>
              <a:rPr lang="es-MX" sz="1500" b="1" dirty="0">
                <a:effectLst>
                  <a:outerShdw blurRad="38100" dist="38100" dir="2700000" algn="tl">
                    <a:srgbClr val="000000">
                      <a:alpha val="43137"/>
                    </a:srgbClr>
                  </a:outerShdw>
                </a:effectLst>
              </a:rPr>
              <a:t>mundo ha fomentado la proteína animal </a:t>
            </a:r>
            <a:r>
              <a:rPr lang="es-MX" sz="1500" b="1" u="sng" dirty="0">
                <a:solidFill>
                  <a:srgbClr val="FFFF00"/>
                </a:solidFill>
                <a:effectLst>
                  <a:outerShdw blurRad="38100" dist="38100" dir="2700000" algn="tl">
                    <a:srgbClr val="000000">
                      <a:alpha val="43137"/>
                    </a:srgbClr>
                  </a:outerShdw>
                </a:effectLst>
              </a:rPr>
              <a:t>alimentada </a:t>
            </a:r>
            <a:r>
              <a:rPr lang="es-MX" sz="1500" b="1" u="sng" dirty="0">
                <a:solidFill>
                  <a:srgbClr val="FF0000"/>
                </a:solidFill>
                <a:effectLst>
                  <a:outerShdw blurRad="38100" dist="38100" dir="2700000" algn="tl">
                    <a:srgbClr val="000000">
                      <a:alpha val="43137"/>
                    </a:srgbClr>
                  </a:outerShdw>
                </a:effectLst>
              </a:rPr>
              <a:t>con grano </a:t>
            </a:r>
            <a:r>
              <a:rPr lang="es-MX" sz="1500" b="1" u="sng" dirty="0">
                <a:solidFill>
                  <a:srgbClr val="FFFF00"/>
                </a:solidFill>
                <a:effectLst>
                  <a:outerShdw blurRad="38100" dist="38100" dir="2700000" algn="tl">
                    <a:srgbClr val="000000">
                      <a:alpha val="43137"/>
                    </a:srgbClr>
                  </a:outerShdw>
                </a:effectLst>
              </a:rPr>
              <a:t>para incrementar la producción</a:t>
            </a:r>
            <a:r>
              <a:rPr lang="es-MX" sz="1500" b="1" u="sng" dirty="0">
                <a:effectLst>
                  <a:outerShdw blurRad="38100" dist="38100" dir="2700000" algn="tl">
                    <a:srgbClr val="000000">
                      <a:alpha val="43137"/>
                    </a:srgbClr>
                  </a:outerShdw>
                </a:effectLst>
              </a:rPr>
              <a:t>. </a:t>
            </a:r>
            <a:endParaRPr lang="es-MX" sz="1500" b="1" u="sng" dirty="0" smtClean="0">
              <a:effectLst>
                <a:outerShdw blurRad="38100" dist="38100" dir="2700000" algn="tl">
                  <a:srgbClr val="000000">
                    <a:alpha val="43137"/>
                  </a:srgbClr>
                </a:outerShdw>
              </a:effectLst>
            </a:endParaRPr>
          </a:p>
          <a:p>
            <a:pPr marL="400050" indent="-400050" algn="ctr">
              <a:buClr>
                <a:srgbClr val="FFFF00"/>
              </a:buClr>
              <a:buSzPct val="87000"/>
              <a:buFont typeface="+mj-lt"/>
              <a:buAutoNum type="romanUcPeriod"/>
            </a:pPr>
            <a:r>
              <a:rPr lang="es-MX" sz="1500" b="1" dirty="0" smtClean="0">
                <a:effectLst>
                  <a:outerShdw blurRad="38100" dist="38100" dir="2700000" algn="tl">
                    <a:srgbClr val="000000">
                      <a:alpha val="43137"/>
                    </a:srgbClr>
                  </a:outerShdw>
                </a:effectLst>
              </a:rPr>
              <a:t>Con </a:t>
            </a:r>
            <a:r>
              <a:rPr lang="es-MX" sz="1500" b="1" dirty="0">
                <a:effectLst>
                  <a:outerShdw blurRad="38100" dist="38100" dir="2700000" algn="tl">
                    <a:srgbClr val="000000">
                      <a:alpha val="43137"/>
                    </a:srgbClr>
                  </a:outerShdw>
                </a:effectLst>
              </a:rPr>
              <a:t>un 35 % de la cosecha de grano del mundo (de </a:t>
            </a:r>
            <a:r>
              <a:rPr lang="es-MX" sz="1500" b="1" dirty="0" smtClean="0">
                <a:effectLst>
                  <a:outerShdw blurRad="38100" dist="38100" dir="2700000" algn="tl">
                    <a:srgbClr val="000000">
                      <a:alpha val="43137"/>
                    </a:srgbClr>
                  </a:outerShdw>
                </a:effectLst>
              </a:rPr>
              <a:t>1951,hasta </a:t>
            </a:r>
            <a:r>
              <a:rPr lang="es-MX" sz="1500" b="1" dirty="0">
                <a:effectLst>
                  <a:outerShdw blurRad="38100" dist="38100" dir="2700000" algn="tl">
                    <a:srgbClr val="000000">
                      <a:alpha val="43137"/>
                    </a:srgbClr>
                  </a:outerShdw>
                </a:effectLst>
              </a:rPr>
              <a:t>2012  se </a:t>
            </a:r>
            <a:r>
              <a:rPr lang="es-MX" sz="1500" b="1" dirty="0" err="1">
                <a:effectLst>
                  <a:outerShdw blurRad="38100" dist="38100" dir="2700000" algn="tl">
                    <a:srgbClr val="000000">
                      <a:alpha val="43137"/>
                    </a:srgbClr>
                  </a:outerShdw>
                </a:effectLst>
              </a:rPr>
              <a:t>crecio</a:t>
            </a:r>
            <a:r>
              <a:rPr lang="es-MX" sz="1500" b="1" dirty="0">
                <a:effectLst>
                  <a:outerShdw blurRad="38100" dist="38100" dir="2700000" algn="tl">
                    <a:srgbClr val="000000">
                      <a:alpha val="43137"/>
                    </a:srgbClr>
                  </a:outerShdw>
                </a:effectLst>
              </a:rPr>
              <a:t> a 860 millones de toneladas),</a:t>
            </a:r>
            <a:r>
              <a:rPr lang="es-MX" sz="1500" b="1" u="sng" dirty="0">
                <a:solidFill>
                  <a:srgbClr val="FFFF00"/>
                </a:solidFill>
                <a:effectLst>
                  <a:outerShdw blurRad="38100" dist="38100" dir="2700000" algn="tl">
                    <a:srgbClr val="000000">
                      <a:alpha val="43137"/>
                    </a:srgbClr>
                  </a:outerShdw>
                </a:effectLst>
              </a:rPr>
              <a:t>pero se requiere incrementar un 70 % para los próximos 20 años usada para producir proteína animal</a:t>
            </a:r>
            <a:r>
              <a:rPr lang="es-MX" sz="1500" b="1" dirty="0">
                <a:effectLst>
                  <a:outerShdw blurRad="38100" dist="38100" dir="2700000" algn="tl">
                    <a:srgbClr val="000000">
                      <a:alpha val="43137"/>
                    </a:srgbClr>
                  </a:outerShdw>
                </a:effectLst>
              </a:rPr>
              <a:t>. </a:t>
            </a:r>
            <a:endParaRPr lang="es-MX" sz="1500" b="1" dirty="0" smtClean="0">
              <a:effectLst>
                <a:outerShdw blurRad="38100" dist="38100" dir="2700000" algn="tl">
                  <a:srgbClr val="000000">
                    <a:alpha val="43137"/>
                  </a:srgbClr>
                </a:outerShdw>
              </a:effectLst>
            </a:endParaRPr>
          </a:p>
          <a:p>
            <a:pPr marL="400050" indent="-400050" algn="ctr">
              <a:buClr>
                <a:srgbClr val="FFFF00"/>
              </a:buClr>
              <a:buSzPct val="87000"/>
              <a:buFont typeface="+mj-lt"/>
              <a:buAutoNum type="romanUcPeriod"/>
            </a:pPr>
            <a:r>
              <a:rPr lang="es-MX" sz="1500" b="1" dirty="0" smtClean="0">
                <a:effectLst>
                  <a:outerShdw blurRad="38100" dist="38100" dir="2700000" algn="tl">
                    <a:srgbClr val="000000">
                      <a:alpha val="43137"/>
                    </a:srgbClr>
                  </a:outerShdw>
                </a:effectLst>
              </a:rPr>
              <a:t>El </a:t>
            </a:r>
            <a:r>
              <a:rPr lang="es-MX" sz="1500" b="1" dirty="0">
                <a:effectLst>
                  <a:outerShdw blurRad="38100" dist="38100" dir="2700000" algn="tl">
                    <a:srgbClr val="000000">
                      <a:alpha val="43137"/>
                    </a:srgbClr>
                  </a:outerShdw>
                </a:effectLst>
              </a:rPr>
              <a:t>consumo </a:t>
            </a:r>
            <a:r>
              <a:rPr lang="es-MX" sz="1500" b="1" dirty="0">
                <a:solidFill>
                  <a:srgbClr val="FFFF00"/>
                </a:solidFill>
                <a:effectLst>
                  <a:outerShdw blurRad="38100" dist="38100" dir="2700000" algn="tl">
                    <a:srgbClr val="000000">
                      <a:alpha val="43137"/>
                    </a:srgbClr>
                  </a:outerShdw>
                </a:effectLst>
              </a:rPr>
              <a:t>de </a:t>
            </a:r>
            <a:r>
              <a:rPr lang="es-MX" sz="1500" b="1" u="sng" dirty="0">
                <a:solidFill>
                  <a:srgbClr val="FFFF00"/>
                </a:solidFill>
                <a:effectLst>
                  <a:outerShdw blurRad="38100" dist="38100" dir="2700000" algn="tl">
                    <a:srgbClr val="000000">
                      <a:alpha val="43137"/>
                    </a:srgbClr>
                  </a:outerShdw>
                </a:effectLst>
              </a:rPr>
              <a:t>la carne tiene un gran impacto en el </a:t>
            </a:r>
            <a:r>
              <a:rPr lang="es-MX" sz="1500" b="1" u="sng" dirty="0">
                <a:solidFill>
                  <a:srgbClr val="FF0000"/>
                </a:solidFill>
                <a:effectLst>
                  <a:outerShdw blurRad="38100" dist="38100" dir="2700000" algn="tl">
                    <a:srgbClr val="000000">
                      <a:alpha val="43137"/>
                    </a:srgbClr>
                  </a:outerShdw>
                </a:effectLst>
              </a:rPr>
              <a:t>consumo final de grano </a:t>
            </a:r>
            <a:r>
              <a:rPr lang="es-MX" sz="1500" b="1" dirty="0">
                <a:effectLst>
                  <a:outerShdw blurRad="38100" dist="38100" dir="2700000" algn="tl">
                    <a:srgbClr val="000000">
                      <a:alpha val="43137"/>
                    </a:srgbClr>
                  </a:outerShdw>
                </a:effectLst>
              </a:rPr>
              <a:t>y por tanto en la seguridad alimentaria global.</a:t>
            </a:r>
          </a:p>
          <a:p>
            <a:pPr algn="ctr">
              <a:buClr>
                <a:srgbClr val="FFFF00"/>
              </a:buClr>
              <a:buSzPct val="87000"/>
            </a:pPr>
            <a:r>
              <a:rPr lang="es-MX" sz="1500" b="1" i="1" dirty="0">
                <a:solidFill>
                  <a:srgbClr val="FF0000"/>
                </a:solidFill>
                <a:effectLst>
                  <a:outerShdw blurRad="38100" dist="38100" dir="2700000" algn="tl">
                    <a:srgbClr val="000000">
                      <a:alpha val="43137"/>
                    </a:srgbClr>
                  </a:outerShdw>
                </a:effectLst>
              </a:rPr>
              <a:t/>
            </a:r>
            <a:br>
              <a:rPr lang="es-MX" sz="1500" b="1" i="1" dirty="0">
                <a:solidFill>
                  <a:srgbClr val="FF0000"/>
                </a:solidFill>
                <a:effectLst>
                  <a:outerShdw blurRad="38100" dist="38100" dir="2700000" algn="tl">
                    <a:srgbClr val="000000">
                      <a:alpha val="43137"/>
                    </a:srgbClr>
                  </a:outerShdw>
                </a:effectLst>
              </a:rPr>
            </a:br>
            <a:endParaRPr lang="en-GB" sz="1500" b="1" i="1" dirty="0">
              <a:solidFill>
                <a:srgbClr val="FF0000"/>
              </a:solidFill>
              <a:effectLst>
                <a:outerShdw blurRad="38100" dist="38100" dir="2700000" algn="tl">
                  <a:srgbClr val="000000">
                    <a:alpha val="43137"/>
                  </a:srgbClr>
                </a:outerShdw>
              </a:effectLst>
            </a:endParaRPr>
          </a:p>
          <a:p>
            <a:pPr marL="400050" indent="-400050">
              <a:buClr>
                <a:srgbClr val="FFFF00"/>
              </a:buClr>
              <a:buSzPct val="87000"/>
              <a:buFont typeface="+mj-lt"/>
              <a:buAutoNum type="romanUcPeriod"/>
            </a:pPr>
            <a:endParaRPr lang="es-MX" sz="1500" dirty="0"/>
          </a:p>
        </p:txBody>
      </p:sp>
    </p:spTree>
    <p:extLst>
      <p:ext uri="{BB962C8B-B14F-4D97-AF65-F5344CB8AC3E}">
        <p14:creationId xmlns:p14="http://schemas.microsoft.com/office/powerpoint/2010/main" val="1208268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anim calcmode="lin" valueType="num">
                                      <p:cBhvr additive="base">
                                        <p:cTn id="5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10" end="10"/>
                                            </p:txEl>
                                          </p:spTgt>
                                        </p:tgtEl>
                                        <p:attrNameLst>
                                          <p:attrName>style.visibility</p:attrName>
                                        </p:attrNameLst>
                                      </p:cBhvr>
                                      <p:to>
                                        <p:strVal val="visible"/>
                                      </p:to>
                                    </p:set>
                                    <p:anim calcmode="lin" valueType="num">
                                      <p:cBhvr additive="base">
                                        <p:cTn id="6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ChangeArrowheads="1"/>
          </p:cNvSpPr>
          <p:nvPr/>
        </p:nvSpPr>
        <p:spPr bwMode="auto">
          <a:xfrm>
            <a:off x="38100" y="109538"/>
            <a:ext cx="673576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s-ES" sz="2400" b="1" dirty="0">
                <a:latin typeface="Calibri" pitchFamily="34" charset="0"/>
              </a:rPr>
              <a:t>La Tendencia Mundial es:</a:t>
            </a:r>
          </a:p>
          <a:p>
            <a:r>
              <a:rPr lang="es-ES" sz="3600" b="1" dirty="0">
                <a:latin typeface="Calibri" pitchFamily="34" charset="0"/>
              </a:rPr>
              <a:t>Mayor Demanda de Maíz </a:t>
            </a:r>
            <a:r>
              <a:rPr lang="es-ES" sz="2400" b="1" dirty="0">
                <a:latin typeface="Calibri" pitchFamily="34" charset="0"/>
              </a:rPr>
              <a:t>vs Oferta</a:t>
            </a:r>
          </a:p>
        </p:txBody>
      </p:sp>
      <p:cxnSp>
        <p:nvCxnSpPr>
          <p:cNvPr id="8" name="10 Conector recto"/>
          <p:cNvCxnSpPr>
            <a:cxnSpLocks noChangeShapeType="1"/>
          </p:cNvCxnSpPr>
          <p:nvPr/>
        </p:nvCxnSpPr>
        <p:spPr bwMode="auto">
          <a:xfrm>
            <a:off x="-28575" y="1173163"/>
            <a:ext cx="5870575" cy="0"/>
          </a:xfrm>
          <a:prstGeom prst="line">
            <a:avLst/>
          </a:prstGeom>
          <a:noFill/>
          <a:ln w="38100">
            <a:solidFill>
              <a:srgbClr val="9BBB59"/>
            </a:solidFill>
            <a:round/>
            <a:headEnd/>
            <a:tailEnd/>
          </a:ln>
          <a:effectLst>
            <a:outerShdw blurRad="63500" dist="23000" dir="5400000" rotWithShape="0">
              <a:srgbClr val="000000">
                <a:alpha val="34999"/>
              </a:srgbClr>
            </a:outerShdw>
          </a:effectLst>
          <a:extLst/>
        </p:spPr>
      </p:cxnSp>
      <p:sp>
        <p:nvSpPr>
          <p:cNvPr id="4101" name="Rectángulo 3"/>
          <p:cNvSpPr>
            <a:spLocks noChangeArrowheads="1"/>
          </p:cNvSpPr>
          <p:nvPr/>
        </p:nvSpPr>
        <p:spPr bwMode="auto">
          <a:xfrm>
            <a:off x="42863" y="2553394"/>
            <a:ext cx="4740275" cy="3786188"/>
          </a:xfrm>
          <a:prstGeom prst="rect">
            <a:avLst/>
          </a:prstGeom>
          <a:solidFill>
            <a:srgbClr val="002060"/>
          </a:solidFill>
          <a:ln>
            <a:noFill/>
          </a:ln>
          <a:extLst/>
        </p:spPr>
        <p:txBody>
          <a:bodyPr>
            <a:spAutoFit/>
          </a:bodyPr>
          <a:lstStyle/>
          <a:p>
            <a:pPr marL="285750" indent="-285750" algn="just">
              <a:buFont typeface="Arial" charset="0"/>
              <a:buChar char="•"/>
            </a:pPr>
            <a:r>
              <a:rPr lang="es-ES" sz="2000" b="1" u="sng" dirty="0">
                <a:solidFill>
                  <a:srgbClr val="FFFF00"/>
                </a:solidFill>
                <a:latin typeface="Calibri" pitchFamily="34" charset="0"/>
              </a:rPr>
              <a:t>Mayor población </a:t>
            </a:r>
            <a:r>
              <a:rPr lang="es-ES" sz="2000" dirty="0">
                <a:latin typeface="Calibri" pitchFamily="34" charset="0"/>
              </a:rPr>
              <a:t>que alimentar: </a:t>
            </a:r>
            <a:r>
              <a:rPr lang="es-ES" sz="2000" dirty="0" smtClean="0">
                <a:latin typeface="Calibri" pitchFamily="34" charset="0"/>
              </a:rPr>
              <a:t>11-13 </a:t>
            </a:r>
            <a:r>
              <a:rPr lang="es-ES" sz="2000" dirty="0">
                <a:latin typeface="Calibri" pitchFamily="34" charset="0"/>
              </a:rPr>
              <a:t>billones de personas en el año 2050</a:t>
            </a:r>
          </a:p>
          <a:p>
            <a:pPr marL="285750" indent="-285750" algn="just">
              <a:buFont typeface="Arial" charset="0"/>
              <a:buChar char="•"/>
            </a:pPr>
            <a:endParaRPr lang="es-ES" sz="2000" dirty="0">
              <a:latin typeface="Calibri" pitchFamily="34" charset="0"/>
            </a:endParaRPr>
          </a:p>
          <a:p>
            <a:pPr marL="285750" indent="-285750" algn="just">
              <a:buFont typeface="Arial" charset="0"/>
              <a:buChar char="•"/>
            </a:pPr>
            <a:r>
              <a:rPr lang="es-ES" sz="2000" b="1" u="sng" dirty="0">
                <a:solidFill>
                  <a:srgbClr val="FFFF00"/>
                </a:solidFill>
                <a:latin typeface="Calibri" pitchFamily="34" charset="0"/>
              </a:rPr>
              <a:t>Mayor poder adquisitivo </a:t>
            </a:r>
            <a:r>
              <a:rPr lang="es-ES" sz="2000" dirty="0">
                <a:latin typeface="Calibri" pitchFamily="34" charset="0"/>
              </a:rPr>
              <a:t>en países emergentes para enriquecer sus dietas con proteína.</a:t>
            </a:r>
          </a:p>
          <a:p>
            <a:pPr marL="285750" indent="-285750" algn="just">
              <a:buFont typeface="Arial" charset="0"/>
              <a:buChar char="•"/>
            </a:pPr>
            <a:endParaRPr lang="es-ES" sz="2000" dirty="0">
              <a:latin typeface="Calibri" pitchFamily="34" charset="0"/>
            </a:endParaRPr>
          </a:p>
          <a:p>
            <a:pPr marL="285750" indent="-285750" algn="just">
              <a:buFont typeface="Arial" charset="0"/>
              <a:buChar char="•"/>
            </a:pPr>
            <a:endParaRPr lang="es-ES" sz="2000" dirty="0">
              <a:latin typeface="Calibri" pitchFamily="34" charset="0"/>
            </a:endParaRPr>
          </a:p>
          <a:p>
            <a:pPr marL="285750" indent="-285750" algn="just">
              <a:buFont typeface="Arial" charset="0"/>
              <a:buChar char="•"/>
            </a:pPr>
            <a:r>
              <a:rPr lang="es-ES" sz="2000" b="1" u="sng" dirty="0">
                <a:solidFill>
                  <a:srgbClr val="FFFF00"/>
                </a:solidFill>
                <a:latin typeface="Calibri" pitchFamily="34" charset="0"/>
              </a:rPr>
              <a:t>Mayor cantidad </a:t>
            </a:r>
            <a:r>
              <a:rPr lang="es-ES" sz="2000" dirty="0">
                <a:latin typeface="Calibri" pitchFamily="34" charset="0"/>
              </a:rPr>
              <a:t>de cereal para la </a:t>
            </a:r>
            <a:r>
              <a:rPr lang="es-ES" sz="2000" b="1" u="sng" dirty="0">
                <a:solidFill>
                  <a:srgbClr val="FFFF00"/>
                </a:solidFill>
                <a:latin typeface="Calibri" pitchFamily="34" charset="0"/>
              </a:rPr>
              <a:t>producción de biocombustibles </a:t>
            </a:r>
            <a:r>
              <a:rPr lang="es-ES" sz="2000" dirty="0">
                <a:latin typeface="Calibri" pitchFamily="34" charset="0"/>
              </a:rPr>
              <a:t>(30% de la producción de USA se utiliza para Etanol).</a:t>
            </a:r>
          </a:p>
        </p:txBody>
      </p:sp>
      <p:sp>
        <p:nvSpPr>
          <p:cNvPr id="2" name="Rectángulo 1"/>
          <p:cNvSpPr/>
          <p:nvPr/>
        </p:nvSpPr>
        <p:spPr>
          <a:xfrm>
            <a:off x="-6350" y="1412875"/>
            <a:ext cx="9150350" cy="830997"/>
          </a:xfrm>
          <a:prstGeom prst="rect">
            <a:avLst/>
          </a:prstGeom>
          <a:solidFill>
            <a:schemeClr val="bg1">
              <a:lumMod val="85000"/>
              <a:lumOff val="15000"/>
            </a:schemeClr>
          </a:solidFill>
        </p:spPr>
        <p:txBody>
          <a:bodyPr>
            <a:spAutoFit/>
          </a:bodyPr>
          <a:lstStyle/>
          <a:p>
            <a:pPr algn="just" fontAlgn="auto">
              <a:spcBef>
                <a:spcPts val="0"/>
              </a:spcBef>
              <a:spcAft>
                <a:spcPts val="0"/>
              </a:spcAft>
              <a:defRPr/>
            </a:pPr>
            <a:r>
              <a:rPr lang="es-ES_tradnl" sz="1600" b="1" dirty="0">
                <a:latin typeface="+mn-lt"/>
                <a:cs typeface="+mn-cs"/>
              </a:rPr>
              <a:t>Producción 868 millones de </a:t>
            </a:r>
            <a:r>
              <a:rPr lang="es-ES_tradnl" sz="1600" b="1" dirty="0" err="1" smtClean="0">
                <a:latin typeface="+mn-lt"/>
                <a:cs typeface="+mn-cs"/>
              </a:rPr>
              <a:t>tons</a:t>
            </a:r>
            <a:r>
              <a:rPr lang="es-ES_tradnl" sz="1600" b="1" dirty="0" smtClean="0">
                <a:latin typeface="+mn-lt"/>
                <a:cs typeface="+mn-cs"/>
              </a:rPr>
              <a:t> </a:t>
            </a:r>
            <a:r>
              <a:rPr lang="es-ES_tradnl" sz="1600" b="1" dirty="0">
                <a:latin typeface="+mn-lt"/>
                <a:cs typeface="+mn-cs"/>
              </a:rPr>
              <a:t>vs un consumo de 867.98</a:t>
            </a:r>
          </a:p>
          <a:p>
            <a:pPr algn="just" fontAlgn="auto">
              <a:spcBef>
                <a:spcPts val="0"/>
              </a:spcBef>
              <a:spcAft>
                <a:spcPts val="0"/>
              </a:spcAft>
              <a:defRPr/>
            </a:pPr>
            <a:r>
              <a:rPr lang="es-ES_tradnl" sz="1600" b="1" dirty="0">
                <a:latin typeface="+mn-lt"/>
                <a:cs typeface="+mn-cs"/>
              </a:rPr>
              <a:t>Reservas de inventario 128 millones de </a:t>
            </a:r>
            <a:r>
              <a:rPr lang="es-ES_tradnl" sz="1600" b="1" dirty="0" err="1">
                <a:latin typeface="+mn-lt"/>
                <a:cs typeface="+mn-cs"/>
              </a:rPr>
              <a:t>tons</a:t>
            </a:r>
            <a:r>
              <a:rPr lang="es-ES_tradnl" sz="1600" b="1" dirty="0">
                <a:latin typeface="+mn-lt"/>
                <a:cs typeface="+mn-cs"/>
              </a:rPr>
              <a:t> (una de las más bajas de los últimos 40 años, 53 días)</a:t>
            </a:r>
          </a:p>
        </p:txBody>
      </p:sp>
      <p:pic>
        <p:nvPicPr>
          <p:cNvPr id="4104" name="Imagen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03800" y="2781300"/>
            <a:ext cx="4010025" cy="200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5" name="Rectángulo 12"/>
          <p:cNvSpPr>
            <a:spLocks noChangeArrowheads="1"/>
          </p:cNvSpPr>
          <p:nvPr/>
        </p:nvSpPr>
        <p:spPr bwMode="auto">
          <a:xfrm>
            <a:off x="5003800" y="4292600"/>
            <a:ext cx="39211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s-ES_tradnl" sz="1400" b="1" dirty="0">
                <a:effectLst>
                  <a:outerShdw blurRad="38100" dist="38100" dir="2700000" algn="tl">
                    <a:srgbClr val="000000">
                      <a:alpha val="43137"/>
                    </a:srgbClr>
                  </a:outerShdw>
                </a:effectLst>
                <a:latin typeface="Calibri" pitchFamily="34" charset="0"/>
              </a:rPr>
              <a:t>Hacia el año 2040 el consumo se duplicará</a:t>
            </a:r>
          </a:p>
        </p:txBody>
      </p:sp>
    </p:spTree>
    <p:extLst>
      <p:ext uri="{BB962C8B-B14F-4D97-AF65-F5344CB8AC3E}">
        <p14:creationId xmlns:p14="http://schemas.microsoft.com/office/powerpoint/2010/main" val="1828531048"/>
      </p:ext>
    </p:extLst>
  </p:cSld>
  <p:clrMapOvr>
    <a:masterClrMapping/>
  </p:clrMapOvr>
  <p:transition spd="slow">
    <p:checke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1"/>
          <p:cNvGraphicFramePr/>
          <p:nvPr>
            <p:extLst>
              <p:ext uri="{D42A27DB-BD31-4B8C-83A1-F6EECF244321}">
                <p14:modId xmlns:p14="http://schemas.microsoft.com/office/powerpoint/2010/main" val="1996278757"/>
              </p:ext>
            </p:extLst>
          </p:nvPr>
        </p:nvGraphicFramePr>
        <p:xfrm>
          <a:off x="243421" y="1545272"/>
          <a:ext cx="8793075" cy="3971959"/>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2"/>
          <p:cNvSpPr>
            <a:spLocks noChangeArrowheads="1"/>
          </p:cNvSpPr>
          <p:nvPr/>
        </p:nvSpPr>
        <p:spPr bwMode="auto">
          <a:xfrm>
            <a:off x="38100" y="188913"/>
            <a:ext cx="6735763" cy="708025"/>
          </a:xfrm>
          <a:prstGeom prst="rect">
            <a:avLst/>
          </a:prstGeom>
          <a:noFill/>
          <a:ln w="9525">
            <a:noFill/>
            <a:miter lim="800000"/>
            <a:headEnd/>
            <a:tailEnd/>
          </a:ln>
          <a:effectLst/>
        </p:spPr>
        <p:txBody>
          <a:bodyPr anchor="ctr">
            <a:spAutoFit/>
          </a:bodyPr>
          <a:lstStyle/>
          <a:p>
            <a:pPr fontAlgn="auto">
              <a:spcBef>
                <a:spcPts val="0"/>
              </a:spcBef>
              <a:spcAft>
                <a:spcPts val="0"/>
              </a:spcAft>
              <a:defRPr/>
            </a:pPr>
            <a:r>
              <a:rPr lang="es-ES" sz="2000" b="1" u="sng" dirty="0">
                <a:latin typeface="Calibri" charset="0"/>
                <a:cs typeface="+mn-cs"/>
              </a:rPr>
              <a:t>Contexto Mundial: Mayor Consumo de Maíz vs Producción</a:t>
            </a:r>
          </a:p>
          <a:p>
            <a:pPr fontAlgn="auto">
              <a:spcBef>
                <a:spcPts val="0"/>
              </a:spcBef>
              <a:spcAft>
                <a:spcPts val="0"/>
              </a:spcAft>
              <a:defRPr/>
            </a:pPr>
            <a:r>
              <a:rPr lang="es-ES" sz="2000" b="1" dirty="0">
                <a:latin typeface="Calibri" charset="0"/>
                <a:cs typeface="+mn-cs"/>
              </a:rPr>
              <a:t>MÁS Maíz, Menos Pobreza </a:t>
            </a:r>
          </a:p>
        </p:txBody>
      </p:sp>
      <p:cxnSp>
        <p:nvCxnSpPr>
          <p:cNvPr id="8" name="10 Conector recto"/>
          <p:cNvCxnSpPr>
            <a:cxnSpLocks noChangeShapeType="1"/>
          </p:cNvCxnSpPr>
          <p:nvPr/>
        </p:nvCxnSpPr>
        <p:spPr bwMode="auto">
          <a:xfrm>
            <a:off x="-28575" y="908050"/>
            <a:ext cx="5870575" cy="0"/>
          </a:xfrm>
          <a:prstGeom prst="line">
            <a:avLst/>
          </a:prstGeom>
          <a:noFill/>
          <a:ln w="38100">
            <a:solidFill>
              <a:srgbClr val="9BBB59"/>
            </a:solidFill>
            <a:round/>
            <a:headEnd/>
            <a:tailEnd/>
          </a:ln>
          <a:effectLst>
            <a:outerShdw blurRad="63500" dist="23000" dir="5400000" rotWithShape="0">
              <a:srgbClr val="000000">
                <a:alpha val="34999"/>
              </a:srgbClr>
            </a:outerShdw>
          </a:effectLst>
          <a:extLst/>
        </p:spPr>
      </p:cxnSp>
      <p:sp>
        <p:nvSpPr>
          <p:cNvPr id="5124" name="Rectángulo 3"/>
          <p:cNvSpPr>
            <a:spLocks noChangeArrowheads="1"/>
          </p:cNvSpPr>
          <p:nvPr/>
        </p:nvSpPr>
        <p:spPr bwMode="auto">
          <a:xfrm>
            <a:off x="99415" y="5733256"/>
            <a:ext cx="8767763" cy="120032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s-MX" sz="2400" b="1" dirty="0">
                <a:effectLst>
                  <a:outerShdw blurRad="38100" dist="38100" dir="2700000" algn="tl">
                    <a:srgbClr val="000000">
                      <a:alpha val="43137"/>
                    </a:srgbClr>
                  </a:outerShdw>
                </a:effectLst>
                <a:latin typeface="Calibri" pitchFamily="34" charset="0"/>
              </a:rPr>
              <a:t>El reto global es elevar la producción de maíz en un 70% en los próximos </a:t>
            </a:r>
            <a:r>
              <a:rPr lang="es-MX" sz="2400" b="1" dirty="0" smtClean="0">
                <a:effectLst>
                  <a:outerShdw blurRad="38100" dist="38100" dir="2700000" algn="tl">
                    <a:srgbClr val="000000">
                      <a:alpha val="43137"/>
                    </a:srgbClr>
                  </a:outerShdw>
                </a:effectLst>
                <a:latin typeface="Calibri" pitchFamily="34" charset="0"/>
              </a:rPr>
              <a:t>15 </a:t>
            </a:r>
            <a:r>
              <a:rPr lang="es-MX" sz="2400" b="1" dirty="0">
                <a:effectLst>
                  <a:outerShdw blurRad="38100" dist="38100" dir="2700000" algn="tl">
                    <a:srgbClr val="000000">
                      <a:alpha val="43137"/>
                    </a:srgbClr>
                  </a:outerShdw>
                </a:effectLst>
                <a:latin typeface="Calibri" pitchFamily="34" charset="0"/>
              </a:rPr>
              <a:t>años, con el fin de poder abastecer la demanda de este </a:t>
            </a:r>
            <a:r>
              <a:rPr lang="es-MX" sz="2400" b="1" dirty="0" smtClean="0">
                <a:effectLst>
                  <a:outerShdw blurRad="38100" dist="38100" dir="2700000" algn="tl">
                    <a:srgbClr val="000000">
                      <a:alpha val="43137"/>
                    </a:srgbClr>
                  </a:outerShdw>
                </a:effectLst>
                <a:latin typeface="Calibri" pitchFamily="34" charset="0"/>
              </a:rPr>
              <a:t>grano</a:t>
            </a:r>
            <a:endParaRPr lang="es-MX" sz="2400" b="1" dirty="0">
              <a:effectLst>
                <a:outerShdw blurRad="38100" dist="38100" dir="2700000" algn="tl">
                  <a:srgbClr val="000000">
                    <a:alpha val="43137"/>
                  </a:srgbClr>
                </a:outerShdw>
              </a:effectLst>
              <a:latin typeface="Calibri" pitchFamily="34" charset="0"/>
            </a:endParaRPr>
          </a:p>
        </p:txBody>
      </p:sp>
      <p:sp>
        <p:nvSpPr>
          <p:cNvPr id="5126" name="CuadroTexto 11"/>
          <p:cNvSpPr txBox="1">
            <a:spLocks noChangeArrowheads="1"/>
          </p:cNvSpPr>
          <p:nvPr/>
        </p:nvSpPr>
        <p:spPr bwMode="auto">
          <a:xfrm>
            <a:off x="2330450" y="1249363"/>
            <a:ext cx="3536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ES" sz="1400" b="1" dirty="0">
                <a:latin typeface="Calibri" pitchFamily="34" charset="0"/>
              </a:rPr>
              <a:t>Consumo Mundial Anual de Maíz (toneladas)</a:t>
            </a:r>
          </a:p>
        </p:txBody>
      </p:sp>
      <p:sp>
        <p:nvSpPr>
          <p:cNvPr id="5127" name="TextBox 11"/>
          <p:cNvSpPr txBox="1">
            <a:spLocks noChangeArrowheads="1"/>
          </p:cNvSpPr>
          <p:nvPr/>
        </p:nvSpPr>
        <p:spPr bwMode="auto">
          <a:xfrm>
            <a:off x="7418388" y="4292600"/>
            <a:ext cx="12858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MX" sz="900">
                <a:latin typeface="Calibri" pitchFamily="34" charset="0"/>
                <a:ea typeface="MS PGothic" pitchFamily="34" charset="-128"/>
              </a:rPr>
              <a:t>Fuente: USDA Jul, 11</a:t>
            </a:r>
            <a:endParaRPr lang="en-US" sz="900">
              <a:latin typeface="Calibri" pitchFamily="34" charset="0"/>
              <a:ea typeface="MS PGothic" pitchFamily="34" charset="-128"/>
            </a:endParaRPr>
          </a:p>
        </p:txBody>
      </p:sp>
      <p:sp>
        <p:nvSpPr>
          <p:cNvPr id="12" name="1 Elipse"/>
          <p:cNvSpPr/>
          <p:nvPr/>
        </p:nvSpPr>
        <p:spPr>
          <a:xfrm flipH="1" flipV="1">
            <a:off x="5796136" y="2564904"/>
            <a:ext cx="143743" cy="21629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fontAlgn="auto">
              <a:spcBef>
                <a:spcPts val="0"/>
              </a:spcBef>
              <a:spcAft>
                <a:spcPts val="0"/>
              </a:spcAft>
              <a:defRPr/>
            </a:pPr>
            <a:endParaRPr lang="es-MX"/>
          </a:p>
        </p:txBody>
      </p:sp>
      <p:sp>
        <p:nvSpPr>
          <p:cNvPr id="13" name="1 Elipse"/>
          <p:cNvSpPr/>
          <p:nvPr/>
        </p:nvSpPr>
        <p:spPr>
          <a:xfrm flipH="1">
            <a:off x="5076056" y="3284984"/>
            <a:ext cx="216024" cy="14458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fontAlgn="auto">
              <a:spcBef>
                <a:spcPts val="0"/>
              </a:spcBef>
              <a:spcAft>
                <a:spcPts val="0"/>
              </a:spcAft>
              <a:defRPr/>
            </a:pPr>
            <a:endParaRPr lang="es-MX"/>
          </a:p>
        </p:txBody>
      </p:sp>
      <p:cxnSp>
        <p:nvCxnSpPr>
          <p:cNvPr id="3" name="2 Conector recto de flecha"/>
          <p:cNvCxnSpPr/>
          <p:nvPr/>
        </p:nvCxnSpPr>
        <p:spPr>
          <a:xfrm flipV="1">
            <a:off x="5220072" y="3501008"/>
            <a:ext cx="0" cy="1656184"/>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13 Conector recto de flecha"/>
          <p:cNvCxnSpPr/>
          <p:nvPr/>
        </p:nvCxnSpPr>
        <p:spPr>
          <a:xfrm flipV="1">
            <a:off x="1619672" y="4581128"/>
            <a:ext cx="0" cy="504056"/>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14 Conector recto de flecha"/>
          <p:cNvCxnSpPr/>
          <p:nvPr/>
        </p:nvCxnSpPr>
        <p:spPr>
          <a:xfrm flipV="1">
            <a:off x="5868144" y="2708920"/>
            <a:ext cx="0" cy="2448272"/>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15 Flecha doblada"/>
          <p:cNvSpPr/>
          <p:nvPr/>
        </p:nvSpPr>
        <p:spPr>
          <a:xfrm>
            <a:off x="4860032" y="2204864"/>
            <a:ext cx="936104" cy="1008112"/>
          </a:xfrm>
          <a:prstGeom prst="bentArrow">
            <a:avLst/>
          </a:prstGeom>
          <a:solidFill>
            <a:srgbClr val="0070C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Tree>
    <p:extLst>
      <p:ext uri="{BB962C8B-B14F-4D97-AF65-F5344CB8AC3E}">
        <p14:creationId xmlns:p14="http://schemas.microsoft.com/office/powerpoint/2010/main" val="5752087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3" name="Rectángulo 3"/>
          <p:cNvSpPr>
            <a:spLocks noChangeArrowheads="1"/>
          </p:cNvSpPr>
          <p:nvPr/>
        </p:nvSpPr>
        <p:spPr bwMode="auto">
          <a:xfrm>
            <a:off x="539552" y="0"/>
            <a:ext cx="8229600" cy="1143000"/>
          </a:xfrm>
          <a:prstGeom prst="rect">
            <a:avLst/>
          </a:prstGeom>
          <a:noFill/>
          <a:ln>
            <a:noFill/>
          </a:ln>
          <a:effectLst/>
          <a:extLst/>
        </p:spPr>
        <p:txBody>
          <a:bodyPr anchor="ctr"/>
          <a:lstStyle/>
          <a:p>
            <a:pPr algn="ctr">
              <a:defRPr/>
            </a:pPr>
            <a:r>
              <a:rPr lang="es-MX" sz="2400" b="1" dirty="0" err="1">
                <a:effectLst>
                  <a:outerShdw blurRad="38100" dist="38100" dir="2700000" algn="tl">
                    <a:srgbClr val="000000"/>
                  </a:outerShdw>
                </a:effectLst>
              </a:rPr>
              <a:t>Megatendencia</a:t>
            </a:r>
            <a:r>
              <a:rPr lang="es-MX" sz="2400" b="1" dirty="0">
                <a:effectLst>
                  <a:outerShdw blurRad="38100" dist="38100" dir="2700000" algn="tl">
                    <a:srgbClr val="000000"/>
                  </a:outerShdw>
                </a:effectLst>
              </a:rPr>
              <a:t> en el crecimiento de </a:t>
            </a:r>
            <a:r>
              <a:rPr lang="es-MX" sz="2400" b="1" dirty="0" err="1">
                <a:effectLst>
                  <a:outerShdw blurRad="38100" dist="38100" dir="2700000" algn="tl">
                    <a:srgbClr val="000000"/>
                  </a:outerShdw>
                </a:effectLst>
              </a:rPr>
              <a:t>poblacion</a:t>
            </a:r>
            <a:r>
              <a:rPr lang="es-MX" sz="2400" b="1" dirty="0">
                <a:effectLst>
                  <a:outerShdw blurRad="38100" dist="38100" dir="2700000" algn="tl">
                    <a:srgbClr val="000000"/>
                  </a:outerShdw>
                </a:effectLst>
              </a:rPr>
              <a:t> humana  vs </a:t>
            </a:r>
            <a:r>
              <a:rPr lang="es-MX" sz="2400" b="1" dirty="0" err="1">
                <a:effectLst>
                  <a:outerShdw blurRad="38100" dist="38100" dir="2700000" algn="tl">
                    <a:srgbClr val="000000"/>
                  </a:outerShdw>
                </a:effectLst>
              </a:rPr>
              <a:t>produccion</a:t>
            </a:r>
            <a:r>
              <a:rPr lang="es-MX" sz="2400" b="1" dirty="0">
                <a:effectLst>
                  <a:outerShdw blurRad="38100" dist="38100" dir="2700000" algn="tl">
                    <a:srgbClr val="000000"/>
                  </a:outerShdw>
                </a:effectLst>
              </a:rPr>
              <a:t> de </a:t>
            </a:r>
            <a:r>
              <a:rPr lang="es-MX" sz="2400" b="1" dirty="0" err="1">
                <a:effectLst>
                  <a:outerShdw blurRad="38100" dist="38100" dir="2700000" algn="tl">
                    <a:srgbClr val="000000"/>
                  </a:outerShdw>
                </a:effectLst>
              </a:rPr>
              <a:t>proteina</a:t>
            </a:r>
            <a:endParaRPr lang="es-MX" sz="2400" b="1" dirty="0">
              <a:effectLst>
                <a:outerShdw blurRad="38100" dist="38100" dir="2700000" algn="tl">
                  <a:srgbClr val="000000"/>
                </a:outerShdw>
              </a:effectLst>
            </a:endParaRPr>
          </a:p>
          <a:p>
            <a:pPr algn="ctr">
              <a:defRPr/>
            </a:pPr>
            <a:endParaRPr lang="es-MX" sz="2400" b="1" dirty="0">
              <a:effectLst>
                <a:outerShdw blurRad="38100" dist="38100" dir="2700000" algn="tl">
                  <a:srgbClr val="000000"/>
                </a:outerShdw>
              </a:effectLst>
            </a:endParaRPr>
          </a:p>
        </p:txBody>
      </p:sp>
      <p:graphicFrame>
        <p:nvGraphicFramePr>
          <p:cNvPr id="2" name="Objeto 4"/>
          <p:cNvGraphicFramePr>
            <a:graphicFrameLocks noChangeAspect="1"/>
          </p:cNvGraphicFramePr>
          <p:nvPr>
            <p:extLst>
              <p:ext uri="{D42A27DB-BD31-4B8C-83A1-F6EECF244321}">
                <p14:modId xmlns:p14="http://schemas.microsoft.com/office/powerpoint/2010/main" val="2264072907"/>
              </p:ext>
            </p:extLst>
          </p:nvPr>
        </p:nvGraphicFramePr>
        <p:xfrm>
          <a:off x="0" y="908720"/>
          <a:ext cx="9646296" cy="6297613"/>
        </p:xfrm>
        <a:graphic>
          <a:graphicData uri="http://schemas.openxmlformats.org/drawingml/2006/chart">
            <c:chart xmlns:c="http://schemas.openxmlformats.org/drawingml/2006/chart" xmlns:r="http://schemas.openxmlformats.org/officeDocument/2006/relationships" r:id="rId3"/>
          </a:graphicData>
        </a:graphic>
      </p:graphicFrame>
      <p:sp>
        <p:nvSpPr>
          <p:cNvPr id="9221" name="Rectángulo 5"/>
          <p:cNvSpPr>
            <a:spLocks noChangeArrowheads="1"/>
          </p:cNvSpPr>
          <p:nvPr/>
        </p:nvSpPr>
        <p:spPr bwMode="auto">
          <a:xfrm>
            <a:off x="3435503" y="1154460"/>
            <a:ext cx="2923942"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dirty="0" smtClean="0"/>
              <a:t>Speed estimated animal protein production </a:t>
            </a:r>
            <a:br>
              <a:rPr lang="en-US" sz="1200" dirty="0" smtClean="0"/>
            </a:br>
            <a:r>
              <a:rPr lang="en-US" sz="1200" dirty="0" smtClean="0"/>
              <a:t>Source: FAO Stats 2011</a:t>
            </a:r>
            <a:endParaRPr lang="es-ES" sz="1200" b="1" dirty="0">
              <a:solidFill>
                <a:srgbClr val="FF0000"/>
              </a:solidFill>
            </a:endParaRPr>
          </a:p>
        </p:txBody>
      </p:sp>
      <p:pic>
        <p:nvPicPr>
          <p:cNvPr id="3" name="2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1680" y="2276872"/>
            <a:ext cx="2667000" cy="2667000"/>
          </a:xfrm>
          <a:prstGeom prst="rect">
            <a:avLst/>
          </a:prstGeom>
        </p:spPr>
      </p:pic>
      <p:sp>
        <p:nvSpPr>
          <p:cNvPr id="6" name="1 CuadroTexto"/>
          <p:cNvSpPr txBox="1"/>
          <p:nvPr/>
        </p:nvSpPr>
        <p:spPr>
          <a:xfrm>
            <a:off x="4803902" y="2852937"/>
            <a:ext cx="2066534" cy="565210"/>
          </a:xfrm>
          <a:prstGeom prst="rect">
            <a:avLst/>
          </a:prstGeom>
          <a:solidFill>
            <a:schemeClr val="tx1"/>
          </a:solidFill>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b="1" dirty="0">
                <a:solidFill>
                  <a:srgbClr val="FF0000"/>
                </a:solidFill>
                <a:effectLst>
                  <a:outerShdw blurRad="38100" dist="38100" dir="2700000" algn="tl">
                    <a:srgbClr val="000000">
                      <a:alpha val="43137"/>
                    </a:srgbClr>
                  </a:outerShdw>
                </a:effectLst>
              </a:rPr>
              <a:t>D</a:t>
            </a:r>
            <a:r>
              <a:rPr lang="en-US" b="1" dirty="0" smtClean="0">
                <a:solidFill>
                  <a:srgbClr val="FF0000"/>
                </a:solidFill>
                <a:effectLst>
                  <a:outerShdw blurRad="38100" dist="38100" dir="2700000" algn="tl">
                    <a:srgbClr val="000000">
                      <a:alpha val="43137"/>
                    </a:srgbClr>
                  </a:outerShdw>
                </a:effectLst>
              </a:rPr>
              <a:t>emand </a:t>
            </a:r>
            <a:r>
              <a:rPr lang="en-US" b="1" dirty="0">
                <a:solidFill>
                  <a:srgbClr val="FF0000"/>
                </a:solidFill>
                <a:effectLst>
                  <a:outerShdw blurRad="38100" dist="38100" dir="2700000" algn="tl">
                    <a:srgbClr val="000000">
                      <a:alpha val="43137"/>
                    </a:srgbClr>
                  </a:outerShdw>
                </a:effectLst>
              </a:rPr>
              <a:t>and dependence </a:t>
            </a:r>
            <a:r>
              <a:rPr lang="en-US" b="1" dirty="0" smtClean="0">
                <a:solidFill>
                  <a:srgbClr val="FF0000"/>
                </a:solidFill>
                <a:effectLst>
                  <a:outerShdw blurRad="38100" dist="38100" dir="2700000" algn="tl">
                    <a:srgbClr val="000000">
                      <a:alpha val="43137"/>
                    </a:srgbClr>
                  </a:outerShdw>
                </a:effectLst>
              </a:rPr>
              <a:t>on</a:t>
            </a:r>
          </a:p>
          <a:p>
            <a:pPr algn="ctr"/>
            <a:r>
              <a:rPr lang="en-US" b="1" dirty="0" smtClean="0">
                <a:solidFill>
                  <a:srgbClr val="FF0000"/>
                </a:solidFill>
                <a:effectLst>
                  <a:outerShdw blurRad="38100" dist="38100" dir="2700000" algn="tl">
                    <a:srgbClr val="000000">
                      <a:alpha val="43137"/>
                    </a:srgbClr>
                  </a:outerShdw>
                </a:effectLst>
              </a:rPr>
              <a:t> grains like </a:t>
            </a:r>
            <a:r>
              <a:rPr lang="en-US" b="1" dirty="0">
                <a:solidFill>
                  <a:srgbClr val="FF0000"/>
                </a:solidFill>
                <a:effectLst>
                  <a:outerShdw blurRad="38100" dist="38100" dir="2700000" algn="tl">
                    <a:srgbClr val="000000">
                      <a:alpha val="43137"/>
                    </a:srgbClr>
                  </a:outerShdw>
                </a:effectLst>
              </a:rPr>
              <a:t>corn </a:t>
            </a:r>
            <a:endParaRPr lang="en-US" b="1" dirty="0" smtClean="0">
              <a:solidFill>
                <a:srgbClr val="FF0000"/>
              </a:solidFill>
              <a:effectLst>
                <a:outerShdw blurRad="38100" dist="38100" dir="2700000" algn="tl">
                  <a:srgbClr val="000000">
                    <a:alpha val="43137"/>
                  </a:srgbClr>
                </a:outerShdw>
              </a:effectLst>
            </a:endParaRPr>
          </a:p>
          <a:p>
            <a:pPr algn="ctr"/>
            <a:r>
              <a:rPr lang="en-US" b="1" dirty="0" smtClean="0">
                <a:solidFill>
                  <a:srgbClr val="FF0000"/>
                </a:solidFill>
                <a:effectLst>
                  <a:outerShdw blurRad="38100" dist="38100" dir="2700000" algn="tl">
                    <a:srgbClr val="000000">
                      <a:alpha val="43137"/>
                    </a:srgbClr>
                  </a:outerShdw>
                </a:effectLst>
              </a:rPr>
              <a:t>can </a:t>
            </a:r>
            <a:r>
              <a:rPr lang="en-US" b="1" dirty="0">
                <a:solidFill>
                  <a:srgbClr val="FF0000"/>
                </a:solidFill>
                <a:effectLst>
                  <a:outerShdw blurRad="38100" dist="38100" dir="2700000" algn="tl">
                    <a:srgbClr val="000000">
                      <a:alpha val="43137"/>
                    </a:srgbClr>
                  </a:outerShdw>
                </a:effectLst>
              </a:rPr>
              <a:t>endanger global feed</a:t>
            </a:r>
            <a:endParaRPr lang="es-MX" sz="1100" b="1" dirty="0">
              <a:solidFill>
                <a:srgbClr val="FF0000"/>
              </a:solidFill>
              <a:effectLst>
                <a:outerShdw blurRad="38100" dist="38100" dir="2700000" algn="tl">
                  <a:srgbClr val="000000">
                    <a:alpha val="43137"/>
                  </a:srgbClr>
                </a:outerShdw>
              </a:effectLst>
            </a:endParaRPr>
          </a:p>
        </p:txBody>
      </p:sp>
      <p:cxnSp>
        <p:nvCxnSpPr>
          <p:cNvPr id="7" name="6 Conector recto"/>
          <p:cNvCxnSpPr/>
          <p:nvPr/>
        </p:nvCxnSpPr>
        <p:spPr>
          <a:xfrm>
            <a:off x="0" y="836712"/>
            <a:ext cx="9144000" cy="0"/>
          </a:xfrm>
          <a:prstGeom prst="line">
            <a:avLst/>
          </a:prstGeom>
          <a:ln>
            <a:solidFill>
              <a:srgbClr val="66FF33"/>
            </a:solidFill>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8023380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38100" y="79375"/>
            <a:ext cx="6735763"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s-ES" sz="2800" b="1" dirty="0">
                <a:latin typeface="Calibri" pitchFamily="34" charset="0"/>
              </a:rPr>
              <a:t>A Mayor Demanda, </a:t>
            </a:r>
          </a:p>
          <a:p>
            <a:r>
              <a:rPr lang="es-ES" sz="3600" b="1" dirty="0">
                <a:latin typeface="Calibri" pitchFamily="34" charset="0"/>
              </a:rPr>
              <a:t>Mayor Precio de Maíz</a:t>
            </a:r>
            <a:endParaRPr lang="es-ES" sz="2400" b="1" dirty="0">
              <a:latin typeface="Calibri" pitchFamily="34" charset="0"/>
            </a:endParaRPr>
          </a:p>
        </p:txBody>
      </p:sp>
      <p:cxnSp>
        <p:nvCxnSpPr>
          <p:cNvPr id="8" name="10 Conector recto"/>
          <p:cNvCxnSpPr>
            <a:cxnSpLocks noChangeShapeType="1"/>
          </p:cNvCxnSpPr>
          <p:nvPr/>
        </p:nvCxnSpPr>
        <p:spPr bwMode="auto">
          <a:xfrm>
            <a:off x="-28575" y="1173163"/>
            <a:ext cx="5870575" cy="0"/>
          </a:xfrm>
          <a:prstGeom prst="line">
            <a:avLst/>
          </a:prstGeom>
          <a:noFill/>
          <a:ln w="38100">
            <a:solidFill>
              <a:srgbClr val="9BBB59"/>
            </a:solidFill>
            <a:round/>
            <a:headEnd/>
            <a:tailEnd/>
          </a:ln>
          <a:effectLst>
            <a:outerShdw blurRad="63500" dist="23000" dir="5400000" rotWithShape="0">
              <a:srgbClr val="000000">
                <a:alpha val="34999"/>
              </a:srgbClr>
            </a:outerShdw>
          </a:effectLst>
          <a:extLst/>
        </p:spPr>
      </p:cxnSp>
      <p:sp>
        <p:nvSpPr>
          <p:cNvPr id="9" name="CuadroTexto 8"/>
          <p:cNvSpPr txBox="1"/>
          <p:nvPr/>
        </p:nvSpPr>
        <p:spPr>
          <a:xfrm>
            <a:off x="38100" y="4985881"/>
            <a:ext cx="9105900" cy="1477328"/>
          </a:xfrm>
          <a:prstGeom prst="rect">
            <a:avLst/>
          </a:prstGeom>
          <a:solidFill>
            <a:schemeClr val="bg2"/>
          </a:solidFill>
        </p:spPr>
        <p:txBody>
          <a:bodyPr wrap="square">
            <a:spAutoFit/>
          </a:bodyPr>
          <a:lstStyle/>
          <a:p>
            <a:pPr algn="ctr" fontAlgn="auto">
              <a:spcBef>
                <a:spcPts val="0"/>
              </a:spcBef>
              <a:spcAft>
                <a:spcPts val="0"/>
              </a:spcAft>
              <a:defRPr/>
            </a:pPr>
            <a:r>
              <a:rPr lang="es-ES" b="1" dirty="0">
                <a:latin typeface="+mn-lt"/>
                <a:cs typeface="+mn-cs"/>
              </a:rPr>
              <a:t>Los precios son afectados por:</a:t>
            </a:r>
          </a:p>
          <a:p>
            <a:pPr marL="342900" indent="-342900" algn="ctr" fontAlgn="auto">
              <a:spcBef>
                <a:spcPts val="0"/>
              </a:spcBef>
              <a:spcAft>
                <a:spcPts val="0"/>
              </a:spcAft>
              <a:buFont typeface="+mj-lt"/>
              <a:buAutoNum type="arabicPeriod"/>
              <a:defRPr/>
            </a:pPr>
            <a:r>
              <a:rPr lang="es-ES" b="1" dirty="0">
                <a:latin typeface="+mn-lt"/>
                <a:cs typeface="+mn-cs"/>
              </a:rPr>
              <a:t>La oferta y demanda de grano, y </a:t>
            </a:r>
          </a:p>
          <a:p>
            <a:pPr marL="342900" indent="-342900" algn="ctr" fontAlgn="auto">
              <a:spcBef>
                <a:spcPts val="0"/>
              </a:spcBef>
              <a:spcAft>
                <a:spcPts val="0"/>
              </a:spcAft>
              <a:buFont typeface="+mj-lt"/>
              <a:buAutoNum type="arabicPeriod"/>
              <a:defRPr/>
            </a:pPr>
            <a:r>
              <a:rPr lang="es-ES" b="1" dirty="0">
                <a:latin typeface="+mn-lt"/>
                <a:cs typeface="+mn-cs"/>
              </a:rPr>
              <a:t>Por posibles factores climáticos que puedan afectar los rendimientos estimados en los principales países productores de grano (heladas, sequías, inundaciones, </a:t>
            </a:r>
            <a:r>
              <a:rPr lang="es-ES" b="1" dirty="0" err="1">
                <a:latin typeface="+mn-lt"/>
                <a:cs typeface="+mn-cs"/>
              </a:rPr>
              <a:t>etc</a:t>
            </a:r>
            <a:r>
              <a:rPr lang="es-ES" b="1" dirty="0">
                <a:latin typeface="+mn-lt"/>
                <a:cs typeface="+mn-cs"/>
              </a:rPr>
              <a:t>).</a:t>
            </a:r>
          </a:p>
        </p:txBody>
      </p:sp>
      <p:sp>
        <p:nvSpPr>
          <p:cNvPr id="6150" name="CuadroTexto 2"/>
          <p:cNvSpPr txBox="1">
            <a:spLocks noChangeArrowheads="1"/>
          </p:cNvSpPr>
          <p:nvPr/>
        </p:nvSpPr>
        <p:spPr bwMode="auto">
          <a:xfrm>
            <a:off x="4284663" y="4292600"/>
            <a:ext cx="39306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ES" sz="1600">
                <a:solidFill>
                  <a:srgbClr val="4F6228"/>
                </a:solidFill>
                <a:latin typeface="Calibri" pitchFamily="34" charset="0"/>
              </a:rPr>
              <a:t>Precio Marzo 2012 y 2013 $4-$4.5 pesos/kilo</a:t>
            </a:r>
          </a:p>
        </p:txBody>
      </p:sp>
      <p:pic>
        <p:nvPicPr>
          <p:cNvPr id="6152" name="Picture 2"/>
          <p:cNvPicPr>
            <a:picLocks noChangeAspect="1" noChangeArrowheads="1"/>
          </p:cNvPicPr>
          <p:nvPr/>
        </p:nvPicPr>
        <p:blipFill>
          <a:blip r:embed="rId2">
            <a:extLst>
              <a:ext uri="{28A0092B-C50C-407E-A947-70E740481C1C}">
                <a14:useLocalDpi xmlns:a14="http://schemas.microsoft.com/office/drawing/2010/main" val="0"/>
              </a:ext>
            </a:extLst>
          </a:blip>
          <a:srcRect l="1636"/>
          <a:stretch>
            <a:fillRect/>
          </a:stretch>
        </p:blipFill>
        <p:spPr bwMode="auto">
          <a:xfrm>
            <a:off x="0" y="1340768"/>
            <a:ext cx="9144000" cy="3403600"/>
          </a:xfrm>
          <a:prstGeom prst="rect">
            <a:avLst/>
          </a:prstGeom>
          <a:solidFill>
            <a:srgbClr val="FFFF00"/>
          </a:solidFill>
          <a:ln>
            <a:noFill/>
          </a:ln>
        </p:spPr>
      </p:pic>
      <p:sp>
        <p:nvSpPr>
          <p:cNvPr id="6153" name="1 Rectángulo"/>
          <p:cNvSpPr>
            <a:spLocks noChangeArrowheads="1"/>
          </p:cNvSpPr>
          <p:nvPr/>
        </p:nvSpPr>
        <p:spPr bwMode="auto">
          <a:xfrm>
            <a:off x="7677103" y="6575168"/>
            <a:ext cx="1441228" cy="276999"/>
          </a:xfrm>
          <a:prstGeom prst="rect">
            <a:avLst/>
          </a:prstGeom>
          <a:solidFill>
            <a:schemeClr val="tx1"/>
          </a:solidFill>
          <a:ln>
            <a:noFill/>
          </a:ln>
        </p:spPr>
        <p:txBody>
          <a:bodyPr wrap="none">
            <a:spAutoFit/>
          </a:bodyPr>
          <a:lstStyle/>
          <a:p>
            <a:r>
              <a:rPr lang="es-MX" sz="1200" b="1" dirty="0" err="1">
                <a:solidFill>
                  <a:srgbClr val="FF0000"/>
                </a:solidFill>
                <a:latin typeface="Calibri" pitchFamily="34" charset="0"/>
              </a:rPr>
              <a:t>Source</a:t>
            </a:r>
            <a:r>
              <a:rPr lang="es-MX" sz="1200" b="1" dirty="0">
                <a:solidFill>
                  <a:srgbClr val="FF0000"/>
                </a:solidFill>
                <a:latin typeface="Calibri" pitchFamily="34" charset="0"/>
              </a:rPr>
              <a:t>: </a:t>
            </a:r>
            <a:r>
              <a:rPr lang="es-MX" sz="1200" b="1" dirty="0" err="1">
                <a:solidFill>
                  <a:srgbClr val="FF0000"/>
                </a:solidFill>
                <a:latin typeface="Calibri" pitchFamily="34" charset="0"/>
                <a:hlinkClick r:id="rId3"/>
              </a:rPr>
              <a:t>World</a:t>
            </a:r>
            <a:r>
              <a:rPr lang="es-MX" sz="1200" b="1" dirty="0">
                <a:solidFill>
                  <a:srgbClr val="FF0000"/>
                </a:solidFill>
                <a:latin typeface="Calibri" pitchFamily="34" charset="0"/>
                <a:hlinkClick r:id="rId3"/>
              </a:rPr>
              <a:t> Bank</a:t>
            </a:r>
            <a:endParaRPr lang="es-MX" sz="1200" b="1" dirty="0">
              <a:solidFill>
                <a:srgbClr val="FF0000"/>
              </a:solidFill>
              <a:latin typeface="Calibri" pitchFamily="34" charset="0"/>
            </a:endParaRPr>
          </a:p>
        </p:txBody>
      </p:sp>
    </p:spTree>
    <p:extLst>
      <p:ext uri="{BB962C8B-B14F-4D97-AF65-F5344CB8AC3E}">
        <p14:creationId xmlns:p14="http://schemas.microsoft.com/office/powerpoint/2010/main" val="1276354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252520" cy="6858000"/>
          </a:xfrm>
          <a:prstGeom prst="rect">
            <a:avLst/>
          </a:prstGeom>
        </p:spPr>
      </p:pic>
      <p:sp>
        <p:nvSpPr>
          <p:cNvPr id="4" name="3 Título"/>
          <p:cNvSpPr>
            <a:spLocks noGrp="1"/>
          </p:cNvSpPr>
          <p:nvPr>
            <p:ph type="title"/>
          </p:nvPr>
        </p:nvSpPr>
        <p:spPr>
          <a:xfrm>
            <a:off x="323528" y="2924944"/>
            <a:ext cx="8229600" cy="868362"/>
          </a:xfrm>
        </p:spPr>
        <p:txBody>
          <a:bodyPr>
            <a:noAutofit/>
          </a:bodyPr>
          <a:lstStyle/>
          <a:p>
            <a:r>
              <a:rPr lang="es-MX" sz="16600" dirty="0"/>
              <a:t/>
            </a:r>
            <a:br>
              <a:rPr lang="es-MX" sz="16600" dirty="0"/>
            </a:br>
            <a:r>
              <a:rPr lang="es-MX" sz="16600" dirty="0" smtClean="0"/>
              <a:t/>
            </a:r>
            <a:br>
              <a:rPr lang="es-MX" sz="16600" dirty="0" smtClean="0"/>
            </a:br>
            <a:r>
              <a:rPr lang="es-MX" sz="9600" dirty="0" smtClean="0"/>
              <a:t/>
            </a:r>
            <a:br>
              <a:rPr lang="es-MX" sz="9600" dirty="0" smtClean="0"/>
            </a:br>
            <a:endParaRPr lang="es-MX" sz="5400" dirty="0">
              <a:solidFill>
                <a:schemeClr val="tx1"/>
              </a:solidFill>
              <a:effectLst>
                <a:outerShdw blurRad="38100" dist="38100" dir="2700000" algn="tl">
                  <a:srgbClr val="000000">
                    <a:alpha val="43137"/>
                  </a:srgbClr>
                </a:outerShdw>
              </a:effectLst>
            </a:endParaRPr>
          </a:p>
        </p:txBody>
      </p:sp>
      <p:sp>
        <p:nvSpPr>
          <p:cNvPr id="5" name="Rectangle 2"/>
          <p:cNvSpPr txBox="1">
            <a:spLocks noChangeArrowheads="1"/>
          </p:cNvSpPr>
          <p:nvPr/>
        </p:nvSpPr>
        <p:spPr bwMode="auto">
          <a:xfrm>
            <a:off x="539552" y="2420888"/>
            <a:ext cx="8229600" cy="1143000"/>
          </a:xfrm>
          <a:prstGeom prst="rect">
            <a:avLst/>
          </a:prstGeom>
          <a:noFill/>
          <a:ln w="9525">
            <a:noFill/>
            <a:miter lim="800000"/>
            <a:headEnd/>
            <a:tailEnd/>
          </a:ln>
          <a:effectLst>
            <a:outerShdw dist="71842" dir="2700000" algn="ctr" rotWithShape="0">
              <a:srgbClr val="000000">
                <a:alpha val="50000"/>
              </a:srgbClr>
            </a:outerShdw>
          </a:effec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Times New Roman" pitchFamily="18" charset="0"/>
              </a:defRPr>
            </a:lvl2pPr>
            <a:lvl3pPr algn="ctr" rtl="0" eaLnBrk="0" fontAlgn="base" hangingPunct="0">
              <a:spcBef>
                <a:spcPct val="0"/>
              </a:spcBef>
              <a:spcAft>
                <a:spcPct val="0"/>
              </a:spcAft>
              <a:defRPr sz="4000" b="1">
                <a:solidFill>
                  <a:schemeClr val="tx2"/>
                </a:solidFill>
                <a:latin typeface="Times New Roman" pitchFamily="18" charset="0"/>
              </a:defRPr>
            </a:lvl3pPr>
            <a:lvl4pPr algn="ctr" rtl="0" eaLnBrk="0" fontAlgn="base" hangingPunct="0">
              <a:spcBef>
                <a:spcPct val="0"/>
              </a:spcBef>
              <a:spcAft>
                <a:spcPct val="0"/>
              </a:spcAft>
              <a:defRPr sz="4000" b="1">
                <a:solidFill>
                  <a:schemeClr val="tx2"/>
                </a:solidFill>
                <a:latin typeface="Times New Roman" pitchFamily="18" charset="0"/>
              </a:defRPr>
            </a:lvl4pPr>
            <a:lvl5pPr algn="ctr" rtl="0" eaLnBrk="0" fontAlgn="base" hangingPunct="0">
              <a:spcBef>
                <a:spcPct val="0"/>
              </a:spcBef>
              <a:spcAft>
                <a:spcPct val="0"/>
              </a:spcAft>
              <a:defRPr sz="4000" b="1">
                <a:solidFill>
                  <a:schemeClr val="tx2"/>
                </a:solidFill>
                <a:latin typeface="Times New Roman" pitchFamily="18" charset="0"/>
              </a:defRPr>
            </a:lvl5pPr>
            <a:lvl6pPr marL="457200" algn="ctr" rtl="0" fontAlgn="base">
              <a:spcBef>
                <a:spcPct val="0"/>
              </a:spcBef>
              <a:spcAft>
                <a:spcPct val="0"/>
              </a:spcAft>
              <a:defRPr sz="4000" b="1">
                <a:solidFill>
                  <a:schemeClr val="tx2"/>
                </a:solidFill>
                <a:latin typeface="Times New Roman" pitchFamily="18" charset="0"/>
              </a:defRPr>
            </a:lvl6pPr>
            <a:lvl7pPr marL="914400" algn="ctr" rtl="0" fontAlgn="base">
              <a:spcBef>
                <a:spcPct val="0"/>
              </a:spcBef>
              <a:spcAft>
                <a:spcPct val="0"/>
              </a:spcAft>
              <a:defRPr sz="4000" b="1">
                <a:solidFill>
                  <a:schemeClr val="tx2"/>
                </a:solidFill>
                <a:latin typeface="Times New Roman" pitchFamily="18" charset="0"/>
              </a:defRPr>
            </a:lvl7pPr>
            <a:lvl8pPr marL="1371600" algn="ctr" rtl="0" fontAlgn="base">
              <a:spcBef>
                <a:spcPct val="0"/>
              </a:spcBef>
              <a:spcAft>
                <a:spcPct val="0"/>
              </a:spcAft>
              <a:defRPr sz="4000" b="1">
                <a:solidFill>
                  <a:schemeClr val="tx2"/>
                </a:solidFill>
                <a:latin typeface="Times New Roman" pitchFamily="18" charset="0"/>
              </a:defRPr>
            </a:lvl8pPr>
            <a:lvl9pPr marL="1828800" algn="ctr" rtl="0" fontAlgn="base">
              <a:spcBef>
                <a:spcPct val="0"/>
              </a:spcBef>
              <a:spcAft>
                <a:spcPct val="0"/>
              </a:spcAft>
              <a:defRPr sz="4000" b="1">
                <a:solidFill>
                  <a:schemeClr val="tx2"/>
                </a:solidFill>
                <a:latin typeface="Times New Roman" pitchFamily="18" charset="0"/>
              </a:defRPr>
            </a:lvl9pPr>
          </a:lstStyle>
          <a:p>
            <a:pPr eaLnBrk="1" hangingPunct="1">
              <a:defRPr/>
            </a:pPr>
            <a:r>
              <a:rPr lang="en-US" sz="8000" kern="0" dirty="0" smtClean="0">
                <a:solidFill>
                  <a:schemeClr val="tx1"/>
                </a:solidFill>
                <a:effectLst>
                  <a:outerShdw blurRad="38100" dist="38100" dir="2700000" algn="tl">
                    <a:srgbClr val="000000"/>
                  </a:outerShdw>
                </a:effectLst>
              </a:rPr>
              <a:t>MARCO</a:t>
            </a:r>
            <a:br>
              <a:rPr lang="en-US" sz="8000" kern="0" dirty="0" smtClean="0">
                <a:solidFill>
                  <a:schemeClr val="tx1"/>
                </a:solidFill>
                <a:effectLst>
                  <a:outerShdw blurRad="38100" dist="38100" dir="2700000" algn="tl">
                    <a:srgbClr val="000000"/>
                  </a:outerShdw>
                </a:effectLst>
              </a:rPr>
            </a:br>
            <a:r>
              <a:rPr lang="en-US" sz="8000" kern="0" dirty="0" smtClean="0">
                <a:solidFill>
                  <a:schemeClr val="tx1"/>
                </a:solidFill>
                <a:effectLst>
                  <a:outerShdw blurRad="38100" dist="38100" dir="2700000" algn="tl">
                    <a:srgbClr val="000000"/>
                  </a:outerShdw>
                </a:effectLst>
              </a:rPr>
              <a:t>CONCEPTUAL</a:t>
            </a:r>
          </a:p>
          <a:p>
            <a:pPr eaLnBrk="1" hangingPunct="1">
              <a:defRPr/>
            </a:pPr>
            <a:r>
              <a:rPr lang="en-US" sz="8000" kern="0" dirty="0" smtClean="0">
                <a:solidFill>
                  <a:schemeClr val="tx1"/>
                </a:solidFill>
                <a:effectLst>
                  <a:outerShdw blurRad="38100" dist="38100" dir="2700000" algn="tl">
                    <a:srgbClr val="000000"/>
                  </a:outerShdw>
                </a:effectLst>
              </a:rPr>
              <a:t/>
            </a:r>
            <a:br>
              <a:rPr lang="en-US" sz="8000" kern="0" dirty="0" smtClean="0">
                <a:solidFill>
                  <a:schemeClr val="tx1"/>
                </a:solidFill>
                <a:effectLst>
                  <a:outerShdw blurRad="38100" dist="38100" dir="2700000" algn="tl">
                    <a:srgbClr val="000000"/>
                  </a:outerShdw>
                </a:effectLst>
              </a:rPr>
            </a:br>
            <a:r>
              <a:rPr lang="en-US" sz="4800" kern="0" dirty="0" smtClean="0">
                <a:solidFill>
                  <a:schemeClr val="tx1"/>
                </a:solidFill>
                <a:effectLst>
                  <a:outerShdw blurRad="38100" dist="38100" dir="2700000" algn="tl">
                    <a:srgbClr val="000000"/>
                  </a:outerShdw>
                </a:effectLst>
              </a:rPr>
              <a:t>TENDENCIAS DE PRODUCCION AVICOLA</a:t>
            </a:r>
            <a:br>
              <a:rPr lang="en-US" sz="4800" kern="0" dirty="0" smtClean="0">
                <a:solidFill>
                  <a:schemeClr val="tx1"/>
                </a:solidFill>
                <a:effectLst>
                  <a:outerShdw blurRad="38100" dist="38100" dir="2700000" algn="tl">
                    <a:srgbClr val="000000"/>
                  </a:outerShdw>
                </a:effectLst>
              </a:rPr>
            </a:br>
            <a:r>
              <a:rPr lang="en-US" sz="4800" kern="0" dirty="0" smtClean="0">
                <a:solidFill>
                  <a:schemeClr val="tx1"/>
                </a:solidFill>
                <a:effectLst>
                  <a:outerShdw blurRad="38100" dist="38100" dir="2700000" algn="tl">
                    <a:srgbClr val="000000"/>
                  </a:outerShdw>
                </a:effectLst>
              </a:rPr>
              <a:t>EN MEXICO HACIA EL 2024</a:t>
            </a:r>
            <a:endParaRPr lang="en-US" sz="8000" kern="0" dirty="0" smtClean="0">
              <a:solidFill>
                <a:schemeClr val="tx1"/>
              </a:solidFill>
              <a:effectLst>
                <a:outerShdw blurRad="38100" dist="38100" dir="2700000" algn="tl">
                  <a:srgbClr val="000000"/>
                </a:outerShdw>
              </a:effectLst>
            </a:endParaRPr>
          </a:p>
        </p:txBody>
      </p:sp>
    </p:spTree>
    <p:extLst>
      <p:ext uri="{BB962C8B-B14F-4D97-AF65-F5344CB8AC3E}">
        <p14:creationId xmlns:p14="http://schemas.microsoft.com/office/powerpoint/2010/main" val="93955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171" name="Cuadro de texto 3"/>
          <p:cNvSpPr txBox="1">
            <a:spLocks noChangeArrowheads="1"/>
          </p:cNvSpPr>
          <p:nvPr/>
        </p:nvSpPr>
        <p:spPr bwMode="auto">
          <a:xfrm>
            <a:off x="1908175" y="0"/>
            <a:ext cx="7009419" cy="461665"/>
          </a:xfrm>
          <a:prstGeom prst="rect">
            <a:avLst/>
          </a:prstGeom>
          <a:solidFill>
            <a:schemeClr val="tx1"/>
          </a:solidFill>
          <a:ln w="57150">
            <a:solidFill>
              <a:srgbClr val="0000FF"/>
            </a:solidFill>
            <a:miter lim="800000"/>
            <a:headEnd/>
            <a:tailEnd/>
          </a:ln>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s-MX" sz="2400" dirty="0">
                <a:solidFill>
                  <a:srgbClr val="0070C0"/>
                </a:solidFill>
              </a:rPr>
              <a:t>LA GLOBALIZACION YA NO ES UNA OPCION….</a:t>
            </a:r>
            <a:endParaRPr lang="es-ES" sz="2400" dirty="0">
              <a:solidFill>
                <a:srgbClr val="0070C0"/>
              </a:solidFill>
            </a:endParaRPr>
          </a:p>
        </p:txBody>
      </p:sp>
      <p:sp>
        <p:nvSpPr>
          <p:cNvPr id="420868" name="Cuadro de texto 4"/>
          <p:cNvSpPr txBox="1">
            <a:spLocks noChangeArrowheads="1"/>
          </p:cNvSpPr>
          <p:nvPr/>
        </p:nvSpPr>
        <p:spPr bwMode="auto">
          <a:xfrm>
            <a:off x="184869" y="5734050"/>
            <a:ext cx="5583387" cy="646331"/>
          </a:xfrm>
          <a:prstGeom prst="rect">
            <a:avLst/>
          </a:prstGeom>
          <a:solidFill>
            <a:schemeClr val="tx1"/>
          </a:solidFill>
          <a:ln w="57150">
            <a:solidFill>
              <a:srgbClr val="0000FF"/>
            </a:solidFill>
            <a:miter lim="800000"/>
            <a:headEnd/>
            <a:tailEnd/>
          </a:ln>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s-MX" b="1" dirty="0">
                <a:solidFill>
                  <a:schemeClr val="bg1"/>
                </a:solidFill>
              </a:rPr>
              <a:t>LA UNICA VARIABLE SEGURA EN LA ECUACION</a:t>
            </a:r>
          </a:p>
          <a:p>
            <a:pPr algn="ctr" eaLnBrk="1" hangingPunct="1"/>
            <a:r>
              <a:rPr lang="es-MX" b="1" dirty="0">
                <a:solidFill>
                  <a:schemeClr val="bg1"/>
                </a:solidFill>
              </a:rPr>
              <a:t> FUTURA, ES QUE……. NADA SERA SEGURO</a:t>
            </a:r>
            <a:endParaRPr lang="es-ES" b="1" dirty="0">
              <a:solidFill>
                <a:schemeClr val="bg1"/>
              </a:solidFill>
            </a:endParaRPr>
          </a:p>
        </p:txBody>
      </p:sp>
      <p:sp>
        <p:nvSpPr>
          <p:cNvPr id="3" name="2 Rectángulo"/>
          <p:cNvSpPr/>
          <p:nvPr/>
        </p:nvSpPr>
        <p:spPr>
          <a:xfrm>
            <a:off x="23277" y="1268760"/>
            <a:ext cx="9144000" cy="2893100"/>
          </a:xfrm>
          <a:prstGeom prst="rect">
            <a:avLst/>
          </a:prstGeom>
          <a:solidFill>
            <a:schemeClr val="bg2">
              <a:lumMod val="60000"/>
              <a:lumOff val="40000"/>
            </a:schemeClr>
          </a:solidFill>
        </p:spPr>
        <p:txBody>
          <a:bodyPr wrap="square">
            <a:spAutoFit/>
          </a:bodyPr>
          <a:lstStyle/>
          <a:p>
            <a:pPr algn="ctr"/>
            <a:r>
              <a:rPr lang="es-MX" sz="2000" b="1" dirty="0">
                <a:solidFill>
                  <a:srgbClr val="FFFF00"/>
                </a:solidFill>
                <a:effectLst>
                  <a:outerShdw blurRad="38100" dist="38100" dir="2700000" algn="tl">
                    <a:srgbClr val="000000">
                      <a:alpha val="43137"/>
                    </a:srgbClr>
                  </a:outerShdw>
                </a:effectLst>
              </a:rPr>
              <a:t>Visión 2024</a:t>
            </a:r>
            <a:br>
              <a:rPr lang="es-MX" sz="2000" b="1" dirty="0">
                <a:solidFill>
                  <a:srgbClr val="FFFF00"/>
                </a:solidFill>
                <a:effectLst>
                  <a:outerShdw blurRad="38100" dist="38100" dir="2700000" algn="tl">
                    <a:srgbClr val="000000">
                      <a:alpha val="43137"/>
                    </a:srgbClr>
                  </a:outerShdw>
                </a:effectLst>
              </a:rPr>
            </a:br>
            <a:r>
              <a:rPr lang="es-MX" b="1" dirty="0">
                <a:effectLst>
                  <a:outerShdw blurRad="38100" dist="38100" dir="2700000" algn="tl">
                    <a:srgbClr val="000000">
                      <a:alpha val="43137"/>
                    </a:srgbClr>
                  </a:outerShdw>
                </a:effectLst>
              </a:rPr>
              <a:t>El aumento de la población mundial, la urbanización, la creciente clase media y los cambios en la alimentación conducirán a una mayor demanda de proteínas, en especial en los mercados emergentes. Por supuesto, </a:t>
            </a:r>
            <a:r>
              <a:rPr lang="es-MX" b="1" u="sng" dirty="0">
                <a:solidFill>
                  <a:srgbClr val="FFFF00"/>
                </a:solidFill>
                <a:effectLst>
                  <a:outerShdw blurRad="38100" dist="38100" dir="2700000" algn="tl">
                    <a:srgbClr val="000000">
                      <a:alpha val="43137"/>
                    </a:srgbClr>
                  </a:outerShdw>
                </a:effectLst>
              </a:rPr>
              <a:t>esto trae oportunidades para que la industria </a:t>
            </a:r>
            <a:r>
              <a:rPr lang="es-MX" b="1" u="sng" dirty="0" smtClean="0">
                <a:solidFill>
                  <a:srgbClr val="FFFF00"/>
                </a:solidFill>
                <a:effectLst>
                  <a:outerShdw blurRad="38100" dist="38100" dir="2700000" algn="tl">
                    <a:srgbClr val="000000">
                      <a:alpha val="43137"/>
                    </a:srgbClr>
                  </a:outerShdw>
                </a:effectLst>
              </a:rPr>
              <a:t>avícola aumente </a:t>
            </a:r>
            <a:r>
              <a:rPr lang="es-MX" b="1" u="sng" dirty="0">
                <a:solidFill>
                  <a:srgbClr val="FFFF00"/>
                </a:solidFill>
                <a:effectLst>
                  <a:outerShdw blurRad="38100" dist="38100" dir="2700000" algn="tl">
                    <a:srgbClr val="000000">
                      <a:alpha val="43137"/>
                    </a:srgbClr>
                  </a:outerShdw>
                </a:effectLst>
              </a:rPr>
              <a:t>su </a:t>
            </a:r>
            <a:r>
              <a:rPr lang="es-MX" b="1" u="sng" dirty="0" smtClean="0">
                <a:solidFill>
                  <a:srgbClr val="FFFF00"/>
                </a:solidFill>
                <a:effectLst>
                  <a:outerShdw blurRad="38100" dist="38100" dir="2700000" algn="tl">
                    <a:srgbClr val="000000">
                      <a:alpha val="43137"/>
                    </a:srgbClr>
                  </a:outerShdw>
                </a:effectLst>
              </a:rPr>
              <a:t>participación, </a:t>
            </a:r>
            <a:r>
              <a:rPr lang="es-MX" b="1" u="sng" dirty="0">
                <a:solidFill>
                  <a:srgbClr val="FFFF00"/>
                </a:solidFill>
                <a:effectLst>
                  <a:outerShdw blurRad="38100" dist="38100" dir="2700000" algn="tl">
                    <a:srgbClr val="000000">
                      <a:alpha val="43137"/>
                    </a:srgbClr>
                  </a:outerShdw>
                </a:effectLst>
              </a:rPr>
              <a:t>pero existen problemas </a:t>
            </a:r>
            <a:r>
              <a:rPr lang="es-MX" b="1" dirty="0">
                <a:effectLst>
                  <a:outerShdw blurRad="38100" dist="38100" dir="2700000" algn="tl">
                    <a:srgbClr val="000000">
                      <a:alpha val="43137"/>
                    </a:srgbClr>
                  </a:outerShdw>
                </a:effectLst>
              </a:rPr>
              <a:t>de </a:t>
            </a:r>
            <a:r>
              <a:rPr lang="es-MX" b="1" dirty="0" smtClean="0">
                <a:effectLst>
                  <a:outerShdw blurRad="38100" dist="38100" dir="2700000" algn="tl">
                    <a:srgbClr val="000000">
                      <a:alpha val="43137"/>
                    </a:srgbClr>
                  </a:outerShdw>
                </a:effectLst>
              </a:rPr>
              <a:t>sustentabilidad</a:t>
            </a:r>
            <a:r>
              <a:rPr lang="es-MX" b="1" dirty="0">
                <a:effectLst>
                  <a:outerShdw blurRad="38100" dist="38100" dir="2700000" algn="tl">
                    <a:srgbClr val="000000">
                      <a:alpha val="43137"/>
                    </a:srgbClr>
                  </a:outerShdw>
                </a:effectLst>
              </a:rPr>
              <a:t>, tales como la escasez de recursos, la seguridad alimentaria, el bienestar animal, </a:t>
            </a:r>
            <a:r>
              <a:rPr lang="es-MX" b="1" dirty="0" smtClean="0">
                <a:effectLst>
                  <a:outerShdw blurRad="38100" dist="38100" dir="2700000" algn="tl">
                    <a:srgbClr val="000000">
                      <a:alpha val="43137"/>
                    </a:srgbClr>
                  </a:outerShdw>
                </a:effectLst>
              </a:rPr>
              <a:t>el bienestar humano, la </a:t>
            </a:r>
            <a:r>
              <a:rPr lang="es-MX" b="1" dirty="0">
                <a:effectLst>
                  <a:outerShdw blurRad="38100" dist="38100" dir="2700000" algn="tl">
                    <a:srgbClr val="000000">
                      <a:alpha val="43137"/>
                    </a:srgbClr>
                  </a:outerShdw>
                </a:effectLst>
              </a:rPr>
              <a:t>resistencia a los antibióticos, la contaminación, el cambio </a:t>
            </a:r>
            <a:r>
              <a:rPr lang="es-MX" b="1" dirty="0" smtClean="0">
                <a:effectLst>
                  <a:outerShdw blurRad="38100" dist="38100" dir="2700000" algn="tl">
                    <a:srgbClr val="000000">
                      <a:alpha val="43137"/>
                    </a:srgbClr>
                  </a:outerShdw>
                </a:effectLst>
              </a:rPr>
              <a:t>climático, alteraciones de salud aviar, </a:t>
            </a:r>
            <a:r>
              <a:rPr lang="es-MX" b="1" dirty="0">
                <a:effectLst>
                  <a:outerShdw blurRad="38100" dist="38100" dir="2700000" algn="tl">
                    <a:srgbClr val="000000">
                      <a:alpha val="43137"/>
                    </a:srgbClr>
                  </a:outerShdw>
                </a:effectLst>
              </a:rPr>
              <a:t>y la pérdida de </a:t>
            </a:r>
            <a:r>
              <a:rPr lang="es-MX" b="1" dirty="0" smtClean="0">
                <a:effectLst>
                  <a:outerShdw blurRad="38100" dist="38100" dir="2700000" algn="tl">
                    <a:srgbClr val="000000">
                      <a:alpha val="43137"/>
                    </a:srgbClr>
                  </a:outerShdw>
                </a:effectLst>
              </a:rPr>
              <a:t>biodiversidad.</a:t>
            </a:r>
            <a:r>
              <a:rPr lang="en-US" b="1" dirty="0">
                <a:effectLst>
                  <a:outerShdw blurRad="38100" dist="38100" dir="2700000" algn="tl">
                    <a:srgbClr val="000000">
                      <a:alpha val="43137"/>
                    </a:srgbClr>
                  </a:outerShdw>
                </a:effectLst>
              </a:rPr>
              <a:t/>
            </a:r>
            <a:br>
              <a:rPr lang="en-US" b="1" dirty="0">
                <a:effectLst>
                  <a:outerShdw blurRad="38100" dist="38100" dir="2700000" algn="tl">
                    <a:srgbClr val="000000">
                      <a:alpha val="43137"/>
                    </a:srgbClr>
                  </a:outerShdw>
                </a:effectLst>
              </a:rPr>
            </a:b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62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20868"/>
                                        </p:tgtEl>
                                        <p:attrNameLst>
                                          <p:attrName>style.visibility</p:attrName>
                                        </p:attrNameLst>
                                      </p:cBhvr>
                                      <p:to>
                                        <p:strVal val="visible"/>
                                      </p:to>
                                    </p:set>
                                    <p:animEffect transition="in" filter="fade">
                                      <p:cBhvr>
                                        <p:cTn id="7" dur="1000"/>
                                        <p:tgtEl>
                                          <p:spTgt spid="420868"/>
                                        </p:tgtEl>
                                      </p:cBhvr>
                                    </p:animEffect>
                                    <p:anim calcmode="lin" valueType="num">
                                      <p:cBhvr>
                                        <p:cTn id="8" dur="1000" fill="hold"/>
                                        <p:tgtEl>
                                          <p:spTgt spid="420868"/>
                                        </p:tgtEl>
                                        <p:attrNameLst>
                                          <p:attrName>ppt_x</p:attrName>
                                        </p:attrNameLst>
                                      </p:cBhvr>
                                      <p:tavLst>
                                        <p:tav tm="0">
                                          <p:val>
                                            <p:strVal val="#ppt_x"/>
                                          </p:val>
                                        </p:tav>
                                        <p:tav tm="100000">
                                          <p:val>
                                            <p:strVal val="#ppt_x"/>
                                          </p:val>
                                        </p:tav>
                                      </p:tavLst>
                                    </p:anim>
                                    <p:anim calcmode="lin" valueType="num">
                                      <p:cBhvr>
                                        <p:cTn id="9" dur="1000" fill="hold"/>
                                        <p:tgtEl>
                                          <p:spTgt spid="42086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868" grpId="0" animBg="1"/>
      <p:bldP spid="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78"/>
            <a:ext cx="9085715" cy="6845243"/>
          </a:xfrm>
          <a:prstGeom prst="rect">
            <a:avLst/>
          </a:prstGeom>
        </p:spPr>
      </p:pic>
      <p:sp>
        <p:nvSpPr>
          <p:cNvPr id="3" name="Text Box 3"/>
          <p:cNvSpPr txBox="1">
            <a:spLocks noChangeArrowheads="1"/>
          </p:cNvSpPr>
          <p:nvPr/>
        </p:nvSpPr>
        <p:spPr bwMode="auto">
          <a:xfrm>
            <a:off x="915434" y="0"/>
            <a:ext cx="8208912" cy="503237"/>
          </a:xfrm>
          <a:prstGeom prst="rect">
            <a:avLst/>
          </a:prstGeom>
          <a:solidFill>
            <a:srgbClr val="FF0000"/>
          </a:solidFill>
          <a:ln w="9525">
            <a:solidFill>
              <a:srgbClr val="000000"/>
            </a:solidFill>
            <a:miter lim="800000"/>
            <a:headEnd/>
            <a:tailEnd/>
          </a:ln>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dirty="0" err="1" smtClean="0">
                <a:latin typeface="+mn-lt"/>
              </a:rPr>
              <a:t>Esquema</a:t>
            </a:r>
            <a:r>
              <a:rPr lang="en-US" b="1" dirty="0" smtClean="0">
                <a:latin typeface="+mn-lt"/>
              </a:rPr>
              <a:t> de integration vertical de la </a:t>
            </a:r>
            <a:r>
              <a:rPr lang="en-US" b="1" dirty="0" err="1" smtClean="0">
                <a:latin typeface="+mn-lt"/>
              </a:rPr>
              <a:t>produccion</a:t>
            </a:r>
            <a:r>
              <a:rPr lang="en-US" b="1" dirty="0" smtClean="0">
                <a:latin typeface="+mn-lt"/>
              </a:rPr>
              <a:t> </a:t>
            </a:r>
            <a:r>
              <a:rPr lang="en-US" b="1" dirty="0" err="1" smtClean="0">
                <a:latin typeface="+mn-lt"/>
              </a:rPr>
              <a:t>avicola</a:t>
            </a:r>
            <a:endParaRPr lang="es-MX" altLang="es-MX" b="1" dirty="0">
              <a:effectLst>
                <a:outerShdw blurRad="38100" dist="38100" dir="2700000" algn="tl">
                  <a:srgbClr val="000000">
                    <a:alpha val="43137"/>
                  </a:srgbClr>
                </a:outerShdw>
              </a:effectLst>
              <a:latin typeface="+mn-lt"/>
              <a:ea typeface="Times New Roman" pitchFamily="18" charset="0"/>
              <a:cs typeface="Arial" pitchFamily="34" charset="0"/>
            </a:endParaRPr>
          </a:p>
        </p:txBody>
      </p:sp>
    </p:spTree>
    <p:extLst>
      <p:ext uri="{BB962C8B-B14F-4D97-AF65-F5344CB8AC3E}">
        <p14:creationId xmlns:p14="http://schemas.microsoft.com/office/powerpoint/2010/main" val="160594515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0" y="27856"/>
            <a:ext cx="9144000" cy="1143000"/>
          </a:xfrm>
        </p:spPr>
        <p:txBody>
          <a:bodyPr/>
          <a:lstStyle/>
          <a:p>
            <a:r>
              <a:rPr lang="es-MX" b="1" dirty="0" smtClean="0">
                <a:solidFill>
                  <a:schemeClr val="tx1"/>
                </a:solidFill>
                <a:effectLst>
                  <a:outerShdw blurRad="38100" dist="38100" dir="2700000" algn="tl">
                    <a:srgbClr val="000000">
                      <a:alpha val="43137"/>
                    </a:srgbClr>
                  </a:outerShdw>
                </a:effectLst>
              </a:rPr>
              <a:t>México </a:t>
            </a:r>
            <a:br>
              <a:rPr lang="es-MX" b="1" dirty="0" smtClean="0">
                <a:solidFill>
                  <a:schemeClr val="tx1"/>
                </a:solidFill>
                <a:effectLst>
                  <a:outerShdw blurRad="38100" dist="38100" dir="2700000" algn="tl">
                    <a:srgbClr val="000000">
                      <a:alpha val="43137"/>
                    </a:srgbClr>
                  </a:outerShdw>
                </a:effectLst>
              </a:rPr>
            </a:br>
            <a:r>
              <a:rPr lang="es-MX" b="1" dirty="0" smtClean="0">
                <a:solidFill>
                  <a:schemeClr val="tx1"/>
                </a:solidFill>
                <a:effectLst>
                  <a:outerShdw blurRad="38100" dist="38100" dir="2700000" algn="tl">
                    <a:srgbClr val="000000">
                      <a:alpha val="43137"/>
                    </a:srgbClr>
                  </a:outerShdw>
                </a:effectLst>
              </a:rPr>
              <a:t>producción avícola  en 2013</a:t>
            </a:r>
            <a:endParaRPr lang="es-MX" b="1" dirty="0">
              <a:solidFill>
                <a:schemeClr val="tx1"/>
              </a:solidFill>
              <a:effectLst>
                <a:outerShdw blurRad="38100" dist="38100" dir="2700000" algn="tl">
                  <a:srgbClr val="000000">
                    <a:alpha val="43137"/>
                  </a:srgbClr>
                </a:outerShdw>
              </a:effectLst>
            </a:endParaRPr>
          </a:p>
        </p:txBody>
      </p:sp>
      <p:graphicFrame>
        <p:nvGraphicFramePr>
          <p:cNvPr id="5" name="3 Diagrama"/>
          <p:cNvGraphicFramePr/>
          <p:nvPr>
            <p:extLst>
              <p:ext uri="{D42A27DB-BD31-4B8C-83A1-F6EECF244321}">
                <p14:modId xmlns:p14="http://schemas.microsoft.com/office/powerpoint/2010/main" val="1545131820"/>
              </p:ext>
            </p:extLst>
          </p:nvPr>
        </p:nvGraphicFramePr>
        <p:xfrm>
          <a:off x="107504" y="1556792"/>
          <a:ext cx="9036496" cy="4896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 Box 4"/>
          <p:cNvSpPr txBox="1">
            <a:spLocks noChangeArrowheads="1"/>
          </p:cNvSpPr>
          <p:nvPr/>
        </p:nvSpPr>
        <p:spPr bwMode="auto">
          <a:xfrm>
            <a:off x="3647332" y="6581001"/>
            <a:ext cx="5486400" cy="276999"/>
          </a:xfrm>
          <a:prstGeom prst="rect">
            <a:avLst/>
          </a:prstGeom>
          <a:solidFill>
            <a:schemeClr val="tx1"/>
          </a:solidFill>
          <a:ln>
            <a:noFill/>
          </a:ln>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spcBef>
                <a:spcPct val="50000"/>
              </a:spcBef>
            </a:pPr>
            <a:r>
              <a:rPr lang="en-US" sz="1200" b="1" i="1" dirty="0" smtClean="0">
                <a:solidFill>
                  <a:srgbClr val="FF0000"/>
                </a:solidFill>
              </a:rPr>
              <a:t>Source</a:t>
            </a:r>
            <a:r>
              <a:rPr lang="en-US" sz="1200" b="1" i="1" dirty="0">
                <a:solidFill>
                  <a:srgbClr val="FF0000"/>
                </a:solidFill>
              </a:rPr>
              <a:t>: </a:t>
            </a:r>
            <a:r>
              <a:rPr lang="en-US" sz="1200" b="1" i="1" dirty="0" smtClean="0">
                <a:solidFill>
                  <a:srgbClr val="FF0000"/>
                </a:solidFill>
              </a:rPr>
              <a:t>UNA</a:t>
            </a:r>
            <a:r>
              <a:rPr lang="en-US" sz="1200" b="1" i="1" dirty="0">
                <a:solidFill>
                  <a:srgbClr val="FF0000"/>
                </a:solidFill>
              </a:rPr>
              <a:t>; SAGARPA; </a:t>
            </a:r>
            <a:r>
              <a:rPr lang="en-US" sz="1200" b="1" i="1" dirty="0" smtClean="0">
                <a:solidFill>
                  <a:srgbClr val="FF0000"/>
                </a:solidFill>
              </a:rPr>
              <a:t>SIAP., </a:t>
            </a:r>
            <a:r>
              <a:rPr lang="en-US" sz="1200" b="1" i="1" dirty="0">
                <a:solidFill>
                  <a:srgbClr val="FF0000"/>
                </a:solidFill>
              </a:rPr>
              <a:t>preliminary 2013</a:t>
            </a:r>
            <a:endParaRPr kumimoji="1" lang="es-ES_tradnl" sz="1200" b="1" i="1" dirty="0">
              <a:solidFill>
                <a:srgbClr val="FF0000"/>
              </a:solidFill>
              <a:cs typeface="Times New Roman" pitchFamily="18" charset="0"/>
            </a:endParaRPr>
          </a:p>
        </p:txBody>
      </p:sp>
      <p:cxnSp>
        <p:nvCxnSpPr>
          <p:cNvPr id="7" name="6 Conector recto"/>
          <p:cNvCxnSpPr/>
          <p:nvPr/>
        </p:nvCxnSpPr>
        <p:spPr>
          <a:xfrm>
            <a:off x="0" y="1268760"/>
            <a:ext cx="9144000" cy="0"/>
          </a:xfrm>
          <a:prstGeom prst="line">
            <a:avLst/>
          </a:prstGeom>
          <a:ln>
            <a:solidFill>
              <a:srgbClr val="66FF33"/>
            </a:solidFill>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421173383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404664"/>
            <a:ext cx="8229600" cy="868362"/>
          </a:xfrm>
        </p:spPr>
        <p:txBody>
          <a:bodyPr>
            <a:normAutofit fontScale="90000"/>
          </a:bodyPr>
          <a:lstStyle/>
          <a:p>
            <a:pPr lvl="0"/>
            <a:r>
              <a:rPr lang="es-ES" dirty="0" err="1" smtClean="0">
                <a:solidFill>
                  <a:schemeClr val="tx1"/>
                </a:solidFill>
              </a:rPr>
              <a:t>Mexico</a:t>
            </a:r>
            <a:r>
              <a:rPr lang="es-ES" dirty="0" smtClean="0">
                <a:solidFill>
                  <a:schemeClr val="tx1"/>
                </a:solidFill>
              </a:rPr>
              <a:t/>
            </a:r>
            <a:br>
              <a:rPr lang="es-ES" dirty="0" smtClean="0">
                <a:solidFill>
                  <a:schemeClr val="tx1"/>
                </a:solidFill>
              </a:rPr>
            </a:br>
            <a:r>
              <a:rPr lang="es-ES" dirty="0" smtClean="0">
                <a:solidFill>
                  <a:schemeClr val="tx1"/>
                </a:solidFill>
              </a:rPr>
              <a:t>Prospectiva </a:t>
            </a:r>
            <a:r>
              <a:rPr lang="es-ES" dirty="0">
                <a:solidFill>
                  <a:schemeClr val="tx1"/>
                </a:solidFill>
              </a:rPr>
              <a:t>de la producción de </a:t>
            </a:r>
            <a:r>
              <a:rPr lang="es-ES" dirty="0" smtClean="0">
                <a:solidFill>
                  <a:schemeClr val="tx1"/>
                </a:solidFill>
              </a:rPr>
              <a:t>huevo </a:t>
            </a:r>
            <a:r>
              <a:rPr lang="es-MX" dirty="0">
                <a:solidFill>
                  <a:schemeClr val="tx1"/>
                </a:solidFill>
              </a:rPr>
              <a:t/>
            </a:r>
            <a:br>
              <a:rPr lang="es-MX" dirty="0">
                <a:solidFill>
                  <a:schemeClr val="tx1"/>
                </a:solidFill>
              </a:rPr>
            </a:br>
            <a:endParaRPr lang="es-MX" dirty="0">
              <a:solidFill>
                <a:schemeClr val="tx1"/>
              </a:solidFill>
            </a:endParaRPr>
          </a:p>
        </p:txBody>
      </p:sp>
      <p:sp>
        <p:nvSpPr>
          <p:cNvPr id="3" name="2 Marcador de contenido"/>
          <p:cNvSpPr>
            <a:spLocks noGrp="1"/>
          </p:cNvSpPr>
          <p:nvPr>
            <p:ph idx="1"/>
          </p:nvPr>
        </p:nvSpPr>
        <p:spPr>
          <a:xfrm>
            <a:off x="323528" y="1484784"/>
            <a:ext cx="8435280" cy="4830763"/>
          </a:xfrm>
        </p:spPr>
        <p:txBody>
          <a:bodyPr/>
          <a:lstStyle/>
          <a:p>
            <a:pPr marL="0" indent="0" algn="ctr">
              <a:buNone/>
            </a:pPr>
            <a:r>
              <a:rPr lang="es-ES" b="1" dirty="0" smtClean="0">
                <a:effectLst>
                  <a:outerShdw blurRad="38100" dist="38100" dir="2700000" algn="tl">
                    <a:srgbClr val="000000">
                      <a:alpha val="43137"/>
                    </a:srgbClr>
                  </a:outerShdw>
                </a:effectLst>
              </a:rPr>
              <a:t>México </a:t>
            </a:r>
            <a:r>
              <a:rPr lang="es-ES" b="1" dirty="0">
                <a:effectLst>
                  <a:outerShdw blurRad="38100" dist="38100" dir="2700000" algn="tl">
                    <a:srgbClr val="000000">
                      <a:alpha val="43137"/>
                    </a:srgbClr>
                  </a:outerShdw>
                </a:effectLst>
              </a:rPr>
              <a:t>ocupa el </a:t>
            </a:r>
            <a:r>
              <a:rPr lang="es-ES" b="1" dirty="0" smtClean="0">
                <a:effectLst>
                  <a:outerShdw blurRad="38100" dist="38100" dir="2700000" algn="tl">
                    <a:srgbClr val="000000">
                      <a:alpha val="43137"/>
                    </a:srgbClr>
                  </a:outerShdw>
                </a:effectLst>
              </a:rPr>
              <a:t>5º </a:t>
            </a:r>
            <a:r>
              <a:rPr lang="es-ES" b="1" dirty="0">
                <a:effectLst>
                  <a:outerShdw blurRad="38100" dist="38100" dir="2700000" algn="tl">
                    <a:srgbClr val="000000">
                      <a:alpha val="43137"/>
                    </a:srgbClr>
                  </a:outerShdw>
                </a:effectLst>
              </a:rPr>
              <a:t>lugar mundial en producción y el primer lugar global en consumo </a:t>
            </a:r>
            <a:r>
              <a:rPr lang="es-ES" b="1" dirty="0" smtClean="0">
                <a:effectLst>
                  <a:outerShdw blurRad="38100" dist="38100" dir="2700000" algn="tl">
                    <a:srgbClr val="000000">
                      <a:alpha val="43137"/>
                    </a:srgbClr>
                  </a:outerShdw>
                </a:effectLst>
              </a:rPr>
              <a:t>per cápita.</a:t>
            </a:r>
          </a:p>
          <a:p>
            <a:pPr marL="0" indent="0" algn="ctr">
              <a:buNone/>
            </a:pPr>
            <a:endParaRPr lang="es-MX" b="1" dirty="0">
              <a:effectLst>
                <a:outerShdw blurRad="38100" dist="38100" dir="2700000" algn="tl">
                  <a:srgbClr val="000000">
                    <a:alpha val="43137"/>
                  </a:srgbClr>
                </a:outerShdw>
              </a:effectLst>
            </a:endParaRPr>
          </a:p>
          <a:p>
            <a:pPr marL="0" indent="0" algn="ctr">
              <a:buNone/>
            </a:pPr>
            <a:r>
              <a:rPr lang="es-ES" b="1" dirty="0">
                <a:effectLst>
                  <a:outerShdw blurRad="38100" dist="38100" dir="2700000" algn="tl">
                    <a:srgbClr val="000000">
                      <a:alpha val="43137"/>
                    </a:srgbClr>
                  </a:outerShdw>
                </a:effectLst>
              </a:rPr>
              <a:t>La técnica de econometría permite estimar un crecimiento de la avicultura mexicana  hacia el </a:t>
            </a:r>
            <a:r>
              <a:rPr lang="es-ES" b="1" dirty="0" smtClean="0">
                <a:effectLst>
                  <a:outerShdw blurRad="38100" dist="38100" dir="2700000" algn="tl">
                    <a:srgbClr val="000000">
                      <a:alpha val="43137"/>
                    </a:srgbClr>
                  </a:outerShdw>
                </a:effectLst>
              </a:rPr>
              <a:t>2024 </a:t>
            </a:r>
            <a:r>
              <a:rPr lang="es-ES" b="1" dirty="0">
                <a:effectLst>
                  <a:outerShdw blurRad="38100" dist="38100" dir="2700000" algn="tl">
                    <a:srgbClr val="000000">
                      <a:alpha val="43137"/>
                    </a:srgbClr>
                  </a:outerShdw>
                </a:effectLst>
              </a:rPr>
              <a:t>de un 17.8 % en su conjunto y es razonable estimar que aportara el 74.2 % de la oferta de proteína animal total hacia e </a:t>
            </a:r>
            <a:r>
              <a:rPr lang="es-ES" b="1" dirty="0" smtClean="0">
                <a:effectLst>
                  <a:outerShdw blurRad="38100" dist="38100" dir="2700000" algn="tl">
                    <a:srgbClr val="000000">
                      <a:alpha val="43137"/>
                    </a:srgbClr>
                  </a:outerShdw>
                </a:effectLst>
              </a:rPr>
              <a:t>2024.</a:t>
            </a:r>
            <a:endParaRPr lang="es-MX" b="1" dirty="0">
              <a:effectLst>
                <a:outerShdw blurRad="38100" dist="38100" dir="2700000" algn="tl">
                  <a:srgbClr val="000000">
                    <a:alpha val="43137"/>
                  </a:srgbClr>
                </a:outerShdw>
              </a:effectLst>
            </a:endParaRPr>
          </a:p>
          <a:p>
            <a:pPr marL="0" indent="0" algn="ctr">
              <a:buNone/>
            </a:pPr>
            <a:endParaRPr lang="es-MX" b="1" dirty="0">
              <a:effectLst>
                <a:outerShdw blurRad="38100" dist="38100" dir="2700000" algn="tl">
                  <a:srgbClr val="000000">
                    <a:alpha val="43137"/>
                  </a:srgbClr>
                </a:outerShdw>
              </a:effectLst>
            </a:endParaRPr>
          </a:p>
        </p:txBody>
      </p:sp>
      <p:cxnSp>
        <p:nvCxnSpPr>
          <p:cNvPr id="4" name="3 Conector recto"/>
          <p:cNvCxnSpPr/>
          <p:nvPr/>
        </p:nvCxnSpPr>
        <p:spPr>
          <a:xfrm>
            <a:off x="0" y="1412776"/>
            <a:ext cx="9144000" cy="0"/>
          </a:xfrm>
          <a:prstGeom prst="line">
            <a:avLst/>
          </a:prstGeom>
          <a:ln>
            <a:solidFill>
              <a:srgbClr val="66FF33"/>
            </a:solidFill>
          </a:ln>
        </p:spPr>
        <p:style>
          <a:lnRef idx="2">
            <a:schemeClr val="accent6"/>
          </a:lnRef>
          <a:fillRef idx="0">
            <a:schemeClr val="accent6"/>
          </a:fillRef>
          <a:effectRef idx="1">
            <a:schemeClr val="accent6"/>
          </a:effectRef>
          <a:fontRef idx="minor">
            <a:schemeClr val="tx1"/>
          </a:fontRef>
        </p:style>
      </p:cxnSp>
      <p:pic>
        <p:nvPicPr>
          <p:cNvPr id="5" name="4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5656" y="2204864"/>
            <a:ext cx="6000301" cy="4435937"/>
          </a:xfrm>
          <a:prstGeom prst="rect">
            <a:avLst/>
          </a:prstGeom>
        </p:spPr>
      </p:pic>
    </p:spTree>
    <p:extLst>
      <p:ext uri="{BB962C8B-B14F-4D97-AF65-F5344CB8AC3E}">
        <p14:creationId xmlns:p14="http://schemas.microsoft.com/office/powerpoint/2010/main" val="2903634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Gráfico"/>
          <p:cNvGraphicFramePr>
            <a:graphicFrameLocks/>
          </p:cNvGraphicFramePr>
          <p:nvPr>
            <p:extLst>
              <p:ext uri="{D42A27DB-BD31-4B8C-83A1-F6EECF244321}">
                <p14:modId xmlns:p14="http://schemas.microsoft.com/office/powerpoint/2010/main" val="3697609592"/>
              </p:ext>
            </p:extLst>
          </p:nvPr>
        </p:nvGraphicFramePr>
        <p:xfrm>
          <a:off x="1" y="-243408"/>
          <a:ext cx="9144000" cy="71014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7936511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4008" y="3933056"/>
            <a:ext cx="4276670" cy="2843732"/>
          </a:xfrm>
          <a:prstGeom prst="rect">
            <a:avLst/>
          </a:prstGeom>
        </p:spPr>
      </p:pic>
      <p:pic>
        <p:nvPicPr>
          <p:cNvPr id="4" name="3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3284984"/>
            <a:ext cx="4312458" cy="2924944"/>
          </a:xfrm>
          <a:prstGeom prst="rect">
            <a:avLst/>
          </a:prstGeom>
        </p:spPr>
      </p:pic>
      <p:pic>
        <p:nvPicPr>
          <p:cNvPr id="5" name="4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7984" y="188640"/>
            <a:ext cx="4336818" cy="2902974"/>
          </a:xfrm>
          <a:prstGeom prst="rect">
            <a:avLst/>
          </a:prstGeom>
        </p:spPr>
      </p:pic>
      <p:pic>
        <p:nvPicPr>
          <p:cNvPr id="6" name="5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520" y="332656"/>
            <a:ext cx="3967500" cy="2726189"/>
          </a:xfrm>
          <a:prstGeom prst="rect">
            <a:avLst/>
          </a:prstGeom>
        </p:spPr>
      </p:pic>
    </p:spTree>
    <p:extLst>
      <p:ext uri="{BB962C8B-B14F-4D97-AF65-F5344CB8AC3E}">
        <p14:creationId xmlns:p14="http://schemas.microsoft.com/office/powerpoint/2010/main" val="144668314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260648"/>
            <a:ext cx="8795320" cy="868362"/>
          </a:xfrm>
        </p:spPr>
        <p:txBody>
          <a:bodyPr>
            <a:noAutofit/>
          </a:bodyPr>
          <a:lstStyle/>
          <a:p>
            <a:pPr lvl="0"/>
            <a:r>
              <a:rPr lang="es-ES" sz="3200" dirty="0" err="1" smtClean="0">
                <a:solidFill>
                  <a:schemeClr val="tx1"/>
                </a:solidFill>
              </a:rPr>
              <a:t>Mexico</a:t>
            </a:r>
            <a:r>
              <a:rPr lang="es-ES" sz="3200" dirty="0" smtClean="0">
                <a:solidFill>
                  <a:schemeClr val="tx1"/>
                </a:solidFill>
              </a:rPr>
              <a:t/>
            </a:r>
            <a:br>
              <a:rPr lang="es-ES" sz="3200" dirty="0" smtClean="0">
                <a:solidFill>
                  <a:schemeClr val="tx1"/>
                </a:solidFill>
              </a:rPr>
            </a:br>
            <a:r>
              <a:rPr lang="es-ES" sz="3200" dirty="0" smtClean="0">
                <a:solidFill>
                  <a:schemeClr val="tx1"/>
                </a:solidFill>
              </a:rPr>
              <a:t>Prospectiva </a:t>
            </a:r>
            <a:r>
              <a:rPr lang="es-ES" sz="3200" dirty="0">
                <a:solidFill>
                  <a:schemeClr val="tx1"/>
                </a:solidFill>
              </a:rPr>
              <a:t>de la producción de carne de ave.</a:t>
            </a:r>
            <a:r>
              <a:rPr lang="es-MX" sz="3200" dirty="0">
                <a:solidFill>
                  <a:schemeClr val="tx1"/>
                </a:solidFill>
              </a:rPr>
              <a:t/>
            </a:r>
            <a:br>
              <a:rPr lang="es-MX" sz="3200" dirty="0">
                <a:solidFill>
                  <a:schemeClr val="tx1"/>
                </a:solidFill>
              </a:rPr>
            </a:br>
            <a:endParaRPr lang="es-MX" sz="3200" dirty="0">
              <a:solidFill>
                <a:schemeClr val="tx1"/>
              </a:solidFill>
            </a:endParaRPr>
          </a:p>
        </p:txBody>
      </p:sp>
      <p:sp>
        <p:nvSpPr>
          <p:cNvPr id="3" name="2 Marcador de contenido"/>
          <p:cNvSpPr>
            <a:spLocks noGrp="1"/>
          </p:cNvSpPr>
          <p:nvPr>
            <p:ph idx="1"/>
          </p:nvPr>
        </p:nvSpPr>
        <p:spPr>
          <a:xfrm>
            <a:off x="179512" y="1295400"/>
            <a:ext cx="8784976" cy="4830763"/>
          </a:xfrm>
        </p:spPr>
        <p:txBody>
          <a:bodyPr/>
          <a:lstStyle/>
          <a:p>
            <a:pPr marL="0" indent="0" algn="ctr">
              <a:buNone/>
            </a:pPr>
            <a:endParaRPr lang="es-ES" b="1" dirty="0" smtClean="0">
              <a:effectLst>
                <a:outerShdw blurRad="38100" dist="38100" dir="2700000" algn="tl">
                  <a:srgbClr val="000000">
                    <a:alpha val="43137"/>
                  </a:srgbClr>
                </a:outerShdw>
              </a:effectLst>
            </a:endParaRPr>
          </a:p>
          <a:p>
            <a:pPr marL="0" indent="0" algn="ctr">
              <a:buNone/>
            </a:pPr>
            <a:r>
              <a:rPr lang="es-ES" b="1" dirty="0" smtClean="0">
                <a:effectLst>
                  <a:outerShdw blurRad="38100" dist="38100" dir="2700000" algn="tl">
                    <a:srgbClr val="000000">
                      <a:alpha val="43137"/>
                    </a:srgbClr>
                  </a:outerShdw>
                </a:effectLst>
              </a:rPr>
              <a:t>México </a:t>
            </a:r>
            <a:r>
              <a:rPr lang="es-ES" b="1" dirty="0">
                <a:effectLst>
                  <a:outerShdw blurRad="38100" dist="38100" dir="2700000" algn="tl">
                    <a:srgbClr val="000000">
                      <a:alpha val="43137"/>
                    </a:srgbClr>
                  </a:outerShdw>
                </a:effectLst>
              </a:rPr>
              <a:t>ocupa el </a:t>
            </a:r>
            <a:r>
              <a:rPr lang="es-ES" b="1" dirty="0" smtClean="0">
                <a:effectLst>
                  <a:outerShdw blurRad="38100" dist="38100" dir="2700000" algn="tl">
                    <a:srgbClr val="000000">
                      <a:alpha val="43137"/>
                    </a:srgbClr>
                  </a:outerShdw>
                </a:effectLst>
              </a:rPr>
              <a:t>cuarto </a:t>
            </a:r>
            <a:r>
              <a:rPr lang="es-ES" b="1" dirty="0">
                <a:effectLst>
                  <a:outerShdw blurRad="38100" dist="38100" dir="2700000" algn="tl">
                    <a:srgbClr val="000000">
                      <a:alpha val="43137"/>
                    </a:srgbClr>
                  </a:outerShdw>
                </a:effectLst>
              </a:rPr>
              <a:t>lugar en producción de carne de ave y el sexto global  en consumo </a:t>
            </a:r>
            <a:r>
              <a:rPr lang="es-ES" b="1" dirty="0" smtClean="0">
                <a:effectLst>
                  <a:outerShdw blurRad="38100" dist="38100" dir="2700000" algn="tl">
                    <a:srgbClr val="000000">
                      <a:alpha val="43137"/>
                    </a:srgbClr>
                  </a:outerShdw>
                </a:effectLst>
              </a:rPr>
              <a:t>per cápita.</a:t>
            </a:r>
          </a:p>
          <a:p>
            <a:pPr marL="0" indent="0" algn="ctr">
              <a:buNone/>
            </a:pPr>
            <a:endParaRPr lang="es-MX" b="1" dirty="0">
              <a:effectLst>
                <a:outerShdw blurRad="38100" dist="38100" dir="2700000" algn="tl">
                  <a:srgbClr val="000000">
                    <a:alpha val="43137"/>
                  </a:srgbClr>
                </a:outerShdw>
              </a:effectLst>
            </a:endParaRPr>
          </a:p>
          <a:p>
            <a:pPr marL="0" indent="0" algn="ctr">
              <a:buNone/>
            </a:pPr>
            <a:r>
              <a:rPr lang="es-ES" b="1" dirty="0">
                <a:effectLst>
                  <a:outerShdw blurRad="38100" dist="38100" dir="2700000" algn="tl">
                    <a:srgbClr val="000000">
                      <a:alpha val="43137"/>
                    </a:srgbClr>
                  </a:outerShdw>
                </a:effectLst>
              </a:rPr>
              <a:t>Para la carne de ave en su modalidad de pollo y pavo el crecimiento se estima en </a:t>
            </a:r>
            <a:r>
              <a:rPr lang="es-ES" b="1" dirty="0" smtClean="0">
                <a:effectLst>
                  <a:outerShdw blurRad="38100" dist="38100" dir="2700000" algn="tl">
                    <a:srgbClr val="000000">
                      <a:alpha val="43137"/>
                    </a:srgbClr>
                  </a:outerShdw>
                </a:effectLst>
              </a:rPr>
              <a:t>14.9 </a:t>
            </a:r>
            <a:r>
              <a:rPr lang="es-ES" b="1" dirty="0">
                <a:effectLst>
                  <a:outerShdw blurRad="38100" dist="38100" dir="2700000" algn="tl">
                    <a:srgbClr val="000000">
                      <a:alpha val="43137"/>
                    </a:srgbClr>
                  </a:outerShdw>
                </a:effectLst>
              </a:rPr>
              <a:t>combinados.</a:t>
            </a:r>
            <a:endParaRPr lang="es-MX" b="1" dirty="0">
              <a:effectLst>
                <a:outerShdw blurRad="38100" dist="38100" dir="2700000" algn="tl">
                  <a:srgbClr val="000000">
                    <a:alpha val="43137"/>
                  </a:srgbClr>
                </a:outerShdw>
              </a:effectLst>
            </a:endParaRPr>
          </a:p>
          <a:p>
            <a:pPr marL="0" indent="0" algn="ctr">
              <a:buNone/>
            </a:pPr>
            <a:endParaRPr lang="es-MX" b="1" dirty="0">
              <a:effectLst>
                <a:outerShdw blurRad="38100" dist="38100" dir="2700000" algn="tl">
                  <a:srgbClr val="000000">
                    <a:alpha val="43137"/>
                  </a:srgbClr>
                </a:outerShdw>
              </a:effectLst>
            </a:endParaRPr>
          </a:p>
        </p:txBody>
      </p:sp>
      <p:cxnSp>
        <p:nvCxnSpPr>
          <p:cNvPr id="4" name="3 Conector recto"/>
          <p:cNvCxnSpPr/>
          <p:nvPr/>
        </p:nvCxnSpPr>
        <p:spPr>
          <a:xfrm>
            <a:off x="0" y="1412776"/>
            <a:ext cx="9144000" cy="0"/>
          </a:xfrm>
          <a:prstGeom prst="line">
            <a:avLst/>
          </a:prstGeom>
          <a:ln>
            <a:solidFill>
              <a:srgbClr val="66FF33"/>
            </a:solidFill>
          </a:ln>
        </p:spPr>
        <p:style>
          <a:lnRef idx="2">
            <a:schemeClr val="accent6"/>
          </a:lnRef>
          <a:fillRef idx="0">
            <a:schemeClr val="accent6"/>
          </a:fillRef>
          <a:effectRef idx="1">
            <a:schemeClr val="accent6"/>
          </a:effectRef>
          <a:fontRef idx="minor">
            <a:schemeClr val="tx1"/>
          </a:fontRef>
        </p:style>
      </p:cxnSp>
      <p:pic>
        <p:nvPicPr>
          <p:cNvPr id="5" name="4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1760" y="1874283"/>
            <a:ext cx="6708850" cy="4983717"/>
          </a:xfrm>
          <a:prstGeom prst="rect">
            <a:avLst/>
          </a:prstGeom>
        </p:spPr>
      </p:pic>
    </p:spTree>
    <p:extLst>
      <p:ext uri="{BB962C8B-B14F-4D97-AF65-F5344CB8AC3E}">
        <p14:creationId xmlns:p14="http://schemas.microsoft.com/office/powerpoint/2010/main" val="1564328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Gráfico"/>
          <p:cNvGraphicFramePr>
            <a:graphicFrameLocks/>
          </p:cNvGraphicFramePr>
          <p:nvPr>
            <p:extLst>
              <p:ext uri="{D42A27DB-BD31-4B8C-83A1-F6EECF244321}">
                <p14:modId xmlns:p14="http://schemas.microsoft.com/office/powerpoint/2010/main" val="975387215"/>
              </p:ext>
            </p:extLst>
          </p:nvPr>
        </p:nvGraphicFramePr>
        <p:xfrm>
          <a:off x="0" y="0"/>
          <a:ext cx="9144000"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4666388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4008" y="3645024"/>
            <a:ext cx="4355976" cy="2920418"/>
          </a:xfrm>
          <a:prstGeom prst="rect">
            <a:avLst/>
          </a:prstGeom>
        </p:spPr>
      </p:pic>
      <p:pic>
        <p:nvPicPr>
          <p:cNvPr id="4" name="3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188640"/>
            <a:ext cx="4341505" cy="3019758"/>
          </a:xfrm>
          <a:prstGeom prst="rect">
            <a:avLst/>
          </a:prstGeom>
        </p:spPr>
      </p:pic>
      <p:pic>
        <p:nvPicPr>
          <p:cNvPr id="5" name="4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3" y="3429000"/>
            <a:ext cx="4430013" cy="3024336"/>
          </a:xfrm>
          <a:prstGeom prst="rect">
            <a:avLst/>
          </a:prstGeom>
        </p:spPr>
      </p:pic>
      <p:pic>
        <p:nvPicPr>
          <p:cNvPr id="6" name="5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0" y="332656"/>
            <a:ext cx="4415184" cy="2880320"/>
          </a:xfrm>
          <a:prstGeom prst="rect">
            <a:avLst/>
          </a:prstGeom>
        </p:spPr>
      </p:pic>
    </p:spTree>
    <p:extLst>
      <p:ext uri="{BB962C8B-B14F-4D97-AF65-F5344CB8AC3E}">
        <p14:creationId xmlns:p14="http://schemas.microsoft.com/office/powerpoint/2010/main" val="384952616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2818" y="4040038"/>
            <a:ext cx="4154727" cy="2817962"/>
          </a:xfrm>
          <a:prstGeom prst="rect">
            <a:avLst/>
          </a:prstGeom>
        </p:spPr>
      </p:pic>
      <p:pic>
        <p:nvPicPr>
          <p:cNvPr id="4" name="3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3645024"/>
            <a:ext cx="4609915" cy="3090669"/>
          </a:xfrm>
          <a:prstGeom prst="rect">
            <a:avLst/>
          </a:prstGeom>
        </p:spPr>
      </p:pic>
      <p:pic>
        <p:nvPicPr>
          <p:cNvPr id="6" name="5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29146"/>
            <a:ext cx="4471249" cy="3017709"/>
          </a:xfrm>
          <a:prstGeom prst="rect">
            <a:avLst/>
          </a:prstGeom>
        </p:spPr>
      </p:pic>
      <p:pic>
        <p:nvPicPr>
          <p:cNvPr id="7" name="6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30" y="22403"/>
            <a:ext cx="4154727" cy="2910153"/>
          </a:xfrm>
          <a:prstGeom prst="rect">
            <a:avLst/>
          </a:prstGeom>
        </p:spPr>
      </p:pic>
      <p:pic>
        <p:nvPicPr>
          <p:cNvPr id="5" name="4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0032" y="3068960"/>
            <a:ext cx="4154728" cy="2839474"/>
          </a:xfrm>
          <a:prstGeom prst="rect">
            <a:avLst/>
          </a:prstGeom>
        </p:spPr>
      </p:pic>
      <p:pic>
        <p:nvPicPr>
          <p:cNvPr id="8" name="7 Image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961" y="-26656"/>
            <a:ext cx="4963920" cy="3634299"/>
          </a:xfrm>
          <a:prstGeom prst="rect">
            <a:avLst/>
          </a:prstGeom>
        </p:spPr>
      </p:pic>
    </p:spTree>
    <p:extLst>
      <p:ext uri="{BB962C8B-B14F-4D97-AF65-F5344CB8AC3E}">
        <p14:creationId xmlns:p14="http://schemas.microsoft.com/office/powerpoint/2010/main" val="1565671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1 Título"/>
              <p:cNvSpPr>
                <a:spLocks noGrp="1"/>
              </p:cNvSpPr>
              <p:nvPr>
                <p:ph type="title"/>
              </p:nvPr>
            </p:nvSpPr>
            <p:spPr>
              <a:xfrm>
                <a:off x="0" y="692696"/>
                <a:ext cx="8928992" cy="868362"/>
              </a:xfrm>
            </p:spPr>
            <p:txBody>
              <a:bodyPr/>
              <a:lstStyle/>
              <a:p>
                <a:pPr/>
                <a:r>
                  <a:rPr lang="es-MX" sz="3200" dirty="0" smtClean="0">
                    <a:solidFill>
                      <a:schemeClr val="tx1"/>
                    </a:solidFill>
                  </a:rPr>
                  <a:t>Modelo de administración en producción avícola.</a:t>
                </a:r>
                <a:br>
                  <a:rPr lang="es-MX" sz="3200" dirty="0" smtClean="0">
                    <a:solidFill>
                      <a:schemeClr val="tx1"/>
                    </a:solidFill>
                  </a:rPr>
                </a:br>
                <a14:m>
                  <m:oMathPara xmlns:m="http://schemas.openxmlformats.org/officeDocument/2006/math">
                    <m:oMathParaPr>
                      <m:jc m:val="centerGroup"/>
                    </m:oMathParaPr>
                    <m:oMath xmlns:m="http://schemas.openxmlformats.org/officeDocument/2006/math">
                      <m:r>
                        <a:rPr lang="es-MX" sz="3200" i="1" smtClean="0">
                          <a:solidFill>
                            <a:srgbClr val="FFFF00"/>
                          </a:solidFill>
                          <a:effectLst>
                            <a:outerShdw blurRad="38100" dist="38100" dir="2700000" algn="tl">
                              <a:srgbClr val="000000">
                                <a:alpha val="43137"/>
                              </a:srgbClr>
                            </a:outerShdw>
                          </a:effectLst>
                          <a:latin typeface="Cambria Math"/>
                        </a:rPr>
                        <m:t>𝑽</m:t>
                      </m:r>
                      <m:r>
                        <a:rPr lang="es-MX" sz="3200" i="1" smtClean="0">
                          <a:solidFill>
                            <a:srgbClr val="FFFF00"/>
                          </a:solidFill>
                          <a:effectLst>
                            <a:outerShdw blurRad="38100" dist="38100" dir="2700000" algn="tl">
                              <a:srgbClr val="000000">
                                <a:alpha val="43137"/>
                              </a:srgbClr>
                            </a:outerShdw>
                          </a:effectLst>
                          <a:latin typeface="Cambria Math"/>
                        </a:rPr>
                        <m:t>=</m:t>
                      </m:r>
                      <m:d>
                        <m:dPr>
                          <m:ctrlPr>
                            <a:rPr lang="es-MX" sz="3200" i="1">
                              <a:solidFill>
                                <a:srgbClr val="FFFF00"/>
                              </a:solidFill>
                              <a:effectLst>
                                <a:outerShdw blurRad="38100" dist="38100" dir="2700000" algn="tl">
                                  <a:srgbClr val="000000">
                                    <a:alpha val="43137"/>
                                  </a:srgbClr>
                                </a:outerShdw>
                              </a:effectLst>
                              <a:latin typeface="Cambria Math"/>
                            </a:rPr>
                          </m:ctrlPr>
                        </m:dPr>
                        <m:e>
                          <m:f>
                            <m:fPr>
                              <m:ctrlPr>
                                <a:rPr lang="es-MX" sz="3200" i="1">
                                  <a:solidFill>
                                    <a:srgbClr val="FFFF00"/>
                                  </a:solidFill>
                                  <a:effectLst>
                                    <a:outerShdw blurRad="38100" dist="38100" dir="2700000" algn="tl">
                                      <a:srgbClr val="000000">
                                        <a:alpha val="43137"/>
                                      </a:srgbClr>
                                    </a:outerShdw>
                                  </a:effectLst>
                                  <a:latin typeface="Cambria Math"/>
                                </a:rPr>
                              </m:ctrlPr>
                            </m:fPr>
                            <m:num>
                              <m:r>
                                <a:rPr lang="es-MX" sz="3200" i="1">
                                  <a:solidFill>
                                    <a:srgbClr val="FFFF00"/>
                                  </a:solidFill>
                                  <a:effectLst>
                                    <a:outerShdw blurRad="38100" dist="38100" dir="2700000" algn="tl">
                                      <a:srgbClr val="000000">
                                        <a:alpha val="43137"/>
                                      </a:srgbClr>
                                    </a:outerShdw>
                                  </a:effectLst>
                                  <a:latin typeface="Cambria Math"/>
                                </a:rPr>
                                <m:t>𝑰</m:t>
                              </m:r>
                            </m:num>
                            <m:den>
                              <m:r>
                                <a:rPr lang="es-MX" sz="3200" i="1">
                                  <a:solidFill>
                                    <a:srgbClr val="FFFF00"/>
                                  </a:solidFill>
                                  <a:effectLst>
                                    <a:outerShdw blurRad="38100" dist="38100" dir="2700000" algn="tl">
                                      <a:srgbClr val="000000">
                                        <a:alpha val="43137"/>
                                      </a:srgbClr>
                                    </a:outerShdw>
                                  </a:effectLst>
                                  <a:latin typeface="Cambria Math"/>
                                </a:rPr>
                                <m:t>𝑬</m:t>
                              </m:r>
                            </m:den>
                          </m:f>
                        </m:e>
                      </m:d>
                      <m:r>
                        <a:rPr lang="es-MX" sz="3200" i="1">
                          <a:solidFill>
                            <a:srgbClr val="FFFF00"/>
                          </a:solidFill>
                          <a:effectLst>
                            <a:outerShdw blurRad="38100" dist="38100" dir="2700000" algn="tl">
                              <a:srgbClr val="000000">
                                <a:alpha val="43137"/>
                              </a:srgbClr>
                            </a:outerShdw>
                          </a:effectLst>
                          <a:latin typeface="Cambria Math"/>
                        </a:rPr>
                        <m:t>= </m:t>
                      </m:r>
                      <m:f>
                        <m:fPr>
                          <m:ctrlPr>
                            <a:rPr lang="es-MX" sz="3200" i="1">
                              <a:solidFill>
                                <a:srgbClr val="FFFF00"/>
                              </a:solidFill>
                              <a:effectLst>
                                <a:outerShdw blurRad="38100" dist="38100" dir="2700000" algn="tl">
                                  <a:srgbClr val="000000">
                                    <a:alpha val="43137"/>
                                  </a:srgbClr>
                                </a:outerShdw>
                              </a:effectLst>
                              <a:latin typeface="Cambria Math"/>
                            </a:rPr>
                          </m:ctrlPr>
                        </m:fPr>
                        <m:num>
                          <m:r>
                            <a:rPr lang="es-MX" sz="3200" i="1">
                              <a:solidFill>
                                <a:srgbClr val="FFFF00"/>
                              </a:solidFill>
                              <a:effectLst>
                                <a:outerShdw blurRad="38100" dist="38100" dir="2700000" algn="tl">
                                  <a:srgbClr val="000000">
                                    <a:alpha val="43137"/>
                                  </a:srgbClr>
                                </a:outerShdw>
                              </a:effectLst>
                              <a:latin typeface="Cambria Math"/>
                            </a:rPr>
                            <m:t>𝑿</m:t>
                          </m:r>
                          <m:r>
                            <a:rPr lang="es-MX" sz="3200" i="1">
                              <a:solidFill>
                                <a:srgbClr val="FFFF00"/>
                              </a:solidFill>
                              <a:effectLst>
                                <a:outerShdw blurRad="38100" dist="38100" dir="2700000" algn="tl">
                                  <a:srgbClr val="000000">
                                    <a:alpha val="43137"/>
                                  </a:srgbClr>
                                </a:outerShdw>
                              </a:effectLst>
                              <a:latin typeface="Cambria Math"/>
                            </a:rPr>
                            <m:t>−</m:t>
                          </m:r>
                          <m:r>
                            <a:rPr lang="es-MX" sz="3200" i="1">
                              <a:solidFill>
                                <a:srgbClr val="FFFF00"/>
                              </a:solidFill>
                              <a:effectLst>
                                <a:outerShdw blurRad="38100" dist="38100" dir="2700000" algn="tl">
                                  <a:srgbClr val="000000">
                                    <a:alpha val="43137"/>
                                  </a:srgbClr>
                                </a:outerShdw>
                              </a:effectLst>
                              <a:latin typeface="Cambria Math"/>
                            </a:rPr>
                            <m:t>𝒀</m:t>
                          </m:r>
                        </m:num>
                        <m:den>
                          <m:r>
                            <a:rPr lang="es-MX" sz="3200" i="1">
                              <a:solidFill>
                                <a:srgbClr val="FFFF00"/>
                              </a:solidFill>
                              <a:effectLst>
                                <a:outerShdw blurRad="38100" dist="38100" dir="2700000" algn="tl">
                                  <a:srgbClr val="000000">
                                    <a:alpha val="43137"/>
                                  </a:srgbClr>
                                </a:outerShdw>
                              </a:effectLst>
                              <a:latin typeface="Cambria Math"/>
                            </a:rPr>
                            <m:t>𝒁</m:t>
                          </m:r>
                        </m:den>
                      </m:f>
                    </m:oMath>
                  </m:oMathPara>
                </a14:m>
                <a:r>
                  <a:rPr lang="es-MX" sz="3200" dirty="0" smtClean="0">
                    <a:solidFill>
                      <a:schemeClr val="tx1"/>
                    </a:solidFill>
                  </a:rPr>
                  <a:t/>
                </a:r>
                <a:br>
                  <a:rPr lang="es-MX" sz="3200" dirty="0" smtClean="0">
                    <a:solidFill>
                      <a:schemeClr val="tx1"/>
                    </a:solidFill>
                  </a:rPr>
                </a:br>
                <a:endParaRPr lang="es-MX" sz="3200" dirty="0">
                  <a:solidFill>
                    <a:schemeClr val="tx1"/>
                  </a:solidFill>
                </a:endParaRPr>
              </a:p>
            </p:txBody>
          </p:sp>
        </mc:Choice>
        <mc:Fallback xmlns="">
          <p:sp>
            <p:nvSpPr>
              <p:cNvPr id="2" name="1 Título"/>
              <p:cNvSpPr>
                <a:spLocks noGrp="1" noRot="1" noChangeAspect="1" noMove="1" noResize="1" noEditPoints="1" noAdjustHandles="1" noChangeArrowheads="1" noChangeShapeType="1" noTextEdit="1"/>
              </p:cNvSpPr>
              <p:nvPr>
                <p:ph type="title"/>
              </p:nvPr>
            </p:nvSpPr>
            <p:spPr>
              <a:xfrm>
                <a:off x="0" y="692696"/>
                <a:ext cx="8928992" cy="868362"/>
              </a:xfrm>
              <a:blipFill rotWithShape="1">
                <a:blip r:embed="rId2"/>
                <a:stretch>
                  <a:fillRect l="-539" t="-3019"/>
                </a:stretch>
              </a:blipFill>
            </p:spPr>
            <p:txBody>
              <a:bodyPr/>
              <a:lstStyle/>
              <a:p>
                <a:r>
                  <a:rPr lang="es-MX">
                    <a:noFill/>
                  </a:rPr>
                  <a:t> </a:t>
                </a:r>
              </a:p>
            </p:txBody>
          </p:sp>
        </mc:Fallback>
      </mc:AlternateContent>
      <p:sp>
        <p:nvSpPr>
          <p:cNvPr id="3" name="2 Marcador de contenido"/>
          <p:cNvSpPr>
            <a:spLocks noGrp="1"/>
          </p:cNvSpPr>
          <p:nvPr>
            <p:ph idx="1"/>
          </p:nvPr>
        </p:nvSpPr>
        <p:spPr>
          <a:xfrm>
            <a:off x="683568" y="1628800"/>
            <a:ext cx="8229600" cy="4830763"/>
          </a:xfrm>
        </p:spPr>
        <p:txBody>
          <a:bodyPr/>
          <a:lstStyle/>
          <a:p>
            <a:pPr marL="0" indent="0" algn="ctr">
              <a:buNone/>
            </a:pPr>
            <a:r>
              <a:rPr lang="es-MX" b="1" dirty="0" smtClean="0">
                <a:effectLst>
                  <a:outerShdw blurRad="38100" dist="38100" dir="2700000" algn="tl">
                    <a:srgbClr val="000000">
                      <a:alpha val="43137"/>
                    </a:srgbClr>
                  </a:outerShdw>
                </a:effectLst>
              </a:rPr>
              <a:t>En donde :</a:t>
            </a:r>
            <a:endParaRPr lang="es-MX" b="1" dirty="0">
              <a:effectLst>
                <a:outerShdw blurRad="38100" dist="38100" dir="2700000" algn="tl">
                  <a:srgbClr val="000000">
                    <a:alpha val="43137"/>
                  </a:srgbClr>
                </a:outerShdw>
              </a:effectLst>
            </a:endParaRPr>
          </a:p>
          <a:p>
            <a:pPr marL="0" indent="0" algn="ctr">
              <a:buNone/>
            </a:pPr>
            <a:r>
              <a:rPr lang="es-MX" b="1" dirty="0">
                <a:effectLst>
                  <a:outerShdw blurRad="38100" dist="38100" dir="2700000" algn="tl">
                    <a:srgbClr val="000000">
                      <a:alpha val="43137"/>
                    </a:srgbClr>
                  </a:outerShdw>
                </a:effectLst>
              </a:rPr>
              <a:t>V = Volumen</a:t>
            </a:r>
          </a:p>
          <a:p>
            <a:pPr marL="0" indent="0" algn="ctr">
              <a:buNone/>
            </a:pPr>
            <a:r>
              <a:rPr lang="es-MX" b="1" dirty="0">
                <a:effectLst>
                  <a:outerShdw blurRad="38100" dist="38100" dir="2700000" algn="tl">
                    <a:srgbClr val="000000">
                      <a:alpha val="43137"/>
                    </a:srgbClr>
                  </a:outerShdw>
                </a:effectLst>
              </a:rPr>
              <a:t>I = Ingreso (Precio)</a:t>
            </a:r>
          </a:p>
          <a:p>
            <a:pPr marL="0" indent="0" algn="ctr">
              <a:buNone/>
            </a:pPr>
            <a:r>
              <a:rPr lang="es-MX" b="1" dirty="0">
                <a:effectLst>
                  <a:outerShdw blurRad="38100" dist="38100" dir="2700000" algn="tl">
                    <a:srgbClr val="000000">
                      <a:alpha val="43137"/>
                    </a:srgbClr>
                  </a:outerShdw>
                </a:effectLst>
              </a:rPr>
              <a:t>E = Egreso (Costos)</a:t>
            </a:r>
          </a:p>
          <a:p>
            <a:pPr marL="0" indent="0" algn="ctr">
              <a:buNone/>
            </a:pPr>
            <a:r>
              <a:rPr lang="es-MX" b="1" dirty="0">
                <a:effectLst>
                  <a:outerShdw blurRad="38100" dist="38100" dir="2700000" algn="tl">
                    <a:srgbClr val="000000">
                      <a:alpha val="43137"/>
                    </a:srgbClr>
                  </a:outerShdw>
                </a:effectLst>
              </a:rPr>
              <a:t>X = Margen = Utilidades</a:t>
            </a:r>
          </a:p>
          <a:p>
            <a:pPr marL="0" indent="0" algn="ctr">
              <a:buNone/>
            </a:pPr>
            <a:r>
              <a:rPr lang="es-MX" b="1" dirty="0">
                <a:effectLst>
                  <a:outerShdw blurRad="38100" dist="38100" dir="2700000" algn="tl">
                    <a:srgbClr val="000000">
                      <a:alpha val="43137"/>
                    </a:srgbClr>
                  </a:outerShdw>
                </a:effectLst>
              </a:rPr>
              <a:t>Y = Costo de reposición</a:t>
            </a:r>
          </a:p>
          <a:p>
            <a:pPr marL="0" indent="0" algn="ctr">
              <a:buNone/>
            </a:pPr>
            <a:r>
              <a:rPr lang="es-MX" b="1" dirty="0">
                <a:effectLst>
                  <a:outerShdw blurRad="38100" dist="38100" dir="2700000" algn="tl">
                    <a:srgbClr val="000000">
                      <a:alpha val="43137"/>
                    </a:srgbClr>
                  </a:outerShdw>
                </a:effectLst>
              </a:rPr>
              <a:t>Z = Costo por capital </a:t>
            </a:r>
            <a:r>
              <a:rPr lang="es-MX" b="1" dirty="0" smtClean="0">
                <a:effectLst>
                  <a:outerShdw blurRad="38100" dist="38100" dir="2700000" algn="tl">
                    <a:srgbClr val="000000">
                      <a:alpha val="43137"/>
                    </a:srgbClr>
                  </a:outerShdw>
                </a:effectLst>
              </a:rPr>
              <a:t>de </a:t>
            </a:r>
            <a:r>
              <a:rPr lang="es-MX" b="1" dirty="0">
                <a:effectLst>
                  <a:outerShdw blurRad="38100" dist="38100" dir="2700000" algn="tl">
                    <a:srgbClr val="000000">
                      <a:alpha val="43137"/>
                    </a:srgbClr>
                  </a:outerShdw>
                </a:effectLst>
              </a:rPr>
              <a:t>trabajo</a:t>
            </a:r>
          </a:p>
          <a:p>
            <a:pPr marL="0" indent="0" algn="ctr">
              <a:buNone/>
            </a:pPr>
            <a:r>
              <a:rPr lang="es-MX" b="1" dirty="0">
                <a:effectLst>
                  <a:outerShdw blurRad="38100" dist="38100" dir="2700000" algn="tl">
                    <a:srgbClr val="000000">
                      <a:alpha val="43137"/>
                    </a:srgbClr>
                  </a:outerShdw>
                </a:effectLst>
              </a:rPr>
              <a:t>P.E. Punto de </a:t>
            </a:r>
            <a:r>
              <a:rPr lang="es-MX" b="1" dirty="0" smtClean="0">
                <a:effectLst>
                  <a:outerShdw blurRad="38100" dist="38100" dir="2700000" algn="tl">
                    <a:srgbClr val="000000">
                      <a:alpha val="43137"/>
                    </a:srgbClr>
                  </a:outerShdw>
                </a:effectLst>
              </a:rPr>
              <a:t>Equilibrio</a:t>
            </a:r>
          </a:p>
          <a:p>
            <a:pPr marL="0" indent="0" algn="ctr">
              <a:buNone/>
            </a:pPr>
            <a:r>
              <a:rPr lang="es-MX" b="1" dirty="0" smtClean="0">
                <a:effectLst>
                  <a:outerShdw blurRad="38100" dist="38100" dir="2700000" algn="tl">
                    <a:srgbClr val="000000">
                      <a:alpha val="43137"/>
                    </a:srgbClr>
                  </a:outerShdw>
                </a:effectLst>
              </a:rPr>
              <a:t>TIR Tasa interna de retorno</a:t>
            </a:r>
          </a:p>
          <a:p>
            <a:pPr marL="0" indent="0" algn="ctr">
              <a:buNone/>
            </a:pPr>
            <a:endParaRPr lang="es-MX" b="1" dirty="0">
              <a:effectLst>
                <a:outerShdw blurRad="38100" dist="38100" dir="2700000" algn="tl">
                  <a:srgbClr val="000000">
                    <a:alpha val="43137"/>
                  </a:srgbClr>
                </a:outerShdw>
              </a:effectLst>
            </a:endParaRPr>
          </a:p>
          <a:p>
            <a:pPr marL="0" indent="0" algn="ctr">
              <a:buNone/>
            </a:pPr>
            <a:endParaRPr lang="es-MX" b="1" dirty="0">
              <a:effectLst>
                <a:outerShdw blurRad="38100" dist="38100" dir="2700000" algn="tl">
                  <a:srgbClr val="000000">
                    <a:alpha val="43137"/>
                  </a:srgbClr>
                </a:outerShdw>
              </a:effectLst>
            </a:endParaRPr>
          </a:p>
        </p:txBody>
      </p:sp>
      <p:sp>
        <p:nvSpPr>
          <p:cNvPr id="4" name="3 Elipse"/>
          <p:cNvSpPr/>
          <p:nvPr/>
        </p:nvSpPr>
        <p:spPr>
          <a:xfrm>
            <a:off x="1835696" y="4509120"/>
            <a:ext cx="5904656" cy="64807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7659253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116632"/>
            <a:ext cx="8229600" cy="868362"/>
          </a:xfrm>
        </p:spPr>
        <p:txBody>
          <a:bodyPr/>
          <a:lstStyle/>
          <a:p>
            <a:r>
              <a:rPr lang="es-MX" dirty="0" smtClean="0">
                <a:solidFill>
                  <a:schemeClr val="tx1"/>
                </a:solidFill>
              </a:rPr>
              <a:t>Hipótesis</a:t>
            </a:r>
            <a:br>
              <a:rPr lang="es-MX" dirty="0" smtClean="0">
                <a:solidFill>
                  <a:schemeClr val="tx1"/>
                </a:solidFill>
              </a:rPr>
            </a:br>
            <a:endParaRPr lang="es-MX" dirty="0">
              <a:solidFill>
                <a:schemeClr val="tx1"/>
              </a:solidFill>
            </a:endParaRPr>
          </a:p>
        </p:txBody>
      </p:sp>
      <p:sp>
        <p:nvSpPr>
          <p:cNvPr id="3" name="2 Marcador de contenido"/>
          <p:cNvSpPr>
            <a:spLocks noGrp="1"/>
          </p:cNvSpPr>
          <p:nvPr>
            <p:ph idx="1"/>
          </p:nvPr>
        </p:nvSpPr>
        <p:spPr>
          <a:xfrm>
            <a:off x="-433064" y="908720"/>
            <a:ext cx="9577064" cy="4830763"/>
          </a:xfrm>
        </p:spPr>
        <p:txBody>
          <a:bodyPr/>
          <a:lstStyle/>
          <a:p>
            <a:pPr marL="571500" indent="-571500" algn="ctr">
              <a:buClr>
                <a:schemeClr val="tx1"/>
              </a:buClr>
              <a:buFont typeface="+mj-lt"/>
              <a:buAutoNum type="romanUcPeriod"/>
            </a:pPr>
            <a:r>
              <a:rPr lang="es-MX" b="1" dirty="0" smtClean="0">
                <a:effectLst>
                  <a:outerShdw blurRad="38100" dist="38100" dir="2700000" algn="tl">
                    <a:srgbClr val="000000">
                      <a:alpha val="43137"/>
                    </a:srgbClr>
                  </a:outerShdw>
                </a:effectLst>
              </a:rPr>
              <a:t>La rectoría se establece en los </a:t>
            </a:r>
            <a:r>
              <a:rPr lang="es-MX" b="1" u="sng" dirty="0" smtClean="0">
                <a:solidFill>
                  <a:srgbClr val="FFFF00"/>
                </a:solidFill>
                <a:effectLst>
                  <a:outerShdw blurRad="38100" dist="38100" dir="2700000" algn="tl">
                    <a:srgbClr val="000000">
                      <a:alpha val="43137"/>
                    </a:srgbClr>
                  </a:outerShdw>
                </a:effectLst>
              </a:rPr>
              <a:t>procesos enfocados y estimados o calculados hacia el futuro.</a:t>
            </a:r>
          </a:p>
          <a:p>
            <a:pPr marL="571500" indent="-571500" algn="ctr">
              <a:buClr>
                <a:schemeClr val="tx1"/>
              </a:buClr>
              <a:buFont typeface="+mj-lt"/>
              <a:buAutoNum type="romanUcPeriod"/>
            </a:pPr>
            <a:r>
              <a:rPr lang="es-MX" b="1" u="sng" dirty="0">
                <a:solidFill>
                  <a:srgbClr val="FFFF00"/>
                </a:solidFill>
                <a:effectLst>
                  <a:outerShdw blurRad="38100" dist="38100" dir="2700000" algn="tl">
                    <a:srgbClr val="000000">
                      <a:alpha val="43137"/>
                    </a:srgbClr>
                  </a:outerShdw>
                </a:effectLst>
              </a:rPr>
              <a:t>Es factible establecer modelos econométricos que permitan estimar el futuro</a:t>
            </a:r>
            <a:r>
              <a:rPr lang="es-MX" b="1" dirty="0" smtClean="0">
                <a:effectLst>
                  <a:outerShdw blurRad="38100" dist="38100" dir="2700000" algn="tl">
                    <a:srgbClr val="000000">
                      <a:alpha val="43137"/>
                    </a:srgbClr>
                  </a:outerShdw>
                </a:effectLst>
              </a:rPr>
              <a:t> del sistema producto “huevo para plato”</a:t>
            </a:r>
          </a:p>
          <a:p>
            <a:pPr marL="571500" indent="-571500" algn="ctr">
              <a:buClr>
                <a:schemeClr val="tx1"/>
              </a:buClr>
              <a:buFont typeface="+mj-lt"/>
              <a:buAutoNum type="romanUcPeriod"/>
            </a:pPr>
            <a:r>
              <a:rPr lang="es-MX" b="1" u="sng" dirty="0">
                <a:solidFill>
                  <a:srgbClr val="FFFF00"/>
                </a:solidFill>
                <a:effectLst>
                  <a:outerShdw blurRad="38100" dist="38100" dir="2700000" algn="tl">
                    <a:srgbClr val="000000">
                      <a:alpha val="43137"/>
                    </a:srgbClr>
                  </a:outerShdw>
                </a:effectLst>
              </a:rPr>
              <a:t>Es factible establecer modelos econométricos que permitan estimar el futuro </a:t>
            </a:r>
            <a:r>
              <a:rPr lang="es-MX" b="1" dirty="0">
                <a:effectLst>
                  <a:outerShdw blurRad="38100" dist="38100" dir="2700000" algn="tl">
                    <a:srgbClr val="000000">
                      <a:alpha val="43137"/>
                    </a:srgbClr>
                  </a:outerShdw>
                </a:effectLst>
              </a:rPr>
              <a:t>del sistema producto </a:t>
            </a:r>
            <a:endParaRPr lang="es-MX" b="1" dirty="0" smtClean="0">
              <a:effectLst>
                <a:outerShdw blurRad="38100" dist="38100" dir="2700000" algn="tl">
                  <a:srgbClr val="000000">
                    <a:alpha val="43137"/>
                  </a:srgbClr>
                </a:outerShdw>
              </a:effectLst>
            </a:endParaRPr>
          </a:p>
          <a:p>
            <a:pPr marL="0" indent="0" algn="ctr">
              <a:buClr>
                <a:schemeClr val="tx1"/>
              </a:buClr>
              <a:buNone/>
            </a:pPr>
            <a:r>
              <a:rPr lang="es-MX" b="1" dirty="0" smtClean="0">
                <a:effectLst>
                  <a:outerShdw blurRad="38100" dist="38100" dir="2700000" algn="tl">
                    <a:srgbClr val="000000">
                      <a:alpha val="43137"/>
                    </a:srgbClr>
                  </a:outerShdw>
                </a:effectLst>
              </a:rPr>
              <a:t>“Carne de ave”</a:t>
            </a:r>
            <a:endParaRPr lang="es-MX" b="1" dirty="0">
              <a:effectLst>
                <a:outerShdw blurRad="38100" dist="38100" dir="2700000" algn="tl">
                  <a:srgbClr val="000000">
                    <a:alpha val="43137"/>
                  </a:srgbClr>
                </a:outerShdw>
              </a:effectLst>
            </a:endParaRPr>
          </a:p>
          <a:p>
            <a:pPr marL="571500" indent="-571500" algn="ctr">
              <a:buClr>
                <a:schemeClr val="tx1"/>
              </a:buClr>
              <a:buFont typeface="+mj-lt"/>
              <a:buAutoNum type="romanUcPeriod"/>
            </a:pPr>
            <a:endParaRPr lang="es-MX" b="1" dirty="0" smtClean="0">
              <a:effectLst>
                <a:outerShdw blurRad="38100" dist="38100" dir="2700000" algn="tl">
                  <a:srgbClr val="000000">
                    <a:alpha val="43137"/>
                  </a:srgbClr>
                </a:outerShdw>
              </a:effectLst>
            </a:endParaRPr>
          </a:p>
          <a:p>
            <a:pPr marL="571500" indent="-571500" algn="ctr">
              <a:buClr>
                <a:schemeClr val="tx1"/>
              </a:buClr>
              <a:buFont typeface="+mj-lt"/>
              <a:buAutoNum type="romanUcPeriod"/>
            </a:pPr>
            <a:endParaRPr lang="es-MX" b="1" dirty="0">
              <a:effectLst>
                <a:outerShdw blurRad="38100" dist="38100" dir="2700000" algn="tl">
                  <a:srgbClr val="000000">
                    <a:alpha val="43137"/>
                  </a:srgbClr>
                </a:outerShdw>
              </a:effectLst>
            </a:endParaRPr>
          </a:p>
        </p:txBody>
      </p:sp>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84168" y="6093296"/>
            <a:ext cx="1052271" cy="621117"/>
          </a:xfrm>
          <a:prstGeom prst="rect">
            <a:avLst/>
          </a:prstGeom>
        </p:spPr>
      </p:pic>
      <p:pic>
        <p:nvPicPr>
          <p:cNvPr id="5" name="4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0112" y="4005064"/>
            <a:ext cx="1053391" cy="624937"/>
          </a:xfrm>
          <a:prstGeom prst="rect">
            <a:avLst/>
          </a:prstGeom>
        </p:spPr>
      </p:pic>
    </p:spTree>
    <p:extLst>
      <p:ext uri="{BB962C8B-B14F-4D97-AF65-F5344CB8AC3E}">
        <p14:creationId xmlns:p14="http://schemas.microsoft.com/office/powerpoint/2010/main" val="276923849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ChangeArrowheads="1"/>
          </p:cNvSpPr>
          <p:nvPr/>
        </p:nvSpPr>
        <p:spPr bwMode="auto">
          <a:xfrm>
            <a:off x="1219200" y="2308225"/>
            <a:ext cx="6096000" cy="657225"/>
          </a:xfrm>
          <a:prstGeom prst="rect">
            <a:avLst/>
          </a:prstGeom>
          <a:noFill/>
          <a:ln w="19050">
            <a:solidFill>
              <a:srgbClr val="00FFFF"/>
            </a:solidFill>
            <a:miter lim="800000"/>
            <a:headEnd/>
            <a:tailEnd/>
          </a:ln>
          <a:effectLst/>
          <a:extLst>
            <a:ext uri="{909E8E84-426E-40DD-AFC4-6F175D3DCCD1}">
              <a14:hiddenFill xmlns:a14="http://schemas.microsoft.com/office/drawing/2010/main">
                <a:solidFill>
                  <a:srgbClr val="99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defTabSz="762000">
              <a:spcBef>
                <a:spcPct val="50000"/>
              </a:spcBef>
            </a:pPr>
            <a:r>
              <a:rPr lang="es-ES_tradnl" sz="3600" b="1">
                <a:solidFill>
                  <a:srgbClr val="0000CC"/>
                </a:solidFill>
                <a:cs typeface="Arial" pitchFamily="34" charset="0"/>
              </a:rPr>
              <a:t> </a:t>
            </a:r>
            <a:r>
              <a:rPr lang="es-ES_tradnl" sz="3600" b="1">
                <a:solidFill>
                  <a:srgbClr val="00FFFF"/>
                </a:solidFill>
                <a:cs typeface="Arial" pitchFamily="34" charset="0"/>
              </a:rPr>
              <a:t>x</a:t>
            </a:r>
            <a:endParaRPr lang="es-ES_tradnl" sz="2800" b="1">
              <a:solidFill>
                <a:srgbClr val="00FFFF"/>
              </a:solidFill>
              <a:cs typeface="Arial" pitchFamily="34" charset="0"/>
            </a:endParaRPr>
          </a:p>
        </p:txBody>
      </p:sp>
      <p:sp>
        <p:nvSpPr>
          <p:cNvPr id="119811" name="Rectangle 3"/>
          <p:cNvSpPr>
            <a:spLocks noGrp="1" noChangeArrowheads="1"/>
          </p:cNvSpPr>
          <p:nvPr>
            <p:ph type="body" idx="4294967295"/>
          </p:nvPr>
        </p:nvSpPr>
        <p:spPr>
          <a:xfrm>
            <a:off x="15346" y="-20363"/>
            <a:ext cx="7772400" cy="4114800"/>
          </a:xfrm>
        </p:spPr>
        <p:txBody>
          <a:bodyPr/>
          <a:lstStyle/>
          <a:p>
            <a:pPr eaLnBrk="1" hangingPunct="1">
              <a:buFontTx/>
              <a:buNone/>
            </a:pPr>
            <a:r>
              <a:rPr lang="es-ES_tradnl" b="1" i="1" dirty="0" smtClean="0"/>
              <a:t>Generación de Utilidades en avicultura</a:t>
            </a:r>
          </a:p>
        </p:txBody>
      </p:sp>
      <p:sp>
        <p:nvSpPr>
          <p:cNvPr id="289796" name="Rectangle 4"/>
          <p:cNvSpPr>
            <a:spLocks noChangeArrowheads="1"/>
          </p:cNvSpPr>
          <p:nvPr/>
        </p:nvSpPr>
        <p:spPr bwMode="auto">
          <a:xfrm>
            <a:off x="6765925" y="1441450"/>
            <a:ext cx="2225675" cy="382588"/>
          </a:xfrm>
          <a:prstGeom prst="rect">
            <a:avLst/>
          </a:prstGeom>
          <a:solidFill>
            <a:schemeClr val="tx2"/>
          </a:solidFill>
          <a:ln w="19050">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defTabSz="762000">
              <a:spcBef>
                <a:spcPct val="50000"/>
              </a:spcBef>
              <a:defRPr/>
            </a:pPr>
            <a:r>
              <a:rPr lang="es-ES_tradnl" b="1">
                <a:solidFill>
                  <a:srgbClr val="0000CC"/>
                </a:solidFill>
                <a:effectLst>
                  <a:outerShdw blurRad="38100" dist="38100" dir="2700000" algn="tl">
                    <a:srgbClr val="FFFFFF"/>
                  </a:outerShdw>
                </a:effectLst>
                <a:cs typeface="Arial" pitchFamily="34" charset="0"/>
              </a:rPr>
              <a:t>E G R E S O S</a:t>
            </a:r>
            <a:endParaRPr lang="es-ES_tradnl" b="1">
              <a:cs typeface="Arial" pitchFamily="34" charset="0"/>
            </a:endParaRPr>
          </a:p>
        </p:txBody>
      </p:sp>
      <p:sp>
        <p:nvSpPr>
          <p:cNvPr id="119813" name="Rectangle 5"/>
          <p:cNvSpPr>
            <a:spLocks noChangeArrowheads="1"/>
          </p:cNvSpPr>
          <p:nvPr/>
        </p:nvSpPr>
        <p:spPr bwMode="auto">
          <a:xfrm>
            <a:off x="685800" y="3575050"/>
            <a:ext cx="2895600" cy="736099"/>
          </a:xfrm>
          <a:prstGeom prst="rect">
            <a:avLst/>
          </a:prstGeom>
          <a:solidFill>
            <a:srgbClr val="00FFFF"/>
          </a:solidFill>
          <a:ln w="25400">
            <a:solidFill>
              <a:srgbClr val="8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defTabSz="762000">
              <a:spcBef>
                <a:spcPct val="50000"/>
              </a:spcBef>
            </a:pPr>
            <a:r>
              <a:rPr lang="es-ES_tradnl" b="1" dirty="0">
                <a:solidFill>
                  <a:srgbClr val="0000CC"/>
                </a:solidFill>
                <a:cs typeface="Arial" pitchFamily="34" charset="0"/>
              </a:rPr>
              <a:t>PRECIO =</a:t>
            </a:r>
            <a:r>
              <a:rPr lang="es-ES_tradnl" sz="2400" b="1" dirty="0">
                <a:solidFill>
                  <a:srgbClr val="0000CC"/>
                </a:solidFill>
                <a:cs typeface="Arial" pitchFamily="34" charset="0"/>
              </a:rPr>
              <a:t> </a:t>
            </a:r>
            <a:r>
              <a:rPr lang="es-ES_tradnl" sz="2400" b="1" i="1" dirty="0">
                <a:solidFill>
                  <a:srgbClr val="0000CC"/>
                </a:solidFill>
                <a:latin typeface="Times New Roman" pitchFamily="18" charset="0"/>
                <a:cs typeface="Arial" pitchFamily="34" charset="0"/>
              </a:rPr>
              <a:t>f</a:t>
            </a:r>
            <a:r>
              <a:rPr lang="es-ES_tradnl" sz="2400" b="1" dirty="0">
                <a:solidFill>
                  <a:srgbClr val="0000CC"/>
                </a:solidFill>
                <a:cs typeface="Arial" pitchFamily="34" charset="0"/>
              </a:rPr>
              <a:t> </a:t>
            </a:r>
            <a:r>
              <a:rPr lang="es-ES_tradnl" b="1" dirty="0" smtClean="0">
                <a:solidFill>
                  <a:srgbClr val="0000CC"/>
                </a:solidFill>
                <a:cs typeface="Arial" pitchFamily="34" charset="0"/>
              </a:rPr>
              <a:t>(OFERTA/DEMANDA</a:t>
            </a:r>
            <a:r>
              <a:rPr lang="es-ES_tradnl" b="1" dirty="0">
                <a:solidFill>
                  <a:srgbClr val="0000CC"/>
                </a:solidFill>
                <a:cs typeface="Arial" pitchFamily="34" charset="0"/>
              </a:rPr>
              <a:t>)</a:t>
            </a:r>
          </a:p>
        </p:txBody>
      </p:sp>
      <p:sp>
        <p:nvSpPr>
          <p:cNvPr id="119814" name="Rectangle 6"/>
          <p:cNvSpPr>
            <a:spLocks noChangeArrowheads="1"/>
          </p:cNvSpPr>
          <p:nvPr/>
        </p:nvSpPr>
        <p:spPr bwMode="auto">
          <a:xfrm>
            <a:off x="2286000" y="5432425"/>
            <a:ext cx="6858000" cy="663575"/>
          </a:xfrm>
          <a:prstGeom prst="rect">
            <a:avLst/>
          </a:prstGeom>
          <a:solidFill>
            <a:schemeClr val="tx1"/>
          </a:solidFill>
          <a:ln w="25400">
            <a:solidFill>
              <a:srgbClr val="99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defTabSz="762000">
              <a:spcBef>
                <a:spcPct val="50000"/>
              </a:spcBef>
            </a:pPr>
            <a:r>
              <a:rPr lang="es-ES_tradnl" sz="3600" b="1">
                <a:solidFill>
                  <a:srgbClr val="FF5008"/>
                </a:solidFill>
                <a:cs typeface="Arial" pitchFamily="34" charset="0"/>
              </a:rPr>
              <a:t>       </a:t>
            </a:r>
            <a:r>
              <a:rPr lang="es-ES_tradnl" sz="3600" b="1">
                <a:solidFill>
                  <a:srgbClr val="0000CC"/>
                </a:solidFill>
                <a:cs typeface="Arial" pitchFamily="34" charset="0"/>
              </a:rPr>
              <a:t>x</a:t>
            </a:r>
            <a:endParaRPr lang="es-ES_tradnl" sz="3600" b="1">
              <a:solidFill>
                <a:srgbClr val="FF5008"/>
              </a:solidFill>
              <a:cs typeface="Arial" pitchFamily="34" charset="0"/>
            </a:endParaRPr>
          </a:p>
        </p:txBody>
      </p:sp>
      <p:sp>
        <p:nvSpPr>
          <p:cNvPr id="119815" name="Rectangle 7"/>
          <p:cNvSpPr>
            <a:spLocks noChangeArrowheads="1"/>
          </p:cNvSpPr>
          <p:nvPr/>
        </p:nvSpPr>
        <p:spPr bwMode="auto">
          <a:xfrm>
            <a:off x="179512" y="836712"/>
            <a:ext cx="3581400" cy="1013098"/>
          </a:xfrm>
          <a:prstGeom prst="rect">
            <a:avLst/>
          </a:prstGeom>
          <a:noFill/>
          <a:ln w="12700">
            <a:solidFill>
              <a:srgbClr val="FFFF00"/>
            </a:solidFill>
            <a:miter lim="800000"/>
            <a:headEnd/>
            <a:tailEnd/>
          </a:ln>
          <a:effectLst/>
          <a:extLst>
            <a:ext uri="{909E8E84-426E-40DD-AFC4-6F175D3DCCD1}">
              <a14:hiddenFill xmlns:a14="http://schemas.microsoft.com/office/drawing/2010/main">
                <a:solidFill>
                  <a:srgbClr val="008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defTabSz="762000">
              <a:spcBef>
                <a:spcPct val="50000"/>
              </a:spcBef>
            </a:pPr>
            <a:r>
              <a:rPr lang="es-ES_tradnl" sz="2400" b="1" i="1" dirty="0">
                <a:latin typeface="Times New Roman" pitchFamily="18" charset="0"/>
                <a:cs typeface="Arial" pitchFamily="34" charset="0"/>
              </a:rPr>
              <a:t>f </a:t>
            </a:r>
            <a:r>
              <a:rPr lang="es-ES_tradnl" sz="2400" b="1" dirty="0" smtClean="0">
                <a:solidFill>
                  <a:srgbClr val="FFFF00"/>
                </a:solidFill>
                <a:cs typeface="Arial" pitchFamily="34" charset="0"/>
              </a:rPr>
              <a:t>VOLUMEN</a:t>
            </a:r>
          </a:p>
          <a:p>
            <a:pPr algn="ctr" defTabSz="762000">
              <a:spcBef>
                <a:spcPct val="50000"/>
              </a:spcBef>
            </a:pPr>
            <a:r>
              <a:rPr lang="es-ES_tradnl" sz="2400" b="1" dirty="0" smtClean="0">
                <a:solidFill>
                  <a:srgbClr val="FFFF00"/>
                </a:solidFill>
                <a:cs typeface="Arial" pitchFamily="34" charset="0"/>
              </a:rPr>
              <a:t>MAX</a:t>
            </a:r>
            <a:r>
              <a:rPr lang="es-ES_tradnl" sz="2400" b="1" dirty="0">
                <a:solidFill>
                  <a:srgbClr val="FFFF00"/>
                </a:solidFill>
                <a:cs typeface="Arial" pitchFamily="34" charset="0"/>
              </a:rPr>
              <a:t>. UTILIDAD ( $ )  =</a:t>
            </a:r>
            <a:r>
              <a:rPr lang="es-ES_tradnl" sz="2400" b="1" dirty="0">
                <a:solidFill>
                  <a:schemeClr val="hlink"/>
                </a:solidFill>
                <a:cs typeface="Arial" pitchFamily="34" charset="0"/>
              </a:rPr>
              <a:t>         </a:t>
            </a:r>
          </a:p>
        </p:txBody>
      </p:sp>
      <p:sp>
        <p:nvSpPr>
          <p:cNvPr id="119816" name="Line 8"/>
          <p:cNvSpPr>
            <a:spLocks noChangeShapeType="1"/>
          </p:cNvSpPr>
          <p:nvPr/>
        </p:nvSpPr>
        <p:spPr bwMode="auto">
          <a:xfrm>
            <a:off x="6096000" y="1593850"/>
            <a:ext cx="381000" cy="0"/>
          </a:xfrm>
          <a:prstGeom prst="line">
            <a:avLst/>
          </a:prstGeom>
          <a:noFill/>
          <a:ln w="508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sp>
        <p:nvSpPr>
          <p:cNvPr id="119817" name="Rectangle 9"/>
          <p:cNvSpPr>
            <a:spLocks noChangeArrowheads="1"/>
          </p:cNvSpPr>
          <p:nvPr/>
        </p:nvSpPr>
        <p:spPr bwMode="auto">
          <a:xfrm>
            <a:off x="0" y="4718050"/>
            <a:ext cx="2743200" cy="663575"/>
          </a:xfrm>
          <a:prstGeom prst="rect">
            <a:avLst/>
          </a:prstGeom>
          <a:solidFill>
            <a:srgbClr val="00FFFF"/>
          </a:solidFill>
          <a:ln w="25400">
            <a:solidFill>
              <a:srgbClr val="99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defTabSz="762000">
              <a:spcBef>
                <a:spcPct val="50000"/>
              </a:spcBef>
            </a:pPr>
            <a:r>
              <a:rPr lang="es-ES_tradnl" b="1" i="1" dirty="0">
                <a:solidFill>
                  <a:srgbClr val="0000CC"/>
                </a:solidFill>
                <a:latin typeface="Times New Roman" pitchFamily="18" charset="0"/>
                <a:cs typeface="Arial" pitchFamily="34" charset="0"/>
              </a:rPr>
              <a:t>f </a:t>
            </a:r>
            <a:r>
              <a:rPr lang="es-ES_tradnl" b="1" dirty="0" smtClean="0">
                <a:solidFill>
                  <a:srgbClr val="0000CC"/>
                </a:solidFill>
                <a:cs typeface="Arial" pitchFamily="34" charset="0"/>
              </a:rPr>
              <a:t>EFECTO </a:t>
            </a:r>
            <a:r>
              <a:rPr lang="es-ES_tradnl" b="1" dirty="0">
                <a:solidFill>
                  <a:srgbClr val="0000CC"/>
                </a:solidFill>
                <a:cs typeface="Arial" pitchFamily="34" charset="0"/>
              </a:rPr>
              <a:t>DE ESTACIONARIEDAD</a:t>
            </a:r>
          </a:p>
        </p:txBody>
      </p:sp>
      <p:sp>
        <p:nvSpPr>
          <p:cNvPr id="119818" name="Rectangle 10"/>
          <p:cNvSpPr>
            <a:spLocks noChangeArrowheads="1"/>
          </p:cNvSpPr>
          <p:nvPr/>
        </p:nvSpPr>
        <p:spPr bwMode="auto">
          <a:xfrm>
            <a:off x="2743200" y="4337050"/>
            <a:ext cx="2590800" cy="366767"/>
          </a:xfrm>
          <a:prstGeom prst="rect">
            <a:avLst/>
          </a:prstGeom>
          <a:solidFill>
            <a:srgbClr val="FFCC00"/>
          </a:solidFill>
          <a:ln w="25400">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defTabSz="762000">
              <a:spcBef>
                <a:spcPct val="50000"/>
              </a:spcBef>
            </a:pPr>
            <a:r>
              <a:rPr lang="es-ES_tradnl" b="1" i="1" dirty="0">
                <a:solidFill>
                  <a:srgbClr val="0000CC"/>
                </a:solidFill>
                <a:latin typeface="Times New Roman" pitchFamily="18" charset="0"/>
                <a:cs typeface="Arial" pitchFamily="34" charset="0"/>
              </a:rPr>
              <a:t>f </a:t>
            </a:r>
            <a:r>
              <a:rPr lang="es-ES_tradnl" b="1" dirty="0" smtClean="0">
                <a:solidFill>
                  <a:srgbClr val="0000CC"/>
                </a:solidFill>
                <a:cs typeface="Arial" pitchFamily="34" charset="0"/>
              </a:rPr>
              <a:t>ESTIRPE/AMBIENTE</a:t>
            </a:r>
            <a:endParaRPr lang="es-ES_tradnl" sz="1400" b="1" dirty="0">
              <a:solidFill>
                <a:srgbClr val="114FFB"/>
              </a:solidFill>
              <a:cs typeface="Arial" pitchFamily="34" charset="0"/>
            </a:endParaRPr>
          </a:p>
        </p:txBody>
      </p:sp>
      <p:sp>
        <p:nvSpPr>
          <p:cNvPr id="289803" name="Rectangle 11"/>
          <p:cNvSpPr>
            <a:spLocks noChangeArrowheads="1"/>
          </p:cNvSpPr>
          <p:nvPr/>
        </p:nvSpPr>
        <p:spPr bwMode="auto">
          <a:xfrm>
            <a:off x="3733800" y="1441450"/>
            <a:ext cx="2133600" cy="388938"/>
          </a:xfrm>
          <a:prstGeom prst="rect">
            <a:avLst/>
          </a:prstGeom>
          <a:solidFill>
            <a:srgbClr val="00FFFF"/>
          </a:solidFill>
          <a:ln w="25400">
            <a:solidFill>
              <a:srgbClr val="8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defTabSz="762000">
              <a:spcBef>
                <a:spcPct val="50000"/>
              </a:spcBef>
              <a:defRPr/>
            </a:pPr>
            <a:r>
              <a:rPr lang="es-ES_tradnl" b="1">
                <a:solidFill>
                  <a:srgbClr val="0000CC"/>
                </a:solidFill>
                <a:effectLst>
                  <a:outerShdw blurRad="38100" dist="38100" dir="2700000" algn="tl">
                    <a:srgbClr val="000000"/>
                  </a:outerShdw>
                </a:effectLst>
                <a:cs typeface="Arial" pitchFamily="34" charset="0"/>
              </a:rPr>
              <a:t>I N G R E S O S</a:t>
            </a:r>
            <a:endParaRPr lang="es-ES_tradnl" b="1">
              <a:solidFill>
                <a:srgbClr val="0000CC"/>
              </a:solidFill>
              <a:cs typeface="Arial" pitchFamily="34" charset="0"/>
            </a:endParaRPr>
          </a:p>
        </p:txBody>
      </p:sp>
      <p:sp>
        <p:nvSpPr>
          <p:cNvPr id="119820" name="Rectangle 12"/>
          <p:cNvSpPr>
            <a:spLocks noChangeArrowheads="1"/>
          </p:cNvSpPr>
          <p:nvPr/>
        </p:nvSpPr>
        <p:spPr bwMode="auto">
          <a:xfrm>
            <a:off x="5410200" y="4335463"/>
            <a:ext cx="3048000" cy="643766"/>
          </a:xfrm>
          <a:prstGeom prst="rect">
            <a:avLst/>
          </a:prstGeom>
          <a:solidFill>
            <a:srgbClr val="FFCC00"/>
          </a:solidFill>
          <a:ln w="25400">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defTabSz="762000">
              <a:spcBef>
                <a:spcPct val="50000"/>
              </a:spcBef>
            </a:pPr>
            <a:r>
              <a:rPr lang="es-ES_tradnl" b="1" i="1" dirty="0">
                <a:solidFill>
                  <a:srgbClr val="0000CC"/>
                </a:solidFill>
                <a:latin typeface="Times New Roman" pitchFamily="18" charset="0"/>
                <a:cs typeface="Arial" pitchFamily="34" charset="0"/>
              </a:rPr>
              <a:t>f </a:t>
            </a:r>
            <a:r>
              <a:rPr lang="es-ES_tradnl" b="1" dirty="0" smtClean="0">
                <a:solidFill>
                  <a:srgbClr val="0000CC"/>
                </a:solidFill>
                <a:cs typeface="Arial" pitchFamily="34" charset="0"/>
              </a:rPr>
              <a:t>NIVEL </a:t>
            </a:r>
            <a:r>
              <a:rPr lang="es-ES_tradnl" b="1" dirty="0">
                <a:solidFill>
                  <a:srgbClr val="0000CC"/>
                </a:solidFill>
                <a:cs typeface="Arial" pitchFamily="34" charset="0"/>
              </a:rPr>
              <a:t>DE NUTRIMENTOS</a:t>
            </a:r>
            <a:endParaRPr lang="es-ES_tradnl" sz="1400" b="1" dirty="0">
              <a:solidFill>
                <a:srgbClr val="114FFB"/>
              </a:solidFill>
              <a:cs typeface="Arial" pitchFamily="34" charset="0"/>
            </a:endParaRPr>
          </a:p>
        </p:txBody>
      </p:sp>
      <p:sp>
        <p:nvSpPr>
          <p:cNvPr id="119821" name="Rectangle 13"/>
          <p:cNvSpPr>
            <a:spLocks noChangeArrowheads="1"/>
          </p:cNvSpPr>
          <p:nvPr/>
        </p:nvSpPr>
        <p:spPr bwMode="auto">
          <a:xfrm>
            <a:off x="5029200" y="2432050"/>
            <a:ext cx="1676400" cy="395288"/>
          </a:xfrm>
          <a:prstGeom prst="rect">
            <a:avLst/>
          </a:prstGeom>
          <a:solidFill>
            <a:srgbClr val="00FFFF"/>
          </a:solidFill>
          <a:ln w="3175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defTabSz="762000">
              <a:spcBef>
                <a:spcPct val="50000"/>
              </a:spcBef>
            </a:pPr>
            <a:r>
              <a:rPr lang="es-ES_tradnl" b="1">
                <a:solidFill>
                  <a:srgbClr val="0000CC"/>
                </a:solidFill>
                <a:cs typeface="Arial" pitchFamily="34" charset="0"/>
              </a:rPr>
              <a:t>PESO VIVO</a:t>
            </a:r>
          </a:p>
        </p:txBody>
      </p:sp>
      <p:sp>
        <p:nvSpPr>
          <p:cNvPr id="119822" name="Rectangle 14"/>
          <p:cNvSpPr>
            <a:spLocks noChangeArrowheads="1"/>
          </p:cNvSpPr>
          <p:nvPr/>
        </p:nvSpPr>
        <p:spPr bwMode="auto">
          <a:xfrm>
            <a:off x="1600200" y="2432050"/>
            <a:ext cx="2057400" cy="388938"/>
          </a:xfrm>
          <a:prstGeom prst="rect">
            <a:avLst/>
          </a:prstGeom>
          <a:solidFill>
            <a:srgbClr val="00FFFF"/>
          </a:solidFill>
          <a:ln w="25400">
            <a:solidFill>
              <a:srgbClr val="00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defTabSz="762000">
              <a:spcBef>
                <a:spcPct val="50000"/>
              </a:spcBef>
            </a:pPr>
            <a:r>
              <a:rPr lang="es-ES_tradnl" b="1">
                <a:solidFill>
                  <a:srgbClr val="0000CC"/>
                </a:solidFill>
                <a:cs typeface="Arial" pitchFamily="34" charset="0"/>
              </a:rPr>
              <a:t>PRECIO </a:t>
            </a:r>
          </a:p>
        </p:txBody>
      </p:sp>
      <p:sp>
        <p:nvSpPr>
          <p:cNvPr id="119823" name="Rectangle 15"/>
          <p:cNvSpPr>
            <a:spLocks noChangeArrowheads="1"/>
          </p:cNvSpPr>
          <p:nvPr/>
        </p:nvSpPr>
        <p:spPr bwMode="auto">
          <a:xfrm>
            <a:off x="6400800" y="5554663"/>
            <a:ext cx="2438400" cy="366767"/>
          </a:xfrm>
          <a:prstGeom prst="rect">
            <a:avLst/>
          </a:prstGeom>
          <a:solidFill>
            <a:srgbClr val="FF9900"/>
          </a:solidFill>
          <a:ln w="25400">
            <a:solidFill>
              <a:srgbClr val="8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defTabSz="762000">
              <a:spcBef>
                <a:spcPct val="50000"/>
              </a:spcBef>
            </a:pPr>
            <a:r>
              <a:rPr lang="es-ES_tradnl" b="1" i="1" dirty="0">
                <a:solidFill>
                  <a:srgbClr val="0000CC"/>
                </a:solidFill>
                <a:latin typeface="Times New Roman" pitchFamily="18" charset="0"/>
                <a:cs typeface="Arial" pitchFamily="34" charset="0"/>
              </a:rPr>
              <a:t>f </a:t>
            </a:r>
            <a:r>
              <a:rPr lang="es-ES_tradnl" b="1" dirty="0" smtClean="0">
                <a:solidFill>
                  <a:srgbClr val="0000CC"/>
                </a:solidFill>
                <a:cs typeface="Arial" pitchFamily="34" charset="0"/>
              </a:rPr>
              <a:t>COSTO </a:t>
            </a:r>
            <a:r>
              <a:rPr lang="es-ES_tradnl" b="1" dirty="0">
                <a:solidFill>
                  <a:srgbClr val="0000CC"/>
                </a:solidFill>
                <a:cs typeface="Arial" pitchFamily="34" charset="0"/>
              </a:rPr>
              <a:t>ALIMENTO</a:t>
            </a:r>
          </a:p>
        </p:txBody>
      </p:sp>
      <p:sp>
        <p:nvSpPr>
          <p:cNvPr id="119824" name="Rectangle 16"/>
          <p:cNvSpPr>
            <a:spLocks noChangeArrowheads="1"/>
          </p:cNvSpPr>
          <p:nvPr/>
        </p:nvSpPr>
        <p:spPr bwMode="auto">
          <a:xfrm>
            <a:off x="4267200" y="6221413"/>
            <a:ext cx="3048000" cy="636587"/>
          </a:xfrm>
          <a:prstGeom prst="rect">
            <a:avLst/>
          </a:prstGeom>
          <a:solidFill>
            <a:srgbClr val="00FF00"/>
          </a:solidFill>
          <a:ln w="25400">
            <a:solidFill>
              <a:srgbClr val="00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defTabSz="762000">
              <a:spcBef>
                <a:spcPct val="50000"/>
              </a:spcBef>
            </a:pPr>
            <a:r>
              <a:rPr lang="es-ES_tradnl" b="1" dirty="0">
                <a:solidFill>
                  <a:srgbClr val="0000CC"/>
                </a:solidFill>
                <a:cs typeface="Arial" pitchFamily="34" charset="0"/>
              </a:rPr>
              <a:t>PRECIO INGREDIENTES</a:t>
            </a:r>
          </a:p>
          <a:p>
            <a:pPr algn="ctr" defTabSz="762000">
              <a:lnSpc>
                <a:spcPct val="40000"/>
              </a:lnSpc>
              <a:spcBef>
                <a:spcPct val="50000"/>
              </a:spcBef>
            </a:pPr>
            <a:r>
              <a:rPr lang="es-ES_tradnl" b="1" dirty="0">
                <a:solidFill>
                  <a:srgbClr val="0000CC"/>
                </a:solidFill>
                <a:cs typeface="Arial" pitchFamily="34" charset="0"/>
              </a:rPr>
              <a:t> </a:t>
            </a:r>
            <a:r>
              <a:rPr lang="es-ES_tradnl" b="1" i="1" dirty="0">
                <a:solidFill>
                  <a:srgbClr val="0000CC"/>
                </a:solidFill>
                <a:latin typeface="Times New Roman" pitchFamily="18" charset="0"/>
                <a:cs typeface="Arial" pitchFamily="34" charset="0"/>
              </a:rPr>
              <a:t>f  </a:t>
            </a:r>
            <a:r>
              <a:rPr lang="es-ES_tradnl" b="1" dirty="0">
                <a:solidFill>
                  <a:srgbClr val="0000CC"/>
                </a:solidFill>
                <a:latin typeface="Times New Roman" pitchFamily="18" charset="0"/>
                <a:cs typeface="Arial" pitchFamily="34" charset="0"/>
              </a:rPr>
              <a:t>(OFERTA Y DEMANDA)</a:t>
            </a:r>
            <a:r>
              <a:rPr lang="es-ES_tradnl" b="1" i="1" dirty="0">
                <a:solidFill>
                  <a:srgbClr val="0000CC"/>
                </a:solidFill>
                <a:latin typeface="Times New Roman" pitchFamily="18" charset="0"/>
                <a:cs typeface="Arial" pitchFamily="34" charset="0"/>
              </a:rPr>
              <a:t> </a:t>
            </a:r>
          </a:p>
        </p:txBody>
      </p:sp>
      <p:sp>
        <p:nvSpPr>
          <p:cNvPr id="119825" name="Rectangle 17"/>
          <p:cNvSpPr>
            <a:spLocks noChangeArrowheads="1"/>
          </p:cNvSpPr>
          <p:nvPr/>
        </p:nvSpPr>
        <p:spPr bwMode="auto">
          <a:xfrm>
            <a:off x="2667000" y="5554663"/>
            <a:ext cx="3200400" cy="366767"/>
          </a:xfrm>
          <a:prstGeom prst="rect">
            <a:avLst/>
          </a:prstGeom>
          <a:solidFill>
            <a:srgbClr val="FF6600"/>
          </a:solidFill>
          <a:ln w="22225">
            <a:solidFill>
              <a:srgbClr val="8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defTabSz="762000">
              <a:spcBef>
                <a:spcPct val="50000"/>
              </a:spcBef>
            </a:pPr>
            <a:r>
              <a:rPr lang="es-ES_tradnl" b="1" i="1" dirty="0">
                <a:solidFill>
                  <a:srgbClr val="0000CC"/>
                </a:solidFill>
                <a:latin typeface="Times New Roman" pitchFamily="18" charset="0"/>
                <a:cs typeface="Arial" pitchFamily="34" charset="0"/>
              </a:rPr>
              <a:t>f </a:t>
            </a:r>
            <a:r>
              <a:rPr lang="es-ES_tradnl" b="1" dirty="0" smtClean="0">
                <a:solidFill>
                  <a:srgbClr val="0000CC"/>
                </a:solidFill>
                <a:cs typeface="Arial" pitchFamily="34" charset="0"/>
              </a:rPr>
              <a:t>CONSUMO </a:t>
            </a:r>
            <a:r>
              <a:rPr lang="es-ES_tradnl" b="1" dirty="0">
                <a:solidFill>
                  <a:srgbClr val="0000CC"/>
                </a:solidFill>
                <a:cs typeface="Arial" pitchFamily="34" charset="0"/>
              </a:rPr>
              <a:t>DE ALIMENTO</a:t>
            </a:r>
          </a:p>
        </p:txBody>
      </p:sp>
      <p:sp>
        <p:nvSpPr>
          <p:cNvPr id="119826" name="AutoShape 18"/>
          <p:cNvSpPr>
            <a:spLocks noChangeArrowheads="1"/>
          </p:cNvSpPr>
          <p:nvPr/>
        </p:nvSpPr>
        <p:spPr bwMode="auto">
          <a:xfrm rot="-5396294">
            <a:off x="7011193" y="3269457"/>
            <a:ext cx="3579813" cy="685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00"/>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sp>
        <p:nvSpPr>
          <p:cNvPr id="119827" name="AutoShape 19"/>
          <p:cNvSpPr>
            <a:spLocks noChangeArrowheads="1"/>
          </p:cNvSpPr>
          <p:nvPr/>
        </p:nvSpPr>
        <p:spPr bwMode="auto">
          <a:xfrm>
            <a:off x="4648200" y="1822450"/>
            <a:ext cx="304800" cy="457200"/>
          </a:xfrm>
          <a:prstGeom prst="upDownArrow">
            <a:avLst>
              <a:gd name="adj1" fmla="val 50000"/>
              <a:gd name="adj2" fmla="val 30000"/>
            </a:avLst>
          </a:prstGeom>
          <a:solidFill>
            <a:srgbClr val="00FF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sp>
        <p:nvSpPr>
          <p:cNvPr id="119828" name="AutoShape 20"/>
          <p:cNvSpPr>
            <a:spLocks noChangeArrowheads="1"/>
          </p:cNvSpPr>
          <p:nvPr/>
        </p:nvSpPr>
        <p:spPr bwMode="auto">
          <a:xfrm>
            <a:off x="2133600" y="2965450"/>
            <a:ext cx="304800" cy="609600"/>
          </a:xfrm>
          <a:prstGeom prst="upDownArrow">
            <a:avLst>
              <a:gd name="adj1" fmla="val 50000"/>
              <a:gd name="adj2" fmla="val 40000"/>
            </a:avLst>
          </a:prstGeom>
          <a:solidFill>
            <a:srgbClr val="00FF00"/>
          </a:solidFill>
          <a:ln w="127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sp>
        <p:nvSpPr>
          <p:cNvPr id="119829" name="AutoShape 21"/>
          <p:cNvSpPr>
            <a:spLocks noChangeArrowheads="1"/>
          </p:cNvSpPr>
          <p:nvPr/>
        </p:nvSpPr>
        <p:spPr bwMode="auto">
          <a:xfrm rot="-5410202">
            <a:off x="4380706" y="3383757"/>
            <a:ext cx="1522413" cy="381000"/>
          </a:xfrm>
          <a:prstGeom prst="notchedRightArrow">
            <a:avLst>
              <a:gd name="adj1" fmla="val 50000"/>
              <a:gd name="adj2" fmla="val 99896"/>
            </a:avLst>
          </a:prstGeom>
          <a:solidFill>
            <a:srgbClr val="00FF00"/>
          </a:soli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sp>
        <p:nvSpPr>
          <p:cNvPr id="119830" name="AutoShape 22"/>
          <p:cNvSpPr>
            <a:spLocks noChangeArrowheads="1"/>
          </p:cNvSpPr>
          <p:nvPr/>
        </p:nvSpPr>
        <p:spPr bwMode="auto">
          <a:xfrm rot="-5410202">
            <a:off x="5294313" y="3384550"/>
            <a:ext cx="1524000" cy="381000"/>
          </a:xfrm>
          <a:prstGeom prst="notchedRightArrow">
            <a:avLst>
              <a:gd name="adj1" fmla="val 50000"/>
              <a:gd name="adj2" fmla="val 100000"/>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sp>
        <p:nvSpPr>
          <p:cNvPr id="119831" name="AutoShape 23"/>
          <p:cNvSpPr>
            <a:spLocks noChangeArrowheads="1"/>
          </p:cNvSpPr>
          <p:nvPr/>
        </p:nvSpPr>
        <p:spPr bwMode="auto">
          <a:xfrm rot="-5410202">
            <a:off x="1968947" y="4593251"/>
            <a:ext cx="685800" cy="230188"/>
          </a:xfrm>
          <a:prstGeom prst="notchedRightArrow">
            <a:avLst>
              <a:gd name="adj1" fmla="val 50000"/>
              <a:gd name="adj2" fmla="val 74483"/>
            </a:avLst>
          </a:prstGeom>
          <a:solidFill>
            <a:srgbClr val="00CC00"/>
          </a:solidFill>
          <a:ln w="127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sp>
        <p:nvSpPr>
          <p:cNvPr id="119832" name="AutoShape 24"/>
          <p:cNvSpPr>
            <a:spLocks noChangeArrowheads="1"/>
          </p:cNvSpPr>
          <p:nvPr/>
        </p:nvSpPr>
        <p:spPr bwMode="auto">
          <a:xfrm rot="5382228">
            <a:off x="4037806" y="4944269"/>
            <a:ext cx="763588" cy="304800"/>
          </a:xfrm>
          <a:prstGeom prst="notchedRightArrow">
            <a:avLst>
              <a:gd name="adj1" fmla="val 50000"/>
              <a:gd name="adj2" fmla="val 62630"/>
            </a:avLst>
          </a:prstGeom>
          <a:solidFill>
            <a:srgbClr val="66FF33"/>
          </a:solidFill>
          <a:ln w="12700">
            <a:solidFill>
              <a:srgbClr val="8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sp>
        <p:nvSpPr>
          <p:cNvPr id="119833" name="AutoShape 25"/>
          <p:cNvSpPr>
            <a:spLocks noChangeArrowheads="1"/>
          </p:cNvSpPr>
          <p:nvPr/>
        </p:nvSpPr>
        <p:spPr bwMode="auto">
          <a:xfrm rot="5382228">
            <a:off x="5332413" y="4946650"/>
            <a:ext cx="762000" cy="304800"/>
          </a:xfrm>
          <a:prstGeom prst="notchedRightArrow">
            <a:avLst>
              <a:gd name="adj1" fmla="val 50000"/>
              <a:gd name="adj2" fmla="val 62500"/>
            </a:avLst>
          </a:prstGeom>
          <a:solidFill>
            <a:srgbClr val="66FF33"/>
          </a:solidFill>
          <a:ln w="12700">
            <a:solidFill>
              <a:srgbClr val="8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sp>
        <p:nvSpPr>
          <p:cNvPr id="119834" name="AutoShape 26"/>
          <p:cNvSpPr>
            <a:spLocks noChangeArrowheads="1"/>
          </p:cNvSpPr>
          <p:nvPr/>
        </p:nvSpPr>
        <p:spPr bwMode="auto">
          <a:xfrm rot="5382228">
            <a:off x="6856413" y="4946650"/>
            <a:ext cx="762000" cy="304800"/>
          </a:xfrm>
          <a:prstGeom prst="notchedRightArrow">
            <a:avLst>
              <a:gd name="adj1" fmla="val 50000"/>
              <a:gd name="adj2" fmla="val 62500"/>
            </a:avLst>
          </a:prstGeom>
          <a:solidFill>
            <a:srgbClr val="66FF33"/>
          </a:solidFill>
          <a:ln w="12700">
            <a:solidFill>
              <a:srgbClr val="8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sp>
        <p:nvSpPr>
          <p:cNvPr id="119835" name="Rectangle 27"/>
          <p:cNvSpPr>
            <a:spLocks noChangeArrowheads="1"/>
          </p:cNvSpPr>
          <p:nvPr/>
        </p:nvSpPr>
        <p:spPr bwMode="auto">
          <a:xfrm>
            <a:off x="6705600" y="609600"/>
            <a:ext cx="1676400" cy="366767"/>
          </a:xfrm>
          <a:prstGeom prst="rect">
            <a:avLst/>
          </a:prstGeom>
          <a:solidFill>
            <a:srgbClr val="FF3300"/>
          </a:solidFill>
          <a:ln w="57150">
            <a:solidFill>
              <a:srgbClr val="00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defTabSz="762000">
              <a:spcBef>
                <a:spcPct val="50000"/>
              </a:spcBef>
            </a:pPr>
            <a:r>
              <a:rPr lang="es-ES_tradnl" b="1" i="1" dirty="0">
                <a:latin typeface="Times New Roman" pitchFamily="18" charset="0"/>
                <a:cs typeface="Arial" pitchFamily="34" charset="0"/>
              </a:rPr>
              <a:t>f </a:t>
            </a:r>
            <a:r>
              <a:rPr lang="es-ES_tradnl" b="1" dirty="0" smtClean="0">
                <a:cs typeface="Arial" pitchFamily="34" charset="0"/>
              </a:rPr>
              <a:t>COSTO</a:t>
            </a:r>
            <a:endParaRPr lang="es-ES_tradnl" b="1" dirty="0">
              <a:cs typeface="Arial" pitchFamily="34" charset="0"/>
            </a:endParaRPr>
          </a:p>
        </p:txBody>
      </p:sp>
      <p:sp>
        <p:nvSpPr>
          <p:cNvPr id="119836" name="Rectangle 28"/>
          <p:cNvSpPr>
            <a:spLocks noChangeArrowheads="1"/>
          </p:cNvSpPr>
          <p:nvPr/>
        </p:nvSpPr>
        <p:spPr bwMode="auto">
          <a:xfrm>
            <a:off x="3962400" y="609600"/>
            <a:ext cx="1676400" cy="366767"/>
          </a:xfrm>
          <a:prstGeom prst="rect">
            <a:avLst/>
          </a:prstGeom>
          <a:solidFill>
            <a:srgbClr val="0000FF"/>
          </a:solidFill>
          <a:ln w="57150">
            <a:solidFill>
              <a:srgbClr val="00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defTabSz="762000">
              <a:spcBef>
                <a:spcPct val="50000"/>
              </a:spcBef>
            </a:pPr>
            <a:r>
              <a:rPr lang="es-ES_tradnl" b="1" dirty="0" smtClean="0">
                <a:solidFill>
                  <a:srgbClr val="FFFF00"/>
                </a:solidFill>
                <a:cs typeface="Arial" pitchFamily="34" charset="0"/>
              </a:rPr>
              <a:t> </a:t>
            </a:r>
            <a:r>
              <a:rPr lang="es-ES_tradnl" b="1" i="1" dirty="0">
                <a:latin typeface="Times New Roman" pitchFamily="18" charset="0"/>
                <a:cs typeface="Arial" pitchFamily="34" charset="0"/>
              </a:rPr>
              <a:t>f</a:t>
            </a:r>
            <a:r>
              <a:rPr lang="es-ES_tradnl" b="1" i="1" dirty="0">
                <a:solidFill>
                  <a:srgbClr val="0000CC"/>
                </a:solidFill>
                <a:latin typeface="Times New Roman" pitchFamily="18" charset="0"/>
                <a:cs typeface="Arial" pitchFamily="34" charset="0"/>
              </a:rPr>
              <a:t> </a:t>
            </a:r>
            <a:r>
              <a:rPr lang="es-ES_tradnl" b="1" dirty="0" smtClean="0">
                <a:solidFill>
                  <a:srgbClr val="FFFF00"/>
                </a:solidFill>
                <a:cs typeface="Arial" pitchFamily="34" charset="0"/>
              </a:rPr>
              <a:t>PRECIO</a:t>
            </a:r>
            <a:endParaRPr lang="es-ES_tradnl" b="1" dirty="0">
              <a:solidFill>
                <a:srgbClr val="FFFF00"/>
              </a:solidFill>
              <a:cs typeface="Arial" pitchFamily="34" charset="0"/>
            </a:endParaRPr>
          </a:p>
        </p:txBody>
      </p:sp>
      <p:sp>
        <p:nvSpPr>
          <p:cNvPr id="119837" name="Text Box 29"/>
          <p:cNvSpPr txBox="1">
            <a:spLocks noChangeArrowheads="1"/>
          </p:cNvSpPr>
          <p:nvPr/>
        </p:nvSpPr>
        <p:spPr bwMode="auto">
          <a:xfrm>
            <a:off x="5943600" y="685800"/>
            <a:ext cx="431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MX" sz="1600" b="1">
                <a:solidFill>
                  <a:schemeClr val="bg1"/>
                </a:solidFill>
                <a:cs typeface="Arial" pitchFamily="34" charset="0"/>
              </a:rPr>
              <a:t>Vs</a:t>
            </a:r>
          </a:p>
        </p:txBody>
      </p:sp>
      <p:sp>
        <p:nvSpPr>
          <p:cNvPr id="119838" name="AutoShape 30"/>
          <p:cNvSpPr>
            <a:spLocks noChangeArrowheads="1"/>
          </p:cNvSpPr>
          <p:nvPr/>
        </p:nvSpPr>
        <p:spPr bwMode="auto">
          <a:xfrm rot="14428022" flipV="1">
            <a:off x="3239293" y="4993482"/>
            <a:ext cx="868363" cy="304800"/>
          </a:xfrm>
          <a:prstGeom prst="notchedRightArrow">
            <a:avLst>
              <a:gd name="adj1" fmla="val 50000"/>
              <a:gd name="adj2" fmla="val 71224"/>
            </a:avLst>
          </a:prstGeom>
          <a:solidFill>
            <a:srgbClr val="FF3300"/>
          </a:solidFill>
          <a:ln w="5715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sp>
        <p:nvSpPr>
          <p:cNvPr id="119839" name="AutoShape 31"/>
          <p:cNvSpPr>
            <a:spLocks noChangeArrowheads="1"/>
          </p:cNvSpPr>
          <p:nvPr/>
        </p:nvSpPr>
        <p:spPr bwMode="auto">
          <a:xfrm rot="15242032" flipV="1">
            <a:off x="4725193" y="5076032"/>
            <a:ext cx="862013" cy="304800"/>
          </a:xfrm>
          <a:prstGeom prst="notchedRightArrow">
            <a:avLst>
              <a:gd name="adj1" fmla="val 50000"/>
              <a:gd name="adj2" fmla="val 70703"/>
            </a:avLst>
          </a:prstGeom>
          <a:solidFill>
            <a:srgbClr val="FF3300"/>
          </a:solidFill>
          <a:ln w="5715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sp>
        <p:nvSpPr>
          <p:cNvPr id="119840" name="AutoShape 32"/>
          <p:cNvSpPr>
            <a:spLocks noChangeArrowheads="1"/>
          </p:cNvSpPr>
          <p:nvPr/>
        </p:nvSpPr>
        <p:spPr bwMode="auto">
          <a:xfrm rot="15234274" flipV="1">
            <a:off x="7822406" y="5003007"/>
            <a:ext cx="862013" cy="304800"/>
          </a:xfrm>
          <a:prstGeom prst="notchedRightArrow">
            <a:avLst>
              <a:gd name="adj1" fmla="val 50000"/>
              <a:gd name="adj2" fmla="val 70703"/>
            </a:avLst>
          </a:prstGeom>
          <a:solidFill>
            <a:srgbClr val="FF3300"/>
          </a:solidFill>
          <a:ln w="5715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spTree>
    <p:extLst>
      <p:ext uri="{BB962C8B-B14F-4D97-AF65-F5344CB8AC3E}">
        <p14:creationId xmlns:p14="http://schemas.microsoft.com/office/powerpoint/2010/main" val="373526306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p:cNvSpPr>
            <a:spLocks noChangeArrowheads="1"/>
          </p:cNvSpPr>
          <p:nvPr/>
        </p:nvSpPr>
        <p:spPr bwMode="auto">
          <a:xfrm>
            <a:off x="206378" y="0"/>
            <a:ext cx="8915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pPr algn="ctr">
              <a:defRPr/>
            </a:pPr>
            <a:r>
              <a:rPr kumimoji="1" lang="es-ES_tradnl" sz="2400" b="1" dirty="0">
                <a:effectLst>
                  <a:outerShdw blurRad="38100" dist="38100" dir="2700000" algn="tl">
                    <a:srgbClr val="FFFFFF"/>
                  </a:outerShdw>
                </a:effectLst>
                <a:latin typeface="Arial Black" pitchFamily="34" charset="0"/>
                <a:cs typeface="Times New Roman" pitchFamily="18" charset="0"/>
              </a:rPr>
              <a:t>DONDE SE ENCUENTRAN LAS GRANDES OPORTUNIDADES?</a:t>
            </a:r>
          </a:p>
        </p:txBody>
      </p:sp>
      <p:sp>
        <p:nvSpPr>
          <p:cNvPr id="63491" name="Rectangle 3"/>
          <p:cNvSpPr>
            <a:spLocks noChangeArrowheads="1"/>
          </p:cNvSpPr>
          <p:nvPr/>
        </p:nvSpPr>
        <p:spPr bwMode="auto">
          <a:xfrm>
            <a:off x="228600" y="304800"/>
            <a:ext cx="8915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p>
            <a:pPr algn="ctr"/>
            <a:endParaRPr lang="es-ES_tradnl" sz="4400">
              <a:solidFill>
                <a:schemeClr val="tx2"/>
              </a:solidFill>
            </a:endParaRPr>
          </a:p>
        </p:txBody>
      </p:sp>
      <p:sp>
        <p:nvSpPr>
          <p:cNvPr id="304132" name="Text Box 4"/>
          <p:cNvSpPr txBox="1">
            <a:spLocks noChangeArrowheads="1"/>
          </p:cNvSpPr>
          <p:nvPr/>
        </p:nvSpPr>
        <p:spPr bwMode="auto">
          <a:xfrm>
            <a:off x="0" y="2514600"/>
            <a:ext cx="914400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kumimoji="1" lang="es-ES_tradnl" sz="3600" b="1" dirty="0">
                <a:latin typeface="Arial Black" pitchFamily="34" charset="0"/>
                <a:cs typeface="Times New Roman" pitchFamily="18" charset="0"/>
              </a:rPr>
              <a:t>!DONDE ESTAN, LOS GRANDES COSTOS…!</a:t>
            </a:r>
            <a:endParaRPr kumimoji="1" lang="es-ES_tradnl" sz="5400" b="1" dirty="0">
              <a:latin typeface="Arial Black" pitchFamily="34" charset="0"/>
              <a:cs typeface="Times New Roman" pitchFamily="18" charset="0"/>
            </a:endParaRPr>
          </a:p>
          <a:p>
            <a:pPr algn="ctr" eaLnBrk="1" hangingPunct="1">
              <a:spcBef>
                <a:spcPct val="50000"/>
              </a:spcBef>
            </a:pPr>
            <a:endParaRPr kumimoji="1" lang="es-ES_tradnl" sz="4000" b="1" dirty="0">
              <a:latin typeface="Arial Black" pitchFamily="34" charset="0"/>
              <a:cs typeface="Times New Roman" pitchFamily="18" charset="0"/>
            </a:endParaRPr>
          </a:p>
          <a:p>
            <a:pPr algn="ctr" eaLnBrk="1" hangingPunct="1">
              <a:spcBef>
                <a:spcPct val="50000"/>
              </a:spcBef>
            </a:pPr>
            <a:r>
              <a:rPr kumimoji="1" lang="es-ES_tradnl" sz="4000" b="1" dirty="0">
                <a:latin typeface="Arial Black" pitchFamily="34" charset="0"/>
                <a:cs typeface="Times New Roman" pitchFamily="18" charset="0"/>
              </a:rPr>
              <a:t>70% / 70%</a:t>
            </a:r>
          </a:p>
        </p:txBody>
      </p:sp>
    </p:spTree>
    <p:extLst>
      <p:ext uri="{BB962C8B-B14F-4D97-AF65-F5344CB8AC3E}">
        <p14:creationId xmlns:p14="http://schemas.microsoft.com/office/powerpoint/2010/main" val="7876880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fill="hold" grpId="0" nodeType="afterEffect">
                                  <p:stCondLst>
                                    <p:cond delay="0"/>
                                  </p:stCondLst>
                                  <p:childTnLst>
                                    <p:animScale>
                                      <p:cBhvr>
                                        <p:cTn id="6" dur="2000" fill="hold"/>
                                        <p:tgtEl>
                                          <p:spTgt spid="304132"/>
                                        </p:tgtEl>
                                      </p:cBhvr>
                                      <p:by x="8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13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Gráfico"/>
          <p:cNvGraphicFramePr>
            <a:graphicFrameLocks/>
          </p:cNvGraphicFramePr>
          <p:nvPr>
            <p:extLst>
              <p:ext uri="{D42A27DB-BD31-4B8C-83A1-F6EECF244321}">
                <p14:modId xmlns:p14="http://schemas.microsoft.com/office/powerpoint/2010/main" val="1943048716"/>
              </p:ext>
            </p:extLst>
          </p:nvPr>
        </p:nvGraphicFramePr>
        <p:xfrm>
          <a:off x="33280" y="0"/>
          <a:ext cx="6580505" cy="381508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3 Gráfico"/>
          <p:cNvGraphicFramePr>
            <a:graphicFrameLocks/>
          </p:cNvGraphicFramePr>
          <p:nvPr>
            <p:extLst>
              <p:ext uri="{D42A27DB-BD31-4B8C-83A1-F6EECF244321}">
                <p14:modId xmlns:p14="http://schemas.microsoft.com/office/powerpoint/2010/main" val="2029577223"/>
              </p:ext>
            </p:extLst>
          </p:nvPr>
        </p:nvGraphicFramePr>
        <p:xfrm>
          <a:off x="3749040" y="3214370"/>
          <a:ext cx="5394960" cy="364363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6474824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8697144" cy="1143000"/>
          </a:xfrm>
        </p:spPr>
        <p:txBody>
          <a:bodyPr>
            <a:noAutofit/>
          </a:bodyPr>
          <a:lstStyle/>
          <a:p>
            <a:r>
              <a:rPr lang="es-MX" sz="2000" b="1" u="sng" dirty="0">
                <a:solidFill>
                  <a:schemeClr val="tx1"/>
                </a:solidFill>
                <a:effectLst>
                  <a:outerShdw blurRad="38100" dist="38100" dir="2700000" algn="tl">
                    <a:srgbClr val="000000">
                      <a:alpha val="43137"/>
                    </a:srgbClr>
                  </a:outerShdw>
                </a:effectLst>
                <a:latin typeface="+mn-lt"/>
              </a:rPr>
              <a:t>Tendencia </a:t>
            </a:r>
            <a:r>
              <a:rPr lang="es-MX" sz="2000" b="1" dirty="0">
                <a:solidFill>
                  <a:schemeClr val="tx1"/>
                </a:solidFill>
                <a:effectLst>
                  <a:outerShdw blurRad="38100" dist="38100" dir="2700000" algn="tl">
                    <a:srgbClr val="000000">
                      <a:alpha val="43137"/>
                    </a:srgbClr>
                  </a:outerShdw>
                </a:effectLst>
                <a:latin typeface="+mn-lt"/>
              </a:rPr>
              <a:t>en el costo y disponibilidad de Materias </a:t>
            </a:r>
            <a:r>
              <a:rPr lang="es-MX" sz="2000" b="1" dirty="0" smtClean="0">
                <a:solidFill>
                  <a:schemeClr val="tx1"/>
                </a:solidFill>
                <a:effectLst>
                  <a:outerShdw blurRad="38100" dist="38100" dir="2700000" algn="tl">
                    <a:srgbClr val="000000">
                      <a:alpha val="43137"/>
                    </a:srgbClr>
                  </a:outerShdw>
                </a:effectLst>
                <a:latin typeface="+mn-lt"/>
              </a:rPr>
              <a:t>primas y la competitividad en producción avícola en México. </a:t>
            </a:r>
            <a:r>
              <a:rPr lang="es-MX" sz="2000" b="1" dirty="0">
                <a:solidFill>
                  <a:schemeClr val="tx1"/>
                </a:solidFill>
                <a:effectLst>
                  <a:outerShdw blurRad="38100" dist="38100" dir="2700000" algn="tl">
                    <a:srgbClr val="000000">
                      <a:alpha val="43137"/>
                    </a:srgbClr>
                  </a:outerShdw>
                </a:effectLst>
                <a:latin typeface="+mn-lt"/>
              </a:rPr>
              <a:t/>
            </a:r>
            <a:br>
              <a:rPr lang="es-MX" sz="2000" b="1" dirty="0">
                <a:solidFill>
                  <a:schemeClr val="tx1"/>
                </a:solidFill>
                <a:effectLst>
                  <a:outerShdw blurRad="38100" dist="38100" dir="2700000" algn="tl">
                    <a:srgbClr val="000000">
                      <a:alpha val="43137"/>
                    </a:srgbClr>
                  </a:outerShdw>
                </a:effectLst>
                <a:latin typeface="+mn-lt"/>
              </a:rPr>
            </a:br>
            <a:endParaRPr lang="es-MX" sz="2000" dirty="0">
              <a:solidFill>
                <a:schemeClr val="tx1"/>
              </a:solidFill>
              <a:latin typeface="+mn-lt"/>
            </a:endParaRPr>
          </a:p>
        </p:txBody>
      </p:sp>
      <p:graphicFrame>
        <p:nvGraphicFramePr>
          <p:cNvPr id="3" name="2 Gráfico"/>
          <p:cNvGraphicFramePr>
            <a:graphicFrameLocks/>
          </p:cNvGraphicFramePr>
          <p:nvPr>
            <p:extLst>
              <p:ext uri="{D42A27DB-BD31-4B8C-83A1-F6EECF244321}">
                <p14:modId xmlns:p14="http://schemas.microsoft.com/office/powerpoint/2010/main" val="1852649807"/>
              </p:ext>
            </p:extLst>
          </p:nvPr>
        </p:nvGraphicFramePr>
        <p:xfrm>
          <a:off x="179512" y="836712"/>
          <a:ext cx="7073900" cy="400875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3 Gráfico"/>
          <p:cNvGraphicFramePr>
            <a:graphicFrameLocks/>
          </p:cNvGraphicFramePr>
          <p:nvPr>
            <p:extLst>
              <p:ext uri="{D42A27DB-BD31-4B8C-83A1-F6EECF244321}">
                <p14:modId xmlns:p14="http://schemas.microsoft.com/office/powerpoint/2010/main" val="285667611"/>
              </p:ext>
            </p:extLst>
          </p:nvPr>
        </p:nvGraphicFramePr>
        <p:xfrm>
          <a:off x="1694815" y="3285490"/>
          <a:ext cx="7449185" cy="357251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50625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lvl="0"/>
            <a:r>
              <a:rPr lang="es-ES" dirty="0">
                <a:solidFill>
                  <a:schemeClr val="tx1"/>
                </a:solidFill>
              </a:rPr>
              <a:t>Importaciones y exportaciones  avícolas </a:t>
            </a:r>
            <a:r>
              <a:rPr lang="es-MX" dirty="0">
                <a:solidFill>
                  <a:schemeClr val="tx1"/>
                </a:solidFill>
              </a:rPr>
              <a:t/>
            </a:r>
            <a:br>
              <a:rPr lang="es-MX" dirty="0">
                <a:solidFill>
                  <a:schemeClr val="tx1"/>
                </a:solidFill>
              </a:rPr>
            </a:br>
            <a:endParaRPr lang="es-MX" dirty="0">
              <a:solidFill>
                <a:schemeClr val="tx1"/>
              </a:solidFill>
            </a:endParaRPr>
          </a:p>
        </p:txBody>
      </p:sp>
      <p:sp>
        <p:nvSpPr>
          <p:cNvPr id="3" name="2 Marcador de contenido"/>
          <p:cNvSpPr>
            <a:spLocks noGrp="1"/>
          </p:cNvSpPr>
          <p:nvPr>
            <p:ph idx="1"/>
          </p:nvPr>
        </p:nvSpPr>
        <p:spPr>
          <a:xfrm>
            <a:off x="107504" y="1052736"/>
            <a:ext cx="9036496" cy="4830763"/>
          </a:xfrm>
        </p:spPr>
        <p:txBody>
          <a:bodyPr>
            <a:normAutofit fontScale="92500" lnSpcReduction="20000"/>
          </a:bodyPr>
          <a:lstStyle/>
          <a:p>
            <a:pPr marL="0" indent="0" algn="ctr">
              <a:buNone/>
            </a:pPr>
            <a:r>
              <a:rPr lang="es-ES" b="1" dirty="0">
                <a:effectLst>
                  <a:outerShdw blurRad="38100" dist="38100" dir="2700000" algn="tl">
                    <a:srgbClr val="000000">
                      <a:alpha val="43137"/>
                    </a:srgbClr>
                  </a:outerShdw>
                </a:effectLst>
              </a:rPr>
              <a:t> </a:t>
            </a:r>
            <a:endParaRPr lang="es-MX" b="1" dirty="0">
              <a:effectLst>
                <a:outerShdw blurRad="38100" dist="38100" dir="2700000" algn="tl">
                  <a:srgbClr val="000000">
                    <a:alpha val="43137"/>
                  </a:srgbClr>
                </a:outerShdw>
              </a:effectLst>
            </a:endParaRPr>
          </a:p>
          <a:p>
            <a:pPr marL="0" indent="0" algn="ctr">
              <a:buNone/>
            </a:pPr>
            <a:r>
              <a:rPr lang="es-ES" b="1" dirty="0" smtClean="0">
                <a:effectLst>
                  <a:outerShdw blurRad="38100" dist="38100" dir="2700000" algn="tl">
                    <a:srgbClr val="000000">
                      <a:alpha val="43137"/>
                    </a:srgbClr>
                  </a:outerShdw>
                </a:effectLst>
              </a:rPr>
              <a:t>El análisis de la </a:t>
            </a:r>
            <a:r>
              <a:rPr lang="es-ES" b="1" dirty="0" err="1" smtClean="0">
                <a:effectLst>
                  <a:outerShdw blurRad="38100" dist="38100" dir="2700000" algn="tl">
                    <a:srgbClr val="000000">
                      <a:alpha val="43137"/>
                    </a:srgbClr>
                  </a:outerShdw>
                </a:effectLst>
              </a:rPr>
              <a:t>UNA,permite</a:t>
            </a:r>
            <a:r>
              <a:rPr lang="es-ES" b="1" dirty="0" smtClean="0">
                <a:effectLst>
                  <a:outerShdw blurRad="38100" dist="38100" dir="2700000" algn="tl">
                    <a:srgbClr val="000000">
                      <a:alpha val="43137"/>
                    </a:srgbClr>
                  </a:outerShdw>
                </a:effectLst>
              </a:rPr>
              <a:t> apreciar </a:t>
            </a:r>
            <a:r>
              <a:rPr lang="es-ES" b="1" dirty="0">
                <a:effectLst>
                  <a:outerShdw blurRad="38100" dist="38100" dir="2700000" algn="tl">
                    <a:srgbClr val="000000">
                      <a:alpha val="43137"/>
                    </a:srgbClr>
                  </a:outerShdw>
                </a:effectLst>
              </a:rPr>
              <a:t>que las importaciones se incrementan en el 2013 en función de la contingencia de salud aviar conocida como influenza aviar de alta patogenicidad virus </a:t>
            </a:r>
            <a:r>
              <a:rPr lang="es-ES" b="1" dirty="0" smtClean="0">
                <a:effectLst>
                  <a:outerShdw blurRad="38100" dist="38100" dir="2700000" algn="tl">
                    <a:srgbClr val="000000">
                      <a:alpha val="43137"/>
                    </a:srgbClr>
                  </a:outerShdw>
                </a:effectLst>
              </a:rPr>
              <a:t>CAPH7n3  </a:t>
            </a:r>
            <a:r>
              <a:rPr lang="es-ES" b="1" dirty="0">
                <a:effectLst>
                  <a:outerShdw blurRad="38100" dist="38100" dir="2700000" algn="tl">
                    <a:srgbClr val="000000">
                      <a:alpha val="43137"/>
                    </a:srgbClr>
                  </a:outerShdw>
                </a:effectLst>
              </a:rPr>
              <a:t>y esto sucede también por alta demanda que tiene los productos </a:t>
            </a:r>
            <a:r>
              <a:rPr lang="es-ES" b="1" dirty="0" smtClean="0">
                <a:effectLst>
                  <a:outerShdw blurRad="38100" dist="38100" dir="2700000" algn="tl">
                    <a:srgbClr val="000000">
                      <a:alpha val="43137"/>
                    </a:srgbClr>
                  </a:outerShdw>
                </a:effectLst>
              </a:rPr>
              <a:t>avícolas.</a:t>
            </a:r>
          </a:p>
          <a:p>
            <a:pPr marL="0" indent="0" algn="ctr">
              <a:buNone/>
            </a:pPr>
            <a:endParaRPr lang="es-ES" b="1" dirty="0" smtClean="0">
              <a:effectLst>
                <a:outerShdw blurRad="38100" dist="38100" dir="2700000" algn="tl">
                  <a:srgbClr val="000000">
                    <a:alpha val="43137"/>
                  </a:srgbClr>
                </a:outerShdw>
              </a:effectLst>
            </a:endParaRPr>
          </a:p>
          <a:p>
            <a:pPr marL="0" indent="0" algn="ctr">
              <a:buNone/>
            </a:pPr>
            <a:r>
              <a:rPr lang="es-ES" b="1" dirty="0" smtClean="0">
                <a:effectLst>
                  <a:outerShdw blurRad="38100" dist="38100" dir="2700000" algn="tl">
                    <a:srgbClr val="000000">
                      <a:alpha val="43137"/>
                    </a:srgbClr>
                  </a:outerShdw>
                </a:effectLst>
              </a:rPr>
              <a:t>Las importaciones serán un complemento a las necesidades internas.</a:t>
            </a:r>
            <a:endParaRPr lang="es-MX"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02094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171400"/>
            <a:ext cx="8229600" cy="868362"/>
          </a:xfrm>
        </p:spPr>
        <p:txBody>
          <a:bodyPr/>
          <a:lstStyle/>
          <a:p>
            <a:r>
              <a:rPr lang="es-MX" dirty="0">
                <a:solidFill>
                  <a:schemeClr val="tx1"/>
                </a:solidFill>
              </a:rPr>
              <a:t>C</a:t>
            </a:r>
            <a:r>
              <a:rPr lang="es-MX" dirty="0" smtClean="0">
                <a:solidFill>
                  <a:schemeClr val="tx1"/>
                </a:solidFill>
              </a:rPr>
              <a:t>onclusiones</a:t>
            </a:r>
            <a:endParaRPr lang="es-MX" dirty="0">
              <a:solidFill>
                <a:schemeClr val="tx1"/>
              </a:solidFill>
            </a:endParaRPr>
          </a:p>
        </p:txBody>
      </p:sp>
      <p:sp>
        <p:nvSpPr>
          <p:cNvPr id="3" name="2 Marcador de contenido"/>
          <p:cNvSpPr>
            <a:spLocks noGrp="1"/>
          </p:cNvSpPr>
          <p:nvPr>
            <p:ph idx="1"/>
          </p:nvPr>
        </p:nvSpPr>
        <p:spPr>
          <a:xfrm>
            <a:off x="72008" y="620688"/>
            <a:ext cx="8964488" cy="4830763"/>
          </a:xfrm>
        </p:spPr>
        <p:txBody>
          <a:bodyPr/>
          <a:lstStyle/>
          <a:p>
            <a:pPr marL="571500" indent="-571500" algn="ctr">
              <a:buFont typeface="+mj-lt"/>
              <a:buAutoNum type="romanUcPeriod"/>
            </a:pPr>
            <a:r>
              <a:rPr lang="es-MX" sz="2800" b="1" dirty="0" smtClean="0">
                <a:effectLst>
                  <a:outerShdw blurRad="38100" dist="38100" dir="2700000" algn="tl">
                    <a:srgbClr val="000000">
                      <a:alpha val="43137"/>
                    </a:srgbClr>
                  </a:outerShdw>
                </a:effectLst>
              </a:rPr>
              <a:t>La avicultura en México se mantendrá como la principal garantía de autosuficiencia alimentaria y  como la principal fuente de proteína animal hacia el 2024.</a:t>
            </a:r>
          </a:p>
          <a:p>
            <a:pPr marL="571500" indent="-571500" algn="ctr">
              <a:buFont typeface="+mj-lt"/>
              <a:buAutoNum type="romanUcPeriod"/>
            </a:pPr>
            <a:r>
              <a:rPr lang="es-MX" sz="2800" b="1" dirty="0" smtClean="0">
                <a:effectLst>
                  <a:outerShdw blurRad="38100" dist="38100" dir="2700000" algn="tl">
                    <a:srgbClr val="000000">
                      <a:alpha val="43137"/>
                    </a:srgbClr>
                  </a:outerShdw>
                </a:effectLst>
              </a:rPr>
              <a:t>Los modelos de regresión nos muestran un crecimiento de la avicultura mexicana que combinado oferta el 74% de la proteína animal disponible.</a:t>
            </a:r>
          </a:p>
          <a:p>
            <a:pPr marL="571500" indent="-571500" algn="ctr">
              <a:buFont typeface="+mj-lt"/>
              <a:buAutoNum type="romanUcPeriod"/>
            </a:pPr>
            <a:r>
              <a:rPr lang="es-MX" sz="2800" b="1" dirty="0" smtClean="0">
                <a:effectLst>
                  <a:outerShdw blurRad="38100" dist="38100" dir="2700000" algn="tl">
                    <a:srgbClr val="000000">
                      <a:alpha val="43137"/>
                    </a:srgbClr>
                  </a:outerShdw>
                </a:effectLst>
              </a:rPr>
              <a:t>Se requieren modelos lineales y no lineales  (series de Tiempo Box Jenkins) para validar los modelos de regresión en predicción.</a:t>
            </a:r>
          </a:p>
          <a:p>
            <a:pPr marL="571500" indent="-571500" algn="ctr">
              <a:buFont typeface="+mj-lt"/>
              <a:buAutoNum type="romanUcPeriod"/>
            </a:pPr>
            <a:r>
              <a:rPr lang="es-MX" sz="2800" b="1" dirty="0" smtClean="0">
                <a:effectLst>
                  <a:outerShdw blurRad="38100" dist="38100" dir="2700000" algn="tl">
                    <a:srgbClr val="000000">
                      <a:alpha val="43137"/>
                    </a:srgbClr>
                  </a:outerShdw>
                </a:effectLst>
              </a:rPr>
              <a:t>El costo de materias primas puede ser una variable  poderosa en el desempeño de la avicultura mexicana hacia el 2024.</a:t>
            </a:r>
          </a:p>
          <a:p>
            <a:pPr marL="571500" indent="-571500" algn="ctr">
              <a:buFont typeface="+mj-lt"/>
              <a:buAutoNum type="romanUcPeriod"/>
            </a:pPr>
            <a:endParaRPr lang="es-MX"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44799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5055" y="2492896"/>
            <a:ext cx="9324528" cy="4216539"/>
          </a:xfrm>
          <a:prstGeom prst="rect">
            <a:avLst/>
          </a:prstGeom>
        </p:spPr>
        <p:txBody>
          <a:bodyPr wrap="square">
            <a:spAutoFit/>
          </a:bodyPr>
          <a:lstStyle/>
          <a:p>
            <a:pPr algn="ctr"/>
            <a:endParaRPr lang="es-MX" sz="3600" dirty="0">
              <a:solidFill>
                <a:srgbClr val="FFFF00"/>
              </a:solidFill>
              <a:effectLst>
                <a:outerShdw blurRad="38100" dist="38100" dir="2700000" algn="tl">
                  <a:srgbClr val="000000">
                    <a:alpha val="43137"/>
                  </a:srgbClr>
                </a:outerShdw>
              </a:effectLst>
            </a:endParaRPr>
          </a:p>
          <a:p>
            <a:pPr algn="ctr"/>
            <a:r>
              <a:rPr lang="es-MX" sz="2800" b="1" dirty="0" smtClean="0">
                <a:solidFill>
                  <a:srgbClr val="FFFF00"/>
                </a:solidFill>
                <a:effectLst>
                  <a:outerShdw blurRad="38100" dist="38100" dir="2700000" algn="tl">
                    <a:srgbClr val="000000">
                      <a:alpha val="43137"/>
                    </a:srgbClr>
                  </a:outerShdw>
                </a:effectLst>
              </a:rPr>
              <a:t>Si desea copia de esta presentación estará disponible en la pagina:</a:t>
            </a:r>
          </a:p>
          <a:p>
            <a:pPr algn="ctr"/>
            <a:r>
              <a:rPr lang="es-MX" sz="4000" b="1" dirty="0" smtClean="0">
                <a:effectLst>
                  <a:outerShdw blurRad="38100" dist="38100" dir="2700000" algn="tl">
                    <a:srgbClr val="000000">
                      <a:alpha val="43137"/>
                    </a:srgbClr>
                  </a:outerShdw>
                </a:effectLst>
              </a:rPr>
              <a:t>http</a:t>
            </a:r>
            <a:r>
              <a:rPr lang="es-MX" sz="4000" b="1" dirty="0">
                <a:effectLst>
                  <a:outerShdw blurRad="38100" dist="38100" dir="2700000" algn="tl">
                    <a:srgbClr val="000000">
                      <a:alpha val="43137"/>
                    </a:srgbClr>
                  </a:outerShdw>
                </a:effectLst>
              </a:rPr>
              <a:t>://sistemaproductoaves.org.mx </a:t>
            </a:r>
            <a:endParaRPr lang="es-MX" sz="4000" b="1" dirty="0" smtClean="0">
              <a:effectLst>
                <a:outerShdw blurRad="38100" dist="38100" dir="2700000" algn="tl">
                  <a:srgbClr val="000000">
                    <a:alpha val="43137"/>
                  </a:srgbClr>
                </a:outerShdw>
              </a:effectLst>
            </a:endParaRPr>
          </a:p>
          <a:p>
            <a:pPr algn="ctr"/>
            <a:endParaRPr lang="es-MX" sz="3600" b="1" dirty="0" smtClean="0">
              <a:effectLst>
                <a:outerShdw blurRad="38100" dist="38100" dir="2700000" algn="tl">
                  <a:srgbClr val="000000">
                    <a:alpha val="43137"/>
                  </a:srgbClr>
                </a:outerShdw>
              </a:effectLst>
            </a:endParaRPr>
          </a:p>
          <a:p>
            <a:pPr algn="ctr"/>
            <a:endParaRPr lang="es-MX" sz="3600" b="1" dirty="0">
              <a:effectLst>
                <a:outerShdw blurRad="38100" dist="38100" dir="2700000" algn="tl">
                  <a:srgbClr val="000000">
                    <a:alpha val="43137"/>
                  </a:srgbClr>
                </a:outerShdw>
              </a:effectLst>
            </a:endParaRPr>
          </a:p>
          <a:p>
            <a:pPr algn="ctr"/>
            <a:r>
              <a:rPr lang="es-MX" sz="2800" b="1" dirty="0" smtClean="0">
                <a:effectLst>
                  <a:outerShdw blurRad="38100" dist="38100" dir="2700000" algn="tl">
                    <a:srgbClr val="000000">
                      <a:alpha val="43137"/>
                    </a:srgbClr>
                  </a:outerShdw>
                </a:effectLst>
              </a:rPr>
              <a:t>Consultas sobre esta presentación</a:t>
            </a:r>
          </a:p>
          <a:p>
            <a:pPr algn="ctr"/>
            <a:r>
              <a:rPr lang="es-MX" sz="2800" b="1" dirty="0" smtClean="0">
                <a:effectLst>
                  <a:outerShdw blurRad="38100" dist="38100" dir="2700000" algn="tl">
                    <a:srgbClr val="000000">
                      <a:alpha val="43137"/>
                    </a:srgbClr>
                  </a:outerShdw>
                </a:effectLst>
              </a:rPr>
              <a:t>sistemaproductoavesjosdt@live.com.mx</a:t>
            </a:r>
            <a:r>
              <a:rPr lang="es-MX" sz="3600" b="1" dirty="0" smtClean="0">
                <a:effectLst>
                  <a:outerShdw blurRad="38100" dist="38100" dir="2700000" algn="tl">
                    <a:srgbClr val="000000">
                      <a:alpha val="43137"/>
                    </a:srgbClr>
                  </a:outerShdw>
                </a:effectLst>
              </a:rPr>
              <a:t> </a:t>
            </a:r>
            <a:endParaRPr lang="es-MX" sz="3600" dirty="0">
              <a:effectLst>
                <a:outerShdw blurRad="38100" dist="38100" dir="2700000" algn="tl">
                  <a:srgbClr val="000000">
                    <a:alpha val="43137"/>
                  </a:srgbClr>
                </a:outerShdw>
              </a:effectLst>
            </a:endParaRPr>
          </a:p>
        </p:txBody>
      </p:sp>
      <p:pic>
        <p:nvPicPr>
          <p:cNvPr id="5" name="4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6077" y="1628800"/>
            <a:ext cx="1463915" cy="864096"/>
          </a:xfrm>
          <a:prstGeom prst="rect">
            <a:avLst/>
          </a:prstGeom>
        </p:spPr>
      </p:pic>
      <p:pic>
        <p:nvPicPr>
          <p:cNvPr id="6" name="5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0032" y="1628800"/>
            <a:ext cx="1455319" cy="863386"/>
          </a:xfrm>
          <a:prstGeom prst="rect">
            <a:avLst/>
          </a:prstGeom>
        </p:spPr>
      </p:pic>
      <p:pic>
        <p:nvPicPr>
          <p:cNvPr id="7" name="6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7784" y="188640"/>
            <a:ext cx="3943901" cy="1333686"/>
          </a:xfrm>
          <a:prstGeom prst="rect">
            <a:avLst/>
          </a:prstGeom>
        </p:spPr>
      </p:pic>
      <p:pic>
        <p:nvPicPr>
          <p:cNvPr id="8" name="7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6296" y="260648"/>
            <a:ext cx="936104" cy="1625181"/>
          </a:xfrm>
          <a:prstGeom prst="rect">
            <a:avLst/>
          </a:prstGeom>
        </p:spPr>
      </p:pic>
    </p:spTree>
    <p:extLst>
      <p:ext uri="{BB962C8B-B14F-4D97-AF65-F5344CB8AC3E}">
        <p14:creationId xmlns:p14="http://schemas.microsoft.com/office/powerpoint/2010/main" val="48718990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243408"/>
            <a:ext cx="8229600" cy="868362"/>
          </a:xfrm>
        </p:spPr>
        <p:txBody>
          <a:bodyPr/>
          <a:lstStyle/>
          <a:p>
            <a:r>
              <a:rPr lang="es-MX" dirty="0" smtClean="0">
                <a:solidFill>
                  <a:schemeClr val="tx1"/>
                </a:solidFill>
              </a:rPr>
              <a:t>Fuentes de consulta</a:t>
            </a:r>
            <a:endParaRPr lang="es-MX" dirty="0">
              <a:solidFill>
                <a:schemeClr val="tx1"/>
              </a:solidFill>
            </a:endParaRPr>
          </a:p>
        </p:txBody>
      </p:sp>
      <p:pic>
        <p:nvPicPr>
          <p:cNvPr id="487448" name="Picture 2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11" y="454505"/>
            <a:ext cx="4032447" cy="6435725"/>
          </a:xfrm>
          <a:prstGeom prst="rect">
            <a:avLst/>
          </a:prstGeom>
          <a:solidFill>
            <a:schemeClr val="tx2"/>
          </a:solidFill>
          <a:ln>
            <a:noFill/>
          </a:ln>
          <a:effectLst/>
        </p:spPr>
      </p:pic>
      <p:pic>
        <p:nvPicPr>
          <p:cNvPr id="487449" name="Picture 2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1875" y="476672"/>
            <a:ext cx="5148063" cy="4810125"/>
          </a:xfrm>
          <a:prstGeom prst="rect">
            <a:avLst/>
          </a:prstGeom>
          <a:solidFill>
            <a:schemeClr val="tx2"/>
          </a:solidFill>
          <a:ln>
            <a:noFill/>
          </a:ln>
          <a:effectLst/>
        </p:spPr>
      </p:pic>
    </p:spTree>
    <p:extLst>
      <p:ext uri="{BB962C8B-B14F-4D97-AF65-F5344CB8AC3E}">
        <p14:creationId xmlns:p14="http://schemas.microsoft.com/office/powerpoint/2010/main" val="407924334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243408"/>
            <a:ext cx="8229600" cy="868362"/>
          </a:xfrm>
        </p:spPr>
        <p:txBody>
          <a:bodyPr/>
          <a:lstStyle/>
          <a:p>
            <a:r>
              <a:rPr lang="es-MX" dirty="0" smtClean="0">
                <a:solidFill>
                  <a:schemeClr val="tx1"/>
                </a:solidFill>
              </a:rPr>
              <a:t>Fuentes de consulta internacional.</a:t>
            </a:r>
            <a:endParaRPr lang="es-MX" dirty="0">
              <a:solidFill>
                <a:schemeClr val="tx1"/>
              </a:solidFill>
            </a:endParaRPr>
          </a:p>
        </p:txBody>
      </p:sp>
      <p:pic>
        <p:nvPicPr>
          <p:cNvPr id="4894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7664" y="691924"/>
            <a:ext cx="6005513" cy="6199187"/>
          </a:xfrm>
          <a:prstGeom prst="rect">
            <a:avLst/>
          </a:prstGeom>
          <a:solidFill>
            <a:schemeClr val="tx2"/>
          </a:solidFill>
          <a:ln>
            <a:noFill/>
          </a:ln>
          <a:effectLst/>
        </p:spPr>
      </p:pic>
    </p:spTree>
    <p:extLst>
      <p:ext uri="{BB962C8B-B14F-4D97-AF65-F5344CB8AC3E}">
        <p14:creationId xmlns:p14="http://schemas.microsoft.com/office/powerpoint/2010/main" val="33506780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116632"/>
            <a:ext cx="8229600" cy="868362"/>
          </a:xfrm>
        </p:spPr>
        <p:txBody>
          <a:bodyPr/>
          <a:lstStyle/>
          <a:p>
            <a:r>
              <a:rPr lang="es-MX" dirty="0" smtClean="0">
                <a:solidFill>
                  <a:schemeClr val="tx1"/>
                </a:solidFill>
              </a:rPr>
              <a:t>Objetivos</a:t>
            </a:r>
            <a:r>
              <a:rPr lang="es-MX" dirty="0" smtClean="0"/>
              <a:t/>
            </a:r>
            <a:br>
              <a:rPr lang="es-MX" dirty="0" smtClean="0"/>
            </a:br>
            <a:endParaRPr lang="es-MX" dirty="0"/>
          </a:p>
        </p:txBody>
      </p:sp>
      <p:sp>
        <p:nvSpPr>
          <p:cNvPr id="3" name="2 Marcador de contenido"/>
          <p:cNvSpPr>
            <a:spLocks noGrp="1"/>
          </p:cNvSpPr>
          <p:nvPr>
            <p:ph idx="1"/>
          </p:nvPr>
        </p:nvSpPr>
        <p:spPr>
          <a:xfrm>
            <a:off x="-12861" y="764704"/>
            <a:ext cx="9036496" cy="4830763"/>
          </a:xfrm>
        </p:spPr>
        <p:txBody>
          <a:bodyPr/>
          <a:lstStyle/>
          <a:p>
            <a:pPr marL="571500" indent="-571500" algn="ctr">
              <a:buClr>
                <a:srgbClr val="FF0000"/>
              </a:buClr>
              <a:buFont typeface="+mj-lt"/>
              <a:buAutoNum type="romanUcPeriod"/>
            </a:pPr>
            <a:r>
              <a:rPr lang="es-MX" b="1" dirty="0" smtClean="0">
                <a:effectLst>
                  <a:outerShdw blurRad="38100" dist="38100" dir="2700000" algn="tl">
                    <a:srgbClr val="000000">
                      <a:alpha val="43137"/>
                    </a:srgbClr>
                  </a:outerShdw>
                </a:effectLst>
              </a:rPr>
              <a:t>Generar un documento o “Plan rector” para los sistemas producto “Huevo para plato” y “Carne de ave” con </a:t>
            </a:r>
            <a:r>
              <a:rPr lang="es-MX" b="1" u="sng" dirty="0" smtClean="0">
                <a:solidFill>
                  <a:srgbClr val="FFFF00"/>
                </a:solidFill>
                <a:effectLst>
                  <a:outerShdw blurRad="38100" dist="38100" dir="2700000" algn="tl">
                    <a:srgbClr val="000000">
                      <a:alpha val="43137"/>
                    </a:srgbClr>
                  </a:outerShdw>
                </a:effectLst>
              </a:rPr>
              <a:t>técnicas de modelaje econométrico.</a:t>
            </a:r>
          </a:p>
          <a:p>
            <a:pPr marL="571500" indent="-571500" algn="ctr">
              <a:buClr>
                <a:srgbClr val="FF0000"/>
              </a:buClr>
              <a:buFont typeface="+mj-lt"/>
              <a:buAutoNum type="romanUcPeriod"/>
            </a:pPr>
            <a:r>
              <a:rPr lang="es-MX" b="1" dirty="0" smtClean="0">
                <a:effectLst>
                  <a:outerShdw blurRad="38100" dist="38100" dir="2700000" algn="tl">
                    <a:srgbClr val="000000">
                      <a:alpha val="43137"/>
                    </a:srgbClr>
                  </a:outerShdw>
                </a:effectLst>
              </a:rPr>
              <a:t>Estimar las </a:t>
            </a:r>
            <a:r>
              <a:rPr lang="es-MX" b="1" u="sng" dirty="0" smtClean="0">
                <a:solidFill>
                  <a:srgbClr val="FFFF00"/>
                </a:solidFill>
                <a:effectLst>
                  <a:outerShdw blurRad="38100" dist="38100" dir="2700000" algn="tl">
                    <a:srgbClr val="000000">
                      <a:alpha val="43137"/>
                    </a:srgbClr>
                  </a:outerShdw>
                </a:effectLst>
              </a:rPr>
              <a:t>variables</a:t>
            </a:r>
            <a:r>
              <a:rPr lang="es-MX" b="1" dirty="0" smtClean="0">
                <a:effectLst>
                  <a:outerShdw blurRad="38100" dist="38100" dir="2700000" algn="tl">
                    <a:srgbClr val="000000">
                      <a:alpha val="43137"/>
                    </a:srgbClr>
                  </a:outerShdw>
                </a:effectLst>
              </a:rPr>
              <a:t> que permitan </a:t>
            </a:r>
            <a:r>
              <a:rPr lang="es-MX" b="1" u="sng" dirty="0">
                <a:solidFill>
                  <a:srgbClr val="FFFF00"/>
                </a:solidFill>
                <a:effectLst>
                  <a:outerShdw blurRad="38100" dist="38100" dir="2700000" algn="tl">
                    <a:srgbClr val="000000">
                      <a:alpha val="43137"/>
                    </a:srgbClr>
                  </a:outerShdw>
                </a:effectLst>
              </a:rPr>
              <a:t>generar rectoría </a:t>
            </a:r>
            <a:r>
              <a:rPr lang="es-MX" b="1" dirty="0" smtClean="0">
                <a:effectLst>
                  <a:outerShdw blurRad="38100" dist="38100" dir="2700000" algn="tl">
                    <a:srgbClr val="000000">
                      <a:alpha val="43137"/>
                    </a:srgbClr>
                  </a:outerShdw>
                </a:effectLst>
              </a:rPr>
              <a:t>en el sector o sistema.</a:t>
            </a:r>
          </a:p>
          <a:p>
            <a:pPr marL="571500" indent="-571500" algn="ctr">
              <a:buClr>
                <a:srgbClr val="FF0000"/>
              </a:buClr>
              <a:buFont typeface="+mj-lt"/>
              <a:buAutoNum type="romanUcPeriod"/>
            </a:pPr>
            <a:r>
              <a:rPr lang="es-MX" b="1" dirty="0" smtClean="0">
                <a:effectLst>
                  <a:outerShdw blurRad="38100" dist="38100" dir="2700000" algn="tl">
                    <a:srgbClr val="000000">
                      <a:alpha val="43137"/>
                    </a:srgbClr>
                  </a:outerShdw>
                </a:effectLst>
              </a:rPr>
              <a:t>Identificar y estimular </a:t>
            </a:r>
            <a:r>
              <a:rPr lang="es-MX" b="1" u="sng" dirty="0" smtClean="0">
                <a:solidFill>
                  <a:srgbClr val="FFFF00"/>
                </a:solidFill>
                <a:effectLst>
                  <a:outerShdw blurRad="38100" dist="38100" dir="2700000" algn="tl">
                    <a:srgbClr val="000000">
                      <a:alpha val="43137"/>
                    </a:srgbClr>
                  </a:outerShdw>
                </a:effectLst>
              </a:rPr>
              <a:t>áreas y </a:t>
            </a:r>
            <a:r>
              <a:rPr lang="es-MX" b="1" u="sng" dirty="0" err="1" smtClean="0">
                <a:solidFill>
                  <a:srgbClr val="FFFF00"/>
                </a:solidFill>
                <a:effectLst>
                  <a:outerShdw blurRad="38100" dist="38100" dir="2700000" algn="tl">
                    <a:srgbClr val="000000">
                      <a:alpha val="43137"/>
                    </a:srgbClr>
                  </a:outerShdw>
                </a:effectLst>
              </a:rPr>
              <a:t>metodos</a:t>
            </a:r>
            <a:r>
              <a:rPr lang="es-MX" b="1" u="sng" dirty="0" smtClean="0">
                <a:solidFill>
                  <a:srgbClr val="FFFF00"/>
                </a:solidFill>
                <a:effectLst>
                  <a:outerShdw blurRad="38100" dist="38100" dir="2700000" algn="tl">
                    <a:srgbClr val="000000">
                      <a:alpha val="43137"/>
                    </a:srgbClr>
                  </a:outerShdw>
                </a:effectLst>
              </a:rPr>
              <a:t> de </a:t>
            </a:r>
            <a:r>
              <a:rPr lang="es-MX" b="1" u="sng" dirty="0">
                <a:solidFill>
                  <a:srgbClr val="FFFF00"/>
                </a:solidFill>
                <a:effectLst>
                  <a:outerShdw blurRad="38100" dist="38100" dir="2700000" algn="tl">
                    <a:srgbClr val="000000">
                      <a:alpha val="43137"/>
                    </a:srgbClr>
                  </a:outerShdw>
                </a:effectLst>
              </a:rPr>
              <a:t>difusión </a:t>
            </a:r>
            <a:r>
              <a:rPr lang="es-MX" b="1" dirty="0" smtClean="0">
                <a:effectLst>
                  <a:outerShdw blurRad="38100" dist="38100" dir="2700000" algn="tl">
                    <a:srgbClr val="000000">
                      <a:alpha val="43137"/>
                    </a:srgbClr>
                  </a:outerShdw>
                </a:effectLst>
              </a:rPr>
              <a:t>que permitan clarificar a los consumidores sobre  </a:t>
            </a:r>
            <a:r>
              <a:rPr lang="es-MX" b="1" u="sng" dirty="0" smtClean="0">
                <a:solidFill>
                  <a:srgbClr val="FFFF00"/>
                </a:solidFill>
                <a:effectLst>
                  <a:outerShdw blurRad="38100" dist="38100" dir="2700000" algn="tl">
                    <a:srgbClr val="000000">
                      <a:alpha val="43137"/>
                    </a:srgbClr>
                  </a:outerShdw>
                </a:effectLst>
              </a:rPr>
              <a:t>el beneficio de ingesta  </a:t>
            </a:r>
            <a:r>
              <a:rPr lang="es-MX" b="1" u="sng" dirty="0">
                <a:solidFill>
                  <a:srgbClr val="FFFF00"/>
                </a:solidFill>
                <a:effectLst>
                  <a:outerShdw blurRad="38100" dist="38100" dir="2700000" algn="tl">
                    <a:srgbClr val="000000">
                      <a:alpha val="43137"/>
                    </a:srgbClr>
                  </a:outerShdw>
                </a:effectLst>
              </a:rPr>
              <a:t>de los productos</a:t>
            </a:r>
            <a:r>
              <a:rPr lang="es-MX" b="1" dirty="0" smtClean="0">
                <a:solidFill>
                  <a:srgbClr val="FFFF00"/>
                </a:solidFill>
                <a:effectLst>
                  <a:outerShdw blurRad="38100" dist="38100" dir="2700000" algn="tl">
                    <a:srgbClr val="000000">
                      <a:alpha val="43137"/>
                    </a:srgbClr>
                  </a:outerShdw>
                </a:effectLst>
              </a:rPr>
              <a:t> </a:t>
            </a:r>
            <a:r>
              <a:rPr lang="es-MX" b="1" dirty="0" smtClean="0">
                <a:effectLst>
                  <a:outerShdw blurRad="38100" dist="38100" dir="2700000" algn="tl">
                    <a:srgbClr val="000000">
                      <a:alpha val="43137"/>
                    </a:srgbClr>
                  </a:outerShdw>
                </a:effectLst>
              </a:rPr>
              <a:t>del sistema elegido. </a:t>
            </a:r>
          </a:p>
          <a:p>
            <a:pPr marL="571500" indent="-571500" algn="ctr">
              <a:buClr>
                <a:srgbClr val="FF0000"/>
              </a:buClr>
              <a:buFont typeface="+mj-lt"/>
              <a:buAutoNum type="romanUcPeriod"/>
            </a:pPr>
            <a:endParaRPr lang="es-MX"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08400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247674"/>
            <a:ext cx="8229600" cy="868362"/>
          </a:xfrm>
        </p:spPr>
        <p:txBody>
          <a:bodyPr/>
          <a:lstStyle/>
          <a:p>
            <a:r>
              <a:rPr lang="es-MX" sz="3200" dirty="0" smtClean="0">
                <a:solidFill>
                  <a:schemeClr val="tx1"/>
                </a:solidFill>
              </a:rPr>
              <a:t>Aplicación de los modelos econométricos</a:t>
            </a:r>
            <a:endParaRPr lang="es-MX" sz="3200" dirty="0">
              <a:solidFill>
                <a:schemeClr val="tx1"/>
              </a:solidFill>
            </a:endParaRPr>
          </a:p>
        </p:txBody>
      </p:sp>
      <p:sp>
        <p:nvSpPr>
          <p:cNvPr id="3" name="2 Marcador de contenido"/>
          <p:cNvSpPr>
            <a:spLocks noGrp="1"/>
          </p:cNvSpPr>
          <p:nvPr>
            <p:ph idx="1"/>
          </p:nvPr>
        </p:nvSpPr>
        <p:spPr>
          <a:xfrm>
            <a:off x="0" y="548680"/>
            <a:ext cx="9144000" cy="4830763"/>
          </a:xfrm>
        </p:spPr>
        <p:txBody>
          <a:bodyPr/>
          <a:lstStyle/>
          <a:p>
            <a:pPr marL="0" indent="0" algn="ctr">
              <a:buNone/>
            </a:pPr>
            <a:r>
              <a:rPr lang="es-ES" sz="2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La </a:t>
            </a:r>
            <a:r>
              <a:rPr lang="es-ES" sz="2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futurología</a:t>
            </a:r>
            <a:r>
              <a:rPr lang="es-ES" sz="2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ES" sz="2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o prospectiva </a:t>
            </a:r>
            <a:r>
              <a:rPr lang="es-ES" sz="22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es </a:t>
            </a:r>
            <a:r>
              <a:rPr lang="es-ES" sz="2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definida por </a:t>
            </a:r>
            <a:r>
              <a:rPr lang="es-ES" sz="22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Gaston</a:t>
            </a:r>
            <a:r>
              <a:rPr lang="es-ES" sz="2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Berger (uno de los fundadores de la disciplina</a:t>
            </a:r>
            <a:r>
              <a:rPr lang="es-ES" sz="2200"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ES" sz="2200" b="1" u="sng"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como </a:t>
            </a:r>
            <a:r>
              <a:rPr lang="es-ES" sz="2200" b="1" i="1" u="sng"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 ciencia basada en el método científico que estudia el futuro para comprenderlo y poder influir en él</a:t>
            </a:r>
            <a:r>
              <a:rPr lang="es-ES" sz="2200" b="1" u="sng"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s-ES" sz="22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es-ES" sz="2200" b="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indent="0" algn="ctr">
              <a:buNone/>
            </a:pPr>
            <a:endParaRPr lang="es-ES" sz="22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indent="0" algn="ctr">
              <a:buNone/>
            </a:pPr>
            <a:r>
              <a:rPr lang="es-ES" sz="2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La Organización para la Cooperación y el Desarrollo Económicos (OCDE) </a:t>
            </a:r>
            <a:r>
              <a:rPr lang="es-ES" sz="2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define la </a:t>
            </a:r>
            <a:r>
              <a:rPr lang="es-ES" sz="22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prospectiva  </a:t>
            </a:r>
            <a:r>
              <a:rPr lang="es-ES" sz="2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como el conjunto de tentativas sistemáticas</a:t>
            </a:r>
            <a:r>
              <a:rPr lang="es-ES" sz="22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ES" sz="2200" b="1" u="sng"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para observar e integrar a largo plazo el futuro de la ciencia, la tecnología, la economía y la sociedad con el propósito de identificar las tecnologías emergentes que probablemente produzcan los mayores beneficios económicos o sociales.</a:t>
            </a:r>
          </a:p>
          <a:p>
            <a:pPr marL="0" indent="0" algn="ctr">
              <a:buNone/>
            </a:pPr>
            <a:endParaRPr lang="es-ES" sz="2200" b="1" u="sng"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indent="0" algn="ctr">
              <a:buNone/>
            </a:pPr>
            <a:r>
              <a:rPr lang="es-ES" sz="2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Por otra parte, </a:t>
            </a:r>
            <a:r>
              <a:rPr lang="es-ES" sz="2200" b="1" u="sng"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 futurología es una disciplina y un conjunto de metodologías orientadas a la previsión del futuro. </a:t>
            </a:r>
            <a:r>
              <a:rPr lang="es-ES" sz="2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Básicamente se trata de imaginar escenarios futuros posibles, denominados futuribles, y en ocasiones de determinar su probabilidad, con el fin último de planificar las acciones necesarias para evitar o acelerar su ocurrencia.</a:t>
            </a:r>
            <a:endParaRPr lang="es-MX" sz="2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cxnSp>
        <p:nvCxnSpPr>
          <p:cNvPr id="4" name="3 Conector recto"/>
          <p:cNvCxnSpPr/>
          <p:nvPr/>
        </p:nvCxnSpPr>
        <p:spPr>
          <a:xfrm>
            <a:off x="0" y="548680"/>
            <a:ext cx="9144000" cy="0"/>
          </a:xfrm>
          <a:prstGeom prst="line">
            <a:avLst/>
          </a:prstGeom>
          <a:ln>
            <a:solidFill>
              <a:srgbClr val="66FF33"/>
            </a:solidFill>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77908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99392"/>
            <a:ext cx="8229600" cy="868362"/>
          </a:xfrm>
        </p:spPr>
        <p:txBody>
          <a:bodyPr/>
          <a:lstStyle/>
          <a:p>
            <a:r>
              <a:rPr lang="es-MX" sz="3200" dirty="0" smtClean="0">
                <a:solidFill>
                  <a:schemeClr val="tx1"/>
                </a:solidFill>
              </a:rPr>
              <a:t>PROBLEMATICA</a:t>
            </a:r>
            <a:endParaRPr lang="es-MX" sz="3200" dirty="0">
              <a:solidFill>
                <a:schemeClr val="tx1"/>
              </a:solidFill>
            </a:endParaRPr>
          </a:p>
        </p:txBody>
      </p:sp>
      <p:sp>
        <p:nvSpPr>
          <p:cNvPr id="3" name="2 Marcador de contenido"/>
          <p:cNvSpPr>
            <a:spLocks noGrp="1"/>
          </p:cNvSpPr>
          <p:nvPr>
            <p:ph idx="1"/>
          </p:nvPr>
        </p:nvSpPr>
        <p:spPr>
          <a:xfrm>
            <a:off x="0" y="692696"/>
            <a:ext cx="8805664" cy="4830763"/>
          </a:xfrm>
        </p:spPr>
        <p:txBody>
          <a:bodyPr/>
          <a:lstStyle/>
          <a:p>
            <a:pPr marL="571500" indent="-571500" algn="ctr">
              <a:buClr>
                <a:schemeClr val="tx1"/>
              </a:buClr>
              <a:buFont typeface="+mj-lt"/>
              <a:buAutoNum type="romanUcPeriod"/>
            </a:pPr>
            <a:r>
              <a:rPr lang="es-MX" sz="2800" b="1" u="sng" dirty="0" smtClean="0">
                <a:solidFill>
                  <a:srgbClr val="FFFF00"/>
                </a:solidFill>
                <a:effectLst>
                  <a:outerShdw blurRad="38100" dist="38100" dir="2700000" algn="tl">
                    <a:srgbClr val="000000">
                      <a:alpha val="43137"/>
                    </a:srgbClr>
                  </a:outerShdw>
                </a:effectLst>
              </a:rPr>
              <a:t>Requerimos modelos de prospectiva para </a:t>
            </a:r>
            <a:r>
              <a:rPr lang="es-MX" sz="2800" b="1" u="sng" dirty="0" err="1" smtClean="0">
                <a:solidFill>
                  <a:srgbClr val="FFFF00"/>
                </a:solidFill>
                <a:effectLst>
                  <a:outerShdw blurRad="38100" dist="38100" dir="2700000" algn="tl">
                    <a:srgbClr val="000000">
                      <a:alpha val="43137"/>
                    </a:srgbClr>
                  </a:outerShdw>
                </a:effectLst>
              </a:rPr>
              <a:t>indentificar,modificar</a:t>
            </a:r>
            <a:r>
              <a:rPr lang="es-MX" sz="2800" b="1" u="sng" dirty="0" smtClean="0">
                <a:solidFill>
                  <a:srgbClr val="FFFF00"/>
                </a:solidFill>
                <a:effectLst>
                  <a:outerShdw blurRad="38100" dist="38100" dir="2700000" algn="tl">
                    <a:srgbClr val="000000">
                      <a:alpha val="43137"/>
                    </a:srgbClr>
                  </a:outerShdw>
                </a:effectLst>
              </a:rPr>
              <a:t>, y si es posible mejorar las tendencias en producción avícola.  </a:t>
            </a:r>
          </a:p>
          <a:p>
            <a:pPr marL="571500" indent="-571500" algn="ctr">
              <a:buClr>
                <a:schemeClr val="tx1"/>
              </a:buClr>
              <a:buFont typeface="+mj-lt"/>
              <a:buAutoNum type="romanUcPeriod"/>
            </a:pPr>
            <a:r>
              <a:rPr lang="es-MX" sz="2800" b="1" u="sng" dirty="0" smtClean="0">
                <a:solidFill>
                  <a:srgbClr val="FFFF00"/>
                </a:solidFill>
                <a:effectLst>
                  <a:outerShdw blurRad="38100" dist="38100" dir="2700000" algn="tl">
                    <a:srgbClr val="000000">
                      <a:alpha val="43137"/>
                    </a:srgbClr>
                  </a:outerShdw>
                </a:effectLst>
              </a:rPr>
              <a:t>Los </a:t>
            </a:r>
            <a:r>
              <a:rPr lang="es-MX" sz="2800" b="1" u="sng" dirty="0">
                <a:solidFill>
                  <a:srgbClr val="FFFF00"/>
                </a:solidFill>
                <a:effectLst>
                  <a:outerShdw blurRad="38100" dist="38100" dir="2700000" algn="tl">
                    <a:srgbClr val="000000">
                      <a:alpha val="43137"/>
                    </a:srgbClr>
                  </a:outerShdw>
                </a:effectLst>
              </a:rPr>
              <a:t>primeros modelos fueron elaborados con </a:t>
            </a:r>
            <a:r>
              <a:rPr lang="es-MX" sz="2800" b="1" u="sng" dirty="0" smtClean="0">
                <a:solidFill>
                  <a:srgbClr val="FFFF00"/>
                </a:solidFill>
                <a:effectLst>
                  <a:outerShdw blurRad="38100" dist="38100" dir="2700000" algn="tl">
                    <a:srgbClr val="000000">
                      <a:alpha val="43137"/>
                    </a:srgbClr>
                  </a:outerShdw>
                </a:effectLst>
              </a:rPr>
              <a:t>datos reales </a:t>
            </a:r>
            <a:r>
              <a:rPr lang="es-MX" sz="2800" b="1" u="sng" dirty="0">
                <a:solidFill>
                  <a:srgbClr val="FFFF00"/>
                </a:solidFill>
                <a:effectLst>
                  <a:outerShdw blurRad="38100" dist="38100" dir="2700000" algn="tl">
                    <a:srgbClr val="000000">
                      <a:alpha val="43137"/>
                    </a:srgbClr>
                  </a:outerShdw>
                </a:effectLst>
              </a:rPr>
              <a:t>de la producción avícola en el mundo y en México de </a:t>
            </a:r>
            <a:r>
              <a:rPr lang="es-MX" sz="2800" b="1" u="sng" dirty="0" smtClean="0">
                <a:solidFill>
                  <a:srgbClr val="FFFF00"/>
                </a:solidFill>
                <a:effectLst>
                  <a:outerShdw blurRad="38100" dist="38100" dir="2700000" algn="tl">
                    <a:srgbClr val="000000">
                      <a:alpha val="43137"/>
                    </a:srgbClr>
                  </a:outerShdw>
                </a:effectLst>
              </a:rPr>
              <a:t>2012 2013</a:t>
            </a:r>
            <a:r>
              <a:rPr lang="es-MX" sz="2800" b="1" dirty="0" smtClean="0">
                <a:effectLst>
                  <a:outerShdw blurRad="38100" dist="38100" dir="2700000" algn="tl">
                    <a:srgbClr val="000000">
                      <a:alpha val="43137"/>
                    </a:srgbClr>
                  </a:outerShdw>
                </a:effectLst>
              </a:rPr>
              <a:t>,con </a:t>
            </a:r>
            <a:r>
              <a:rPr lang="es-MX" sz="2800" b="1" dirty="0" smtClean="0">
                <a:effectLst>
                  <a:outerShdw blurRad="38100" dist="38100" dir="2700000" algn="tl">
                    <a:srgbClr val="000000">
                      <a:alpha val="43137"/>
                    </a:srgbClr>
                  </a:outerShdw>
                </a:effectLst>
              </a:rPr>
              <a:t>el objeto de evaluar las  tendencias, competitividad y </a:t>
            </a:r>
            <a:r>
              <a:rPr lang="es-MX" sz="2800" b="1" u="sng" dirty="0">
                <a:solidFill>
                  <a:srgbClr val="FFFF00"/>
                </a:solidFill>
                <a:effectLst>
                  <a:outerShdw blurRad="38100" dist="38100" dir="2700000" algn="tl">
                    <a:srgbClr val="000000">
                      <a:alpha val="43137"/>
                    </a:srgbClr>
                  </a:outerShdw>
                </a:effectLst>
              </a:rPr>
              <a:t>factores de certidumbre e incertidumbre </a:t>
            </a:r>
            <a:r>
              <a:rPr lang="es-MX" sz="2800" b="1" dirty="0" smtClean="0">
                <a:effectLst>
                  <a:outerShdw blurRad="38100" dist="38100" dir="2700000" algn="tl">
                    <a:srgbClr val="000000">
                      <a:alpha val="43137"/>
                    </a:srgbClr>
                  </a:outerShdw>
                </a:effectLst>
              </a:rPr>
              <a:t>de la avicultura mexicana.</a:t>
            </a:r>
          </a:p>
          <a:p>
            <a:pPr marL="571500" indent="-571500" algn="ctr">
              <a:buClr>
                <a:schemeClr val="tx1"/>
              </a:buClr>
              <a:buFont typeface="+mj-lt"/>
              <a:buAutoNum type="romanUcPeriod"/>
            </a:pPr>
            <a:r>
              <a:rPr lang="es-MX" sz="2800" b="1" u="sng" dirty="0" smtClean="0">
                <a:solidFill>
                  <a:srgbClr val="FFFF00"/>
                </a:solidFill>
                <a:effectLst>
                  <a:outerShdw blurRad="38100" dist="38100" dir="2700000" algn="tl">
                    <a:srgbClr val="000000">
                      <a:alpha val="43137"/>
                    </a:srgbClr>
                  </a:outerShdw>
                </a:effectLst>
              </a:rPr>
              <a:t>Crear el diseño experimental para seleccionar </a:t>
            </a:r>
            <a:r>
              <a:rPr lang="es-MX" sz="2800" b="1" u="sng" dirty="0">
                <a:solidFill>
                  <a:srgbClr val="FFFF00"/>
                </a:solidFill>
                <a:effectLst>
                  <a:outerShdw blurRad="38100" dist="38100" dir="2700000" algn="tl">
                    <a:srgbClr val="000000">
                      <a:alpha val="43137"/>
                    </a:srgbClr>
                  </a:outerShdw>
                </a:effectLst>
              </a:rPr>
              <a:t>los modelos mas adecuados para estimar el comportamiento </a:t>
            </a:r>
            <a:r>
              <a:rPr lang="es-MX" sz="2800" b="1" dirty="0" smtClean="0">
                <a:effectLst>
                  <a:outerShdw blurRad="38100" dist="38100" dir="2700000" algn="tl">
                    <a:srgbClr val="000000">
                      <a:alpha val="43137"/>
                    </a:srgbClr>
                  </a:outerShdw>
                </a:effectLst>
              </a:rPr>
              <a:t>y variables a modificar durante el periodo 2014-2024 de la avicultura nacional.   </a:t>
            </a:r>
            <a:endParaRPr lang="es-MX" sz="2800" b="1" dirty="0">
              <a:effectLst>
                <a:outerShdw blurRad="38100" dist="38100" dir="2700000" algn="tl">
                  <a:srgbClr val="000000">
                    <a:alpha val="43137"/>
                  </a:srgbClr>
                </a:outerShdw>
              </a:effectLst>
            </a:endParaRPr>
          </a:p>
        </p:txBody>
      </p:sp>
      <p:cxnSp>
        <p:nvCxnSpPr>
          <p:cNvPr id="4" name="3 Conector recto"/>
          <p:cNvCxnSpPr/>
          <p:nvPr/>
        </p:nvCxnSpPr>
        <p:spPr>
          <a:xfrm>
            <a:off x="0" y="692696"/>
            <a:ext cx="9144000" cy="0"/>
          </a:xfrm>
          <a:prstGeom prst="line">
            <a:avLst/>
          </a:prstGeom>
          <a:ln>
            <a:solidFill>
              <a:srgbClr val="66FF33"/>
            </a:solidFill>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2280788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_rels/themeOverride1.xml.rels><?xml version="1.0" encoding="UTF-8" standalone="yes"?>
<Relationships xmlns="http://schemas.openxmlformats.org/package/2006/relationships"><Relationship Id="rId1" Type="http://schemas.openxmlformats.org/officeDocument/2006/relationships/image" Target="../media/image38.jpeg"/></Relationships>
</file>

<file path=ppt/theme/theme1.xml><?xml version="1.0" encoding="utf-8"?>
<a:theme xmlns:a="http://schemas.openxmlformats.org/drawingml/2006/main" name="Sample presentation slides">
  <a:themeElements>
    <a:clrScheme name="Sample presentation slides 3">
      <a:dk1>
        <a:srgbClr val="0000C0"/>
      </a:dk1>
      <a:lt1>
        <a:srgbClr val="FFFFFF"/>
      </a:lt1>
      <a:dk2>
        <a:srgbClr val="0066CC"/>
      </a:dk2>
      <a:lt2>
        <a:srgbClr val="9ADCF6"/>
      </a:lt2>
      <a:accent1>
        <a:srgbClr val="BE9932"/>
      </a:accent1>
      <a:accent2>
        <a:srgbClr val="2A99EC"/>
      </a:accent2>
      <a:accent3>
        <a:srgbClr val="AAB8E2"/>
      </a:accent3>
      <a:accent4>
        <a:srgbClr val="DADADA"/>
      </a:accent4>
      <a:accent5>
        <a:srgbClr val="DBCAAD"/>
      </a:accent5>
      <a:accent6>
        <a:srgbClr val="258AD6"/>
      </a:accent6>
      <a:hlink>
        <a:srgbClr val="70B040"/>
      </a:hlink>
      <a:folHlink>
        <a:srgbClr val="6B8ED3"/>
      </a:folHlink>
    </a:clrScheme>
    <a:fontScheme name="Sample presentation slides">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ample presentation slides 1">
        <a:dk1>
          <a:srgbClr val="000066"/>
        </a:dk1>
        <a:lt1>
          <a:srgbClr val="FFFFFF"/>
        </a:lt1>
        <a:dk2>
          <a:srgbClr val="006699"/>
        </a:dk2>
        <a:lt2>
          <a:srgbClr val="EEE378"/>
        </a:lt2>
        <a:accent1>
          <a:srgbClr val="69C828"/>
        </a:accent1>
        <a:accent2>
          <a:srgbClr val="E68B30"/>
        </a:accent2>
        <a:accent3>
          <a:srgbClr val="AAB8CA"/>
        </a:accent3>
        <a:accent4>
          <a:srgbClr val="DADADA"/>
        </a:accent4>
        <a:accent5>
          <a:srgbClr val="B9E0AC"/>
        </a:accent5>
        <a:accent6>
          <a:srgbClr val="D07D2A"/>
        </a:accent6>
        <a:hlink>
          <a:srgbClr val="0FAAE1"/>
        </a:hlink>
        <a:folHlink>
          <a:srgbClr val="547FEA"/>
        </a:folHlink>
      </a:clrScheme>
      <a:clrMap bg1="dk2" tx1="lt1" bg2="dk1" tx2="lt2" accent1="accent1" accent2="accent2" accent3="accent3" accent4="accent4" accent5="accent5" accent6="accent6" hlink="hlink" folHlink="folHlink"/>
    </a:extraClrScheme>
    <a:extraClrScheme>
      <a:clrScheme name="Sample presentation slides 2">
        <a:dk1>
          <a:srgbClr val="0F4334"/>
        </a:dk1>
        <a:lt1>
          <a:srgbClr val="FFFFFF"/>
        </a:lt1>
        <a:dk2>
          <a:srgbClr val="43BD4C"/>
        </a:dk2>
        <a:lt2>
          <a:srgbClr val="F0F7BD"/>
        </a:lt2>
        <a:accent1>
          <a:srgbClr val="B2B838"/>
        </a:accent1>
        <a:accent2>
          <a:srgbClr val="E68B30"/>
        </a:accent2>
        <a:accent3>
          <a:srgbClr val="B0DBB2"/>
        </a:accent3>
        <a:accent4>
          <a:srgbClr val="DADADA"/>
        </a:accent4>
        <a:accent5>
          <a:srgbClr val="D5D8AE"/>
        </a:accent5>
        <a:accent6>
          <a:srgbClr val="D07D2A"/>
        </a:accent6>
        <a:hlink>
          <a:srgbClr val="3FB180"/>
        </a:hlink>
        <a:folHlink>
          <a:srgbClr val="3BA7E3"/>
        </a:folHlink>
      </a:clrScheme>
      <a:clrMap bg1="dk2" tx1="lt1" bg2="dk1" tx2="lt2" accent1="accent1" accent2="accent2" accent3="accent3" accent4="accent4" accent5="accent5" accent6="accent6" hlink="hlink" folHlink="folHlink"/>
    </a:extraClrScheme>
    <a:extraClrScheme>
      <a:clrScheme name="Sample presentation slides 3">
        <a:dk1>
          <a:srgbClr val="0000C0"/>
        </a:dk1>
        <a:lt1>
          <a:srgbClr val="FFFFFF"/>
        </a:lt1>
        <a:dk2>
          <a:srgbClr val="0066CC"/>
        </a:dk2>
        <a:lt2>
          <a:srgbClr val="9ADCF6"/>
        </a:lt2>
        <a:accent1>
          <a:srgbClr val="BE9932"/>
        </a:accent1>
        <a:accent2>
          <a:srgbClr val="2A99EC"/>
        </a:accent2>
        <a:accent3>
          <a:srgbClr val="AAB8E2"/>
        </a:accent3>
        <a:accent4>
          <a:srgbClr val="DADADA"/>
        </a:accent4>
        <a:accent5>
          <a:srgbClr val="DBCAAD"/>
        </a:accent5>
        <a:accent6>
          <a:srgbClr val="258AD6"/>
        </a:accent6>
        <a:hlink>
          <a:srgbClr val="70B040"/>
        </a:hlink>
        <a:folHlink>
          <a:srgbClr val="6B8ED3"/>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Personalizado 8">
    <a:dk1>
      <a:sysClr val="windowText" lastClr="000000"/>
    </a:dk1>
    <a:lt1>
      <a:sysClr val="window" lastClr="FFFFFF"/>
    </a:lt1>
    <a:dk2>
      <a:srgbClr val="04617B"/>
    </a:dk2>
    <a:lt2>
      <a:srgbClr val="DBF5F9"/>
    </a:lt2>
    <a:accent1>
      <a:srgbClr val="C5E76F"/>
    </a:accent1>
    <a:accent2>
      <a:srgbClr val="009DD9"/>
    </a:accent2>
    <a:accent3>
      <a:srgbClr val="0BD0D9"/>
    </a:accent3>
    <a:accent4>
      <a:srgbClr val="10CF9B"/>
    </a:accent4>
    <a:accent5>
      <a:srgbClr val="387025"/>
    </a:accent5>
    <a:accent6>
      <a:srgbClr val="A5C249"/>
    </a:accent6>
    <a:hlink>
      <a:srgbClr val="E2D700"/>
    </a:hlink>
    <a:folHlink>
      <a:srgbClr val="85DFD0"/>
    </a:folHlink>
  </a:clrScheme>
  <a:fontScheme name="Equidad">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dad">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Override>
</file>

<file path=docProps/app.xml><?xml version="1.0" encoding="utf-8"?>
<Properties xmlns="http://schemas.openxmlformats.org/officeDocument/2006/extended-properties" xmlns:vt="http://schemas.openxmlformats.org/officeDocument/2006/docPropsVTypes">
  <Template>Sample presentation slides</Template>
  <TotalTime>4837</TotalTime>
  <Words>3755</Words>
  <Application>Microsoft Office PowerPoint</Application>
  <PresentationFormat>Presentación en pantalla (4:3)</PresentationFormat>
  <Paragraphs>1198</Paragraphs>
  <Slides>68</Slides>
  <Notes>10</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68</vt:i4>
      </vt:variant>
    </vt:vector>
  </HeadingPairs>
  <TitlesOfParts>
    <vt:vector size="70" baseType="lpstr">
      <vt:lpstr>Sample presentation slides</vt:lpstr>
      <vt:lpstr>Hoja de cálculo</vt:lpstr>
      <vt:lpstr>Prospectiva de la avicultura mexicana visión 2014-2024</vt:lpstr>
      <vt:lpstr>PALABRAS CLAVE</vt:lpstr>
      <vt:lpstr>MARCO  DE  REFERENCIA (Ambiente y Megatendencias)</vt:lpstr>
      <vt:lpstr>INTRODUCCIÓN </vt:lpstr>
      <vt:lpstr>Presentación de PowerPoint</vt:lpstr>
      <vt:lpstr>Hipótesis </vt:lpstr>
      <vt:lpstr>Objetivos </vt:lpstr>
      <vt:lpstr>Aplicación de los modelos econométricos</vt:lpstr>
      <vt:lpstr>PROBLEMATICA</vt:lpstr>
      <vt:lpstr>Utilidad de los modelos econométricos</vt:lpstr>
      <vt:lpstr>Utilidad de los modelos econométricos</vt:lpstr>
      <vt:lpstr>Diseño experimental, Criterios para la construcción de los modelos econométricos: </vt:lpstr>
      <vt:lpstr>Puntos críticos o variables de estudios para construir estos modelos. </vt:lpstr>
      <vt:lpstr>Prospectiva con modelos econométricos para la avicultura mexicana.</vt:lpstr>
      <vt:lpstr>Resultados de la primera generación de modelos:</vt:lpstr>
      <vt:lpstr>Análisis de tendencias en producción, consumo / población:</vt:lpstr>
      <vt:lpstr>Presentación de PowerPoint</vt:lpstr>
      <vt:lpstr>Presentación de PowerPoint</vt:lpstr>
      <vt:lpstr>Estimación de la producción avícola </vt:lpstr>
      <vt:lpstr>Materias primas Tendencias en la evolución de los precios de maíz y soya. </vt:lpstr>
      <vt:lpstr>El comportamiento anual de los precios de la tonelada de maíz se presenta en el cuadro 1.</vt:lpstr>
      <vt:lpstr>El comportamiento anual de los precios de la tonelada de soya se presenta en el cuadro 2.</vt:lpstr>
      <vt:lpstr>Los parámetros estimados en cada variable, incluyendo el coeficiente de determinación (r²), se presentan en el cuadro 3.</vt:lpstr>
      <vt:lpstr>Los valores ajustados y esperados del precio por tonelada de cada materia prima, se presentan en el cuadro 4.</vt:lpstr>
      <vt:lpstr>Acorde con el coeficiente de determinación (r²) son más confiables las predicciones en el precio del maíz. </vt:lpstr>
      <vt:lpstr>El coeficiente de determinación (r²) es de 0.999 lo cual hace confiables las predicciones en el producción avícola hasta el año 2020, mismas que se presentan en el cuadro 2. </vt:lpstr>
      <vt:lpstr>El valor de cada coeficiente, se presenta en el cuadro 1. </vt:lpstr>
      <vt:lpstr>El siglo XXI</vt:lpstr>
      <vt:lpstr>La variable segura , el cambio</vt:lpstr>
      <vt:lpstr>Los mercados del futuro</vt:lpstr>
      <vt:lpstr>Presentación de PowerPoint</vt:lpstr>
      <vt:lpstr>Presentación de PowerPoint</vt:lpstr>
      <vt:lpstr>Producción de alimentos X Población mundial: % de crecimiento  1965/2012</vt:lpstr>
      <vt:lpstr>Producción mundial de carne por especies </vt:lpstr>
      <vt:lpstr>Presentación de PowerPoint</vt:lpstr>
      <vt:lpstr>TENDENCIA EN DEMANDA DE PROTEINA DE AVE GLOBAL</vt:lpstr>
      <vt:lpstr>Producción mundial de huevo (millones de toneladas) </vt:lpstr>
      <vt:lpstr>TENDENCIA MUNDIAL EN EL CONSUMO DE HUEVO</vt:lpstr>
      <vt:lpstr>Presentación de PowerPoint</vt:lpstr>
      <vt:lpstr>Producción mundial de huevo 2013-2025 </vt:lpstr>
      <vt:lpstr>Produccion mundial de carne de ave 2013-2025</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vt:lpstr>
      <vt:lpstr>Presentación de PowerPoint</vt:lpstr>
      <vt:lpstr>México  producción avícola  en 2013</vt:lpstr>
      <vt:lpstr>Mexico Prospectiva de la producción de huevo  </vt:lpstr>
      <vt:lpstr>Presentación de PowerPoint</vt:lpstr>
      <vt:lpstr>Presentación de PowerPoint</vt:lpstr>
      <vt:lpstr>Mexico Prospectiva de la producción de carne de ave. </vt:lpstr>
      <vt:lpstr>Presentación de PowerPoint</vt:lpstr>
      <vt:lpstr>Presentación de PowerPoint</vt:lpstr>
      <vt:lpstr>Presentación de PowerPoint</vt:lpstr>
      <vt:lpstr>Modelo de administración en producción avícola. V=(I/E)=  (X-Y)/Z </vt:lpstr>
      <vt:lpstr>Presentación de PowerPoint</vt:lpstr>
      <vt:lpstr>Presentación de PowerPoint</vt:lpstr>
      <vt:lpstr>Presentación de PowerPoint</vt:lpstr>
      <vt:lpstr>Tendencia en el costo y disponibilidad de Materias primas y la competitividad en producción avícola en México.  </vt:lpstr>
      <vt:lpstr>Importaciones y exportaciones  avícolas  </vt:lpstr>
      <vt:lpstr>Conclusiones</vt:lpstr>
      <vt:lpstr>Presentación de PowerPoint</vt:lpstr>
      <vt:lpstr>Fuentes de consulta</vt:lpstr>
      <vt:lpstr>Fuentes de consulta internacional.</vt:lpstr>
    </vt:vector>
  </TitlesOfParts>
  <Company>ABC Consulting animal nutrition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Click to add title</dc:title>
  <dc:creator>Dr Jose Ortega Sanchez de Tagle</dc:creator>
  <cp:lastModifiedBy>JOSDT</cp:lastModifiedBy>
  <cp:revision>439</cp:revision>
  <dcterms:created xsi:type="dcterms:W3CDTF">2008-02-08T04:19:20Z</dcterms:created>
  <dcterms:modified xsi:type="dcterms:W3CDTF">2014-03-22T04:35:31Z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TC011368011033</vt:lpwstr>
  </property>
</Properties>
</file>