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450" r:id="rId2"/>
    <p:sldId id="537" r:id="rId3"/>
    <p:sldId id="541" r:id="rId4"/>
    <p:sldId id="534" r:id="rId5"/>
    <p:sldId id="535" r:id="rId6"/>
    <p:sldId id="536" r:id="rId7"/>
    <p:sldId id="539" r:id="rId8"/>
    <p:sldId id="538" r:id="rId9"/>
    <p:sldId id="572" r:id="rId10"/>
    <p:sldId id="453" r:id="rId11"/>
    <p:sldId id="542" r:id="rId12"/>
    <p:sldId id="543" r:id="rId13"/>
    <p:sldId id="544" r:id="rId14"/>
    <p:sldId id="545" r:id="rId15"/>
    <p:sldId id="582" r:id="rId16"/>
    <p:sldId id="584" r:id="rId17"/>
    <p:sldId id="546" r:id="rId18"/>
    <p:sldId id="583" r:id="rId19"/>
    <p:sldId id="594" r:id="rId20"/>
    <p:sldId id="581" r:id="rId21"/>
    <p:sldId id="547" r:id="rId22"/>
    <p:sldId id="573" r:id="rId23"/>
    <p:sldId id="548" r:id="rId24"/>
    <p:sldId id="549" r:id="rId25"/>
    <p:sldId id="559" r:id="rId26"/>
    <p:sldId id="575" r:id="rId27"/>
    <p:sldId id="567" r:id="rId28"/>
    <p:sldId id="568" r:id="rId29"/>
    <p:sldId id="570" r:id="rId30"/>
    <p:sldId id="564" r:id="rId31"/>
    <p:sldId id="565" r:id="rId32"/>
    <p:sldId id="577" r:id="rId33"/>
    <p:sldId id="550" r:id="rId34"/>
    <p:sldId id="558" r:id="rId35"/>
    <p:sldId id="557" r:id="rId36"/>
    <p:sldId id="561" r:id="rId37"/>
    <p:sldId id="560" r:id="rId38"/>
    <p:sldId id="562" r:id="rId39"/>
    <p:sldId id="563" r:id="rId40"/>
    <p:sldId id="555" r:id="rId41"/>
    <p:sldId id="586" r:id="rId42"/>
    <p:sldId id="587" r:id="rId43"/>
    <p:sldId id="588" r:id="rId44"/>
    <p:sldId id="585" r:id="rId45"/>
    <p:sldId id="556" r:id="rId46"/>
    <p:sldId id="552" r:id="rId47"/>
    <p:sldId id="465" r:id="rId48"/>
    <p:sldId id="576" r:id="rId49"/>
    <p:sldId id="580" r:id="rId50"/>
    <p:sldId id="578" r:id="rId51"/>
    <p:sldId id="579" r:id="rId52"/>
    <p:sldId id="466" r:id="rId53"/>
    <p:sldId id="553" r:id="rId54"/>
    <p:sldId id="591" r:id="rId55"/>
    <p:sldId id="593" r:id="rId56"/>
    <p:sldId id="467" r:id="rId57"/>
    <p:sldId id="595" r:id="rId58"/>
    <p:sldId id="473" r:id="rId59"/>
    <p:sldId id="596" r:id="rId60"/>
    <p:sldId id="479" r:id="rId61"/>
    <p:sldId id="471" r:id="rId62"/>
    <p:sldId id="597" r:id="rId63"/>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66"/>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86" y="-72"/>
      </p:cViewPr>
      <p:guideLst>
        <p:guide orient="horz" pos="2160"/>
        <p:guide pos="2880"/>
      </p:guideLst>
    </p:cSldViewPr>
  </p:slideViewPr>
  <p:notesTextViewPr>
    <p:cViewPr>
      <p:scale>
        <a:sx n="1" d="1"/>
        <a:sy n="1" d="1"/>
      </p:scale>
      <p:origin x="0" y="0"/>
    </p:cViewPr>
  </p:notesTextViewPr>
  <p:sorterViewPr>
    <p:cViewPr>
      <p:scale>
        <a:sx n="110" d="100"/>
        <a:sy n="110" d="100"/>
      </p:scale>
      <p:origin x="0" y="46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 Id="rId4" Type="http://schemas.openxmlformats.org/officeDocument/2006/relationships/oleObject" Target="file:///F:\AVES%20EST.%20MUNDIALES%202014\M&#233;xico%20a%20nivel%20mundial%202014.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JOSDT\Downloads\PUERTO%20VALLARTA\Graficas%20Enero%202014%20josdt.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JOSDT\Downloads\PUERTO%20VALLARTA\Graficas%20Enero%202014%20josdt.xlsx" TargetMode="Externa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JOSDT\Downloads\PUERTO%20VALLARTA\Graficas%20Enero%202014%20josdt.xlsx" TargetMode="External"/><Relationship Id="rId1" Type="http://schemas.openxmlformats.org/officeDocument/2006/relationships/image" Target="../media/image38.jpg"/></Relationships>
</file>

<file path=ppt/charts/_rels/chart6.xml.rels><?xml version="1.0" encoding="UTF-8" standalone="yes"?>
<Relationships xmlns="http://schemas.openxmlformats.org/package/2006/relationships"><Relationship Id="rId2" Type="http://schemas.openxmlformats.org/officeDocument/2006/relationships/oleObject" Target="file:///C:\Users\JOSDT\Downloads\PUERTO%20VALLARTA\Graficas%20Enero%202014%20josdt.xlsx" TargetMode="External"/><Relationship Id="rId1" Type="http://schemas.openxmlformats.org/officeDocument/2006/relationships/image" Target="../media/image39.png"/></Relationships>
</file>

<file path=ppt/charts/_rels/chart7.xml.rels><?xml version="1.0" encoding="UTF-8" standalone="yes"?>
<Relationships xmlns="http://schemas.openxmlformats.org/package/2006/relationships"><Relationship Id="rId2" Type="http://schemas.openxmlformats.org/officeDocument/2006/relationships/oleObject" Target="file:///C:\Users\JOSDT\Downloads\PUERTO%20VALLARTA\Graficas%20Enero%202014%20josdt.xlsx" TargetMode="External"/><Relationship Id="rId1" Type="http://schemas.openxmlformats.org/officeDocument/2006/relationships/image" Target="../media/image40.jpg"/></Relationships>
</file>

<file path=ppt/charts/_rels/chart8.xml.rels><?xml version="1.0" encoding="UTF-8" standalone="yes"?>
<Relationships xmlns="http://schemas.openxmlformats.org/package/2006/relationships"><Relationship Id="rId2" Type="http://schemas.openxmlformats.org/officeDocument/2006/relationships/oleObject" Target="file:///C:\Users\JOSDT\Downloads\PUERTO%20VALLARTA\PRECIOS%20MATERIA%20PRIMA%20UNA.xlsx" TargetMode="External"/><Relationship Id="rId1" Type="http://schemas.openxmlformats.org/officeDocument/2006/relationships/image" Target="../media/image41.png"/></Relationships>
</file>

<file path=ppt/charts/_rels/chart9.xml.rels><?xml version="1.0" encoding="UTF-8" standalone="yes"?>
<Relationships xmlns="http://schemas.openxmlformats.org/package/2006/relationships"><Relationship Id="rId1" Type="http://schemas.openxmlformats.org/officeDocument/2006/relationships/oleObject" Target="file:///C:\Users\JOSDT\Downloads\PUERTO%20VALLARTA\Graficas%20Enero%202014%20josd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MX" sz="2000" noProof="0">
                <a:solidFill>
                  <a:schemeClr val="bg1"/>
                </a:solidFill>
              </a:defRPr>
            </a:pPr>
            <a:r>
              <a:rPr lang="es-MX" sz="2000" noProof="0" dirty="0" smtClean="0"/>
              <a:t>Posición de</a:t>
            </a:r>
            <a:r>
              <a:rPr lang="es-MX" sz="2000" baseline="0" noProof="0" dirty="0" smtClean="0"/>
              <a:t> producción pecuaria y  avicultura </a:t>
            </a:r>
            <a:r>
              <a:rPr lang="es-MX" sz="2000" noProof="0" dirty="0" smtClean="0"/>
              <a:t>a </a:t>
            </a:r>
            <a:r>
              <a:rPr lang="es-MX" sz="2000" noProof="0" dirty="0"/>
              <a:t>Nivel </a:t>
            </a:r>
            <a:r>
              <a:rPr lang="es-MX" sz="2000" noProof="0" dirty="0" smtClean="0"/>
              <a:t>Mundial (2013) </a:t>
            </a:r>
            <a:endParaRPr lang="es-MX" sz="2000" noProof="0" dirty="0"/>
          </a:p>
        </c:rich>
      </c:tx>
      <c:layout>
        <c:manualLayout>
          <c:xMode val="edge"/>
          <c:yMode val="edge"/>
          <c:x val="0.11468055555555555"/>
          <c:y val="0"/>
        </c:manualLayout>
      </c:layout>
      <c:overlay val="0"/>
    </c:title>
    <c:autoTitleDeleted val="0"/>
    <c:view3D>
      <c:rotX val="15"/>
      <c:rotY val="20"/>
      <c:rAngAx val="1"/>
    </c:view3D>
    <c:floor>
      <c:thickness val="0"/>
    </c:floor>
    <c:sideWall>
      <c:thickness val="0"/>
      <c:spPr>
        <a:blipFill>
          <a:blip xmlns:r="http://schemas.openxmlformats.org/officeDocument/2006/relationships" r:embed="rId1"/>
          <a:stretch>
            <a:fillRect/>
          </a:stretch>
        </a:blipFill>
      </c:spPr>
    </c:sideWall>
    <c:backWall>
      <c:thickness val="0"/>
      <c:spPr>
        <a:blipFill>
          <a:blip xmlns:r="http://schemas.openxmlformats.org/officeDocument/2006/relationships" r:embed="rId1"/>
          <a:stretch>
            <a:fillRect/>
          </a:stretch>
        </a:blipFill>
      </c:spPr>
    </c:backWall>
    <c:plotArea>
      <c:layout>
        <c:manualLayout>
          <c:layoutTarget val="inner"/>
          <c:xMode val="edge"/>
          <c:yMode val="edge"/>
          <c:x val="0.13362051618547682"/>
          <c:y val="0.20046296296296312"/>
          <c:w val="0.83582392825896767"/>
          <c:h val="0.66635790317876964"/>
        </c:manualLayout>
      </c:layout>
      <c:bar3DChart>
        <c:barDir val="col"/>
        <c:grouping val="clustered"/>
        <c:varyColors val="0"/>
        <c:ser>
          <c:idx val="0"/>
          <c:order val="0"/>
          <c:tx>
            <c:strRef>
              <c:f>Hoja1!$B$1</c:f>
              <c:strCache>
                <c:ptCount val="1"/>
                <c:pt idx="0">
                  <c:v>Lugar Mundial</c:v>
                </c:pt>
              </c:strCache>
            </c:strRef>
          </c:tx>
          <c:spPr>
            <a:solidFill>
              <a:srgbClr val="09FF78"/>
            </a:solidFill>
          </c:spPr>
          <c:invertIfNegative val="0"/>
          <c:dPt>
            <c:idx val="0"/>
            <c:invertIfNegative val="0"/>
            <c:bubble3D val="0"/>
            <c:spPr>
              <a:blipFill>
                <a:blip xmlns:r="http://schemas.openxmlformats.org/officeDocument/2006/relationships" r:embed="rId2"/>
                <a:stretch>
                  <a:fillRect/>
                </a:stretch>
              </a:blipFill>
            </c:spPr>
          </c:dPt>
          <c:dPt>
            <c:idx val="4"/>
            <c:invertIfNegative val="0"/>
            <c:bubble3D val="0"/>
            <c:spPr>
              <a:blipFill>
                <a:blip xmlns:r="http://schemas.openxmlformats.org/officeDocument/2006/relationships" r:embed="rId3"/>
                <a:stretch>
                  <a:fillRect/>
                </a:stretch>
              </a:blipFill>
            </c:spPr>
          </c:dPt>
          <c:dLbls>
            <c:dLbl>
              <c:idx val="0"/>
              <c:layout/>
              <c:showLegendKey val="0"/>
              <c:showVal val="1"/>
              <c:showCatName val="0"/>
              <c:showSerName val="0"/>
              <c:showPercent val="0"/>
              <c:showBubbleSize val="0"/>
            </c:dLbl>
            <c:dLbl>
              <c:idx val="4"/>
              <c:layout>
                <c:manualLayout>
                  <c:x val="8.3333333333333367E-3"/>
                  <c:y val="-2.3769531170243531E-2"/>
                </c:manualLayout>
              </c:layout>
              <c:spPr>
                <a:solidFill>
                  <a:srgbClr val="FFFF00"/>
                </a:solidFill>
              </c:spPr>
              <c:txPr>
                <a:bodyPr/>
                <a:lstStyle/>
                <a:p>
                  <a:pPr>
                    <a:defRPr sz="2500" b="1">
                      <a:solidFill>
                        <a:schemeClr val="bg1"/>
                      </a:solidFill>
                      <a:effectLst>
                        <a:outerShdw blurRad="50800" dist="38100" dir="2700000" algn="tl" rotWithShape="0">
                          <a:prstClr val="black">
                            <a:alpha val="40000"/>
                          </a:prstClr>
                        </a:outerShdw>
                      </a:effectLst>
                    </a:defRPr>
                  </a:pPr>
                  <a:endParaRPr lang="es-MX"/>
                </a:p>
              </c:txPr>
              <c:showLegendKey val="0"/>
              <c:showVal val="1"/>
              <c:showCatName val="0"/>
              <c:showSerName val="0"/>
              <c:showPercent val="0"/>
              <c:showBubbleSize val="0"/>
            </c:dLbl>
            <c:spPr>
              <a:solidFill>
                <a:srgbClr val="FFFF00"/>
              </a:solidFill>
            </c:spPr>
            <c:txPr>
              <a:bodyPr/>
              <a:lstStyle/>
              <a:p>
                <a:pPr>
                  <a:defRPr sz="2300" b="1">
                    <a:solidFill>
                      <a:schemeClr val="bg1"/>
                    </a:solidFill>
                    <a:effectLst>
                      <a:outerShdw blurRad="50800" dist="38100" dir="2700000" algn="tl" rotWithShape="0">
                        <a:prstClr val="black">
                          <a:alpha val="40000"/>
                        </a:prstClr>
                      </a:outerShdw>
                    </a:effectLst>
                  </a:defRPr>
                </a:pPr>
                <a:endParaRPr lang="es-MX"/>
              </a:p>
            </c:txPr>
            <c:showLegendKey val="0"/>
            <c:showVal val="0"/>
            <c:showCatName val="0"/>
            <c:showSerName val="0"/>
            <c:showPercent val="0"/>
            <c:showBubbleSize val="0"/>
          </c:dLbls>
          <c:cat>
            <c:strRef>
              <c:f>Hoja1!$A$2:$A$7</c:f>
              <c:strCache>
                <c:ptCount val="6"/>
                <c:pt idx="0">
                  <c:v>Pollo</c:v>
                </c:pt>
                <c:pt idx="1">
                  <c:v>Bovino</c:v>
                </c:pt>
                <c:pt idx="2">
                  <c:v>Cerdo</c:v>
                </c:pt>
                <c:pt idx="3">
                  <c:v>Leche</c:v>
                </c:pt>
                <c:pt idx="4">
                  <c:v>Huevo</c:v>
                </c:pt>
                <c:pt idx="5">
                  <c:v>Miel</c:v>
                </c:pt>
              </c:strCache>
            </c:strRef>
          </c:cat>
          <c:val>
            <c:numRef>
              <c:f>Hoja1!$B$2:$B$7</c:f>
              <c:numCache>
                <c:formatCode>General</c:formatCode>
                <c:ptCount val="6"/>
                <c:pt idx="0">
                  <c:v>4</c:v>
                </c:pt>
                <c:pt idx="1">
                  <c:v>6</c:v>
                </c:pt>
                <c:pt idx="2">
                  <c:v>16</c:v>
                </c:pt>
                <c:pt idx="3">
                  <c:v>15</c:v>
                </c:pt>
                <c:pt idx="4">
                  <c:v>5</c:v>
                </c:pt>
                <c:pt idx="5">
                  <c:v>6</c:v>
                </c:pt>
              </c:numCache>
            </c:numRef>
          </c:val>
        </c:ser>
        <c:dLbls>
          <c:showLegendKey val="0"/>
          <c:showVal val="0"/>
          <c:showCatName val="0"/>
          <c:showSerName val="0"/>
          <c:showPercent val="0"/>
          <c:showBubbleSize val="0"/>
        </c:dLbls>
        <c:gapWidth val="150"/>
        <c:shape val="box"/>
        <c:axId val="40165376"/>
        <c:axId val="40166912"/>
        <c:axId val="0"/>
      </c:bar3DChart>
      <c:catAx>
        <c:axId val="40165376"/>
        <c:scaling>
          <c:orientation val="minMax"/>
        </c:scaling>
        <c:delete val="0"/>
        <c:axPos val="b"/>
        <c:majorTickMark val="none"/>
        <c:minorTickMark val="none"/>
        <c:tickLblPos val="nextTo"/>
        <c:txPr>
          <a:bodyPr/>
          <a:lstStyle/>
          <a:p>
            <a:pPr>
              <a:defRPr sz="2500" b="1">
                <a:solidFill>
                  <a:schemeClr val="bg1"/>
                </a:solidFill>
              </a:defRPr>
            </a:pPr>
            <a:endParaRPr lang="es-MX"/>
          </a:p>
        </c:txPr>
        <c:crossAx val="40166912"/>
        <c:crosses val="autoZero"/>
        <c:auto val="1"/>
        <c:lblAlgn val="ctr"/>
        <c:lblOffset val="100"/>
        <c:noMultiLvlLbl val="0"/>
      </c:catAx>
      <c:valAx>
        <c:axId val="40166912"/>
        <c:scaling>
          <c:orientation val="minMax"/>
        </c:scaling>
        <c:delete val="0"/>
        <c:axPos val="l"/>
        <c:majorGridlines/>
        <c:title>
          <c:tx>
            <c:rich>
              <a:bodyPr/>
              <a:lstStyle/>
              <a:p>
                <a:pPr>
                  <a:defRPr sz="2500">
                    <a:solidFill>
                      <a:schemeClr val="bg1"/>
                    </a:solidFill>
                  </a:defRPr>
                </a:pPr>
                <a:r>
                  <a:rPr lang="es-MX" sz="2500">
                    <a:solidFill>
                      <a:schemeClr val="bg1"/>
                    </a:solidFill>
                  </a:rPr>
                  <a:t>Lugar</a:t>
                </a:r>
              </a:p>
            </c:rich>
          </c:tx>
          <c:layout>
            <c:manualLayout>
              <c:xMode val="edge"/>
              <c:yMode val="edge"/>
              <c:x val="2.6268810148731399E-2"/>
              <c:y val="0.38589457567804109"/>
            </c:manualLayout>
          </c:layout>
          <c:overlay val="0"/>
        </c:title>
        <c:numFmt formatCode="General" sourceLinked="1"/>
        <c:majorTickMark val="out"/>
        <c:minorTickMark val="none"/>
        <c:tickLblPos val="nextTo"/>
        <c:txPr>
          <a:bodyPr/>
          <a:lstStyle/>
          <a:p>
            <a:pPr>
              <a:defRPr sz="2000" b="1">
                <a:solidFill>
                  <a:schemeClr val="bg1"/>
                </a:solidFill>
              </a:defRPr>
            </a:pPr>
            <a:endParaRPr lang="es-MX"/>
          </a:p>
        </c:txPr>
        <c:crossAx val="40165376"/>
        <c:crosses val="autoZero"/>
        <c:crossBetween val="between"/>
      </c:valAx>
    </c:plotArea>
    <c:plotVisOnly val="1"/>
    <c:dispBlanksAs val="gap"/>
    <c:showDLblsOverMax val="0"/>
  </c:chart>
  <c:spPr>
    <a:solidFill>
      <a:schemeClr val="tx1"/>
    </a:solidFill>
  </c:sp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s-MX"/>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_tradnl"/>
              <a:t>Origenes de las Importaciones Avícolas</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'Importaciones Avícolas'!$B$8</c:f>
              <c:strCache>
                <c:ptCount val="1"/>
                <c:pt idx="0">
                  <c:v>Norteamérica</c:v>
                </c:pt>
              </c:strCache>
            </c:strRef>
          </c:tx>
          <c:spPr>
            <a:solidFill>
              <a:srgbClr val="FFFF00"/>
            </a:solidFill>
            <a:effectLst>
              <a:outerShdw blurRad="50800" dist="38100" dir="10800000" algn="l">
                <a:srgbClr val="000000">
                  <a:alpha val="43000"/>
                </a:srgbClr>
              </a:outerShdw>
            </a:effectLst>
          </c:spPr>
          <c:invertIfNegative val="0"/>
          <c:cat>
            <c:numRef>
              <c:f>'Importaciones Avícolas'!$C$7:$J$7</c:f>
              <c:numCache>
                <c:formatCode>General</c:formatCode>
                <c:ptCount val="8"/>
                <c:pt idx="0">
                  <c:v>2007</c:v>
                </c:pt>
                <c:pt idx="1">
                  <c:v>2008</c:v>
                </c:pt>
                <c:pt idx="2">
                  <c:v>2009</c:v>
                </c:pt>
                <c:pt idx="3">
                  <c:v>2010</c:v>
                </c:pt>
                <c:pt idx="4">
                  <c:v>2011</c:v>
                </c:pt>
                <c:pt idx="5">
                  <c:v>2012</c:v>
                </c:pt>
                <c:pt idx="6">
                  <c:v>2013</c:v>
                </c:pt>
                <c:pt idx="7">
                  <c:v>2024</c:v>
                </c:pt>
              </c:numCache>
            </c:numRef>
          </c:cat>
          <c:val>
            <c:numRef>
              <c:f>'Importaciones Avícolas'!$C$8:$J$8</c:f>
              <c:numCache>
                <c:formatCode>General</c:formatCode>
                <c:ptCount val="8"/>
                <c:pt idx="0">
                  <c:v>705.5</c:v>
                </c:pt>
                <c:pt idx="1">
                  <c:v>770.4</c:v>
                </c:pt>
                <c:pt idx="2">
                  <c:v>751.4</c:v>
                </c:pt>
                <c:pt idx="3">
                  <c:v>863.1</c:v>
                </c:pt>
                <c:pt idx="4">
                  <c:v>1039.0999999999999</c:v>
                </c:pt>
                <c:pt idx="5">
                  <c:v>1190.8</c:v>
                </c:pt>
              </c:numCache>
            </c:numRef>
          </c:val>
        </c:ser>
        <c:ser>
          <c:idx val="1"/>
          <c:order val="1"/>
          <c:tx>
            <c:strRef>
              <c:f>'Importaciones Avícolas'!$B$9</c:f>
              <c:strCache>
                <c:ptCount val="1"/>
                <c:pt idx="0">
                  <c:v>Sudamérica</c:v>
                </c:pt>
              </c:strCache>
            </c:strRef>
          </c:tx>
          <c:invertIfNegative val="0"/>
          <c:cat>
            <c:numRef>
              <c:f>'Importaciones Avícolas'!$C$7:$J$7</c:f>
              <c:numCache>
                <c:formatCode>General</c:formatCode>
                <c:ptCount val="8"/>
                <c:pt idx="0">
                  <c:v>2007</c:v>
                </c:pt>
                <c:pt idx="1">
                  <c:v>2008</c:v>
                </c:pt>
                <c:pt idx="2">
                  <c:v>2009</c:v>
                </c:pt>
                <c:pt idx="3">
                  <c:v>2010</c:v>
                </c:pt>
                <c:pt idx="4">
                  <c:v>2011</c:v>
                </c:pt>
                <c:pt idx="5">
                  <c:v>2012</c:v>
                </c:pt>
                <c:pt idx="6">
                  <c:v>2013</c:v>
                </c:pt>
                <c:pt idx="7">
                  <c:v>2024</c:v>
                </c:pt>
              </c:numCache>
            </c:numRef>
          </c:cat>
          <c:val>
            <c:numRef>
              <c:f>'Importaciones Avícolas'!$C$9:$J$9</c:f>
              <c:numCache>
                <c:formatCode>General</c:formatCode>
                <c:ptCount val="8"/>
                <c:pt idx="0">
                  <c:v>75.7</c:v>
                </c:pt>
                <c:pt idx="1">
                  <c:v>84.9</c:v>
                </c:pt>
                <c:pt idx="2">
                  <c:v>77</c:v>
                </c:pt>
                <c:pt idx="3">
                  <c:v>62.5</c:v>
                </c:pt>
                <c:pt idx="4">
                  <c:v>52.1</c:v>
                </c:pt>
                <c:pt idx="5">
                  <c:v>57.6</c:v>
                </c:pt>
              </c:numCache>
            </c:numRef>
          </c:val>
        </c:ser>
        <c:ser>
          <c:idx val="2"/>
          <c:order val="2"/>
          <c:tx>
            <c:strRef>
              <c:f>'Importaciones Avícolas'!$B$10</c:f>
              <c:strCache>
                <c:ptCount val="1"/>
                <c:pt idx="0">
                  <c:v>UE-27</c:v>
                </c:pt>
              </c:strCache>
            </c:strRef>
          </c:tx>
          <c:invertIfNegative val="0"/>
          <c:cat>
            <c:numRef>
              <c:f>'Importaciones Avícolas'!$C$7:$J$7</c:f>
              <c:numCache>
                <c:formatCode>General</c:formatCode>
                <c:ptCount val="8"/>
                <c:pt idx="0">
                  <c:v>2007</c:v>
                </c:pt>
                <c:pt idx="1">
                  <c:v>2008</c:v>
                </c:pt>
                <c:pt idx="2">
                  <c:v>2009</c:v>
                </c:pt>
                <c:pt idx="3">
                  <c:v>2010</c:v>
                </c:pt>
                <c:pt idx="4">
                  <c:v>2011</c:v>
                </c:pt>
                <c:pt idx="5">
                  <c:v>2012</c:v>
                </c:pt>
                <c:pt idx="6">
                  <c:v>2013</c:v>
                </c:pt>
                <c:pt idx="7">
                  <c:v>2024</c:v>
                </c:pt>
              </c:numCache>
            </c:numRef>
          </c:cat>
          <c:val>
            <c:numRef>
              <c:f>'Importaciones Avícolas'!$C$10:$J$10</c:f>
              <c:numCache>
                <c:formatCode>General</c:formatCode>
                <c:ptCount val="8"/>
                <c:pt idx="0">
                  <c:v>0.2</c:v>
                </c:pt>
                <c:pt idx="1">
                  <c:v>0.1</c:v>
                </c:pt>
                <c:pt idx="2">
                  <c:v>0.2</c:v>
                </c:pt>
                <c:pt idx="3">
                  <c:v>0.2</c:v>
                </c:pt>
                <c:pt idx="4">
                  <c:v>0.3</c:v>
                </c:pt>
                <c:pt idx="5">
                  <c:v>0.4</c:v>
                </c:pt>
              </c:numCache>
            </c:numRef>
          </c:val>
        </c:ser>
        <c:dLbls>
          <c:showLegendKey val="0"/>
          <c:showVal val="0"/>
          <c:showCatName val="0"/>
          <c:showSerName val="0"/>
          <c:showPercent val="0"/>
          <c:showBubbleSize val="0"/>
        </c:dLbls>
        <c:gapWidth val="150"/>
        <c:shape val="box"/>
        <c:axId val="76791808"/>
        <c:axId val="76793728"/>
        <c:axId val="0"/>
      </c:bar3DChart>
      <c:catAx>
        <c:axId val="76791808"/>
        <c:scaling>
          <c:orientation val="minMax"/>
        </c:scaling>
        <c:delete val="0"/>
        <c:axPos val="b"/>
        <c:title>
          <c:tx>
            <c:rich>
              <a:bodyPr/>
              <a:lstStyle/>
              <a:p>
                <a:pPr>
                  <a:defRPr/>
                </a:pPr>
                <a:r>
                  <a:rPr lang="es-ES_tradnl"/>
                  <a:t>Años</a:t>
                </a:r>
              </a:p>
            </c:rich>
          </c:tx>
          <c:layout/>
          <c:overlay val="0"/>
        </c:title>
        <c:numFmt formatCode="General" sourceLinked="1"/>
        <c:majorTickMark val="out"/>
        <c:minorTickMark val="none"/>
        <c:tickLblPos val="nextTo"/>
        <c:crossAx val="76793728"/>
        <c:crosses val="autoZero"/>
        <c:auto val="1"/>
        <c:lblAlgn val="ctr"/>
        <c:lblOffset val="100"/>
        <c:noMultiLvlLbl val="0"/>
      </c:catAx>
      <c:valAx>
        <c:axId val="76793728"/>
        <c:scaling>
          <c:orientation val="minMax"/>
        </c:scaling>
        <c:delete val="0"/>
        <c:axPos val="l"/>
        <c:majorGridlines/>
        <c:title>
          <c:tx>
            <c:rich>
              <a:bodyPr/>
              <a:lstStyle/>
              <a:p>
                <a:pPr>
                  <a:defRPr/>
                </a:pPr>
                <a:r>
                  <a:rPr lang="es-ES_tradnl"/>
                  <a:t>Millones de Dolares</a:t>
                </a:r>
              </a:p>
            </c:rich>
          </c:tx>
          <c:layout/>
          <c:overlay val="0"/>
        </c:title>
        <c:numFmt formatCode="General" sourceLinked="1"/>
        <c:majorTickMark val="out"/>
        <c:minorTickMark val="none"/>
        <c:tickLblPos val="nextTo"/>
        <c:crossAx val="76791808"/>
        <c:crosses val="autoZero"/>
        <c:crossBetween val="between"/>
      </c:valAx>
    </c:plotArea>
    <c:legend>
      <c:legendPos val="r"/>
      <c:layout/>
      <c:overlay val="0"/>
    </c:legend>
    <c:plotVisOnly val="1"/>
    <c:dispBlanksAs val="gap"/>
    <c:showDLblsOverMax val="0"/>
  </c:chart>
  <c:spPr>
    <a:solidFill>
      <a:srgbClr val="0070C0"/>
    </a:solidFill>
    <a:effectLst>
      <a:glow rad="101600">
        <a:schemeClr val="accent5">
          <a:alpha val="75000"/>
        </a:schemeClr>
      </a:glow>
    </a:effectLst>
  </c:spPr>
  <c:txPr>
    <a:bodyPr/>
    <a:lstStyle/>
    <a:p>
      <a:pPr>
        <a:defRPr sz="1200" b="1">
          <a:solidFill>
            <a:schemeClr val="tx1"/>
          </a:solidFill>
        </a:defRPr>
      </a:pPr>
      <a:endParaRPr lang="es-MX"/>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MX" dirty="0"/>
              <a:t>MEXICO </a:t>
            </a:r>
            <a:r>
              <a:rPr lang="es-MX" dirty="0" smtClean="0"/>
              <a:t>2024</a:t>
            </a:r>
            <a:endParaRPr lang="es-MX" dirty="0"/>
          </a:p>
        </c:rich>
      </c:tx>
      <c:layout>
        <c:manualLayout>
          <c:xMode val="edge"/>
          <c:yMode val="edge"/>
          <c:x val="0.23803922916286138"/>
          <c:y val="0"/>
        </c:manualLayout>
      </c:layout>
      <c:overlay val="0"/>
    </c:title>
    <c:autoTitleDeleted val="0"/>
    <c:view3D>
      <c:rotX val="75"/>
      <c:rotY val="0"/>
      <c:rAngAx val="0"/>
      <c:perspective val="30"/>
    </c:view3D>
    <c:floor>
      <c:thickness val="0"/>
    </c:floor>
    <c:sideWall>
      <c:thickness val="0"/>
    </c:sideWall>
    <c:backWall>
      <c:thickness val="0"/>
    </c:backWall>
    <c:plotArea>
      <c:layout/>
      <c:pie3DChart>
        <c:varyColors val="1"/>
        <c:ser>
          <c:idx val="0"/>
          <c:order val="0"/>
          <c:tx>
            <c:strRef>
              <c:f>Hoja1!$B$1</c:f>
              <c:strCache>
                <c:ptCount val="1"/>
                <c:pt idx="0">
                  <c:v>MEXICO 2025</c:v>
                </c:pt>
              </c:strCache>
            </c:strRef>
          </c:tx>
          <c:explosion val="25"/>
          <c:dPt>
            <c:idx val="0"/>
            <c:bubble3D val="0"/>
            <c:spPr>
              <a:solidFill>
                <a:srgbClr val="FFFF00"/>
              </a:solidFill>
            </c:spPr>
          </c:dPt>
          <c:dPt>
            <c:idx val="1"/>
            <c:bubble3D val="0"/>
            <c:spPr>
              <a:solidFill>
                <a:srgbClr val="66FF33"/>
              </a:solidFill>
            </c:spPr>
          </c:dPt>
          <c:dPt>
            <c:idx val="2"/>
            <c:bubble3D val="0"/>
            <c:spPr>
              <a:solidFill>
                <a:srgbClr val="FFC000"/>
              </a:solidFill>
            </c:spPr>
          </c:dPt>
          <c:dPt>
            <c:idx val="3"/>
            <c:bubble3D val="0"/>
            <c:spPr>
              <a:solidFill>
                <a:srgbClr val="FF0000"/>
              </a:solidFill>
            </c:spPr>
          </c:dPt>
          <c:dPt>
            <c:idx val="4"/>
            <c:bubble3D val="0"/>
            <c:spPr>
              <a:solidFill>
                <a:schemeClr val="bg1">
                  <a:lumMod val="60000"/>
                  <a:lumOff val="40000"/>
                </a:schemeClr>
              </a:solidFill>
            </c:spPr>
          </c:dPt>
          <c:dPt>
            <c:idx val="5"/>
            <c:bubble3D val="0"/>
            <c:spPr>
              <a:solidFill>
                <a:schemeClr val="tx1"/>
              </a:solidFill>
            </c:spPr>
          </c:dPt>
          <c:dLbls>
            <c:dLbl>
              <c:idx val="0"/>
              <c:spPr/>
              <c:txPr>
                <a:bodyPr/>
                <a:lstStyle/>
                <a:p>
                  <a:pPr>
                    <a:defRPr b="1">
                      <a:solidFill>
                        <a:srgbClr val="FF0000"/>
                      </a:solidFill>
                    </a:defRPr>
                  </a:pPr>
                  <a:endParaRPr lang="es-MX"/>
                </a:p>
              </c:txPr>
              <c:showLegendKey val="0"/>
              <c:showVal val="1"/>
              <c:showCatName val="0"/>
              <c:showSerName val="0"/>
              <c:showPercent val="0"/>
              <c:showBubbleSize val="0"/>
            </c:dLbl>
            <c:dLbl>
              <c:idx val="2"/>
              <c:spPr/>
              <c:txPr>
                <a:bodyPr/>
                <a:lstStyle/>
                <a:p>
                  <a:pPr>
                    <a:defRPr b="1">
                      <a:solidFill>
                        <a:srgbClr val="FF0000"/>
                      </a:solidFill>
                    </a:defRPr>
                  </a:pPr>
                  <a:endParaRPr lang="es-MX"/>
                </a:p>
              </c:txPr>
              <c:showLegendKey val="0"/>
              <c:showVal val="1"/>
              <c:showCatName val="0"/>
              <c:showSerName val="0"/>
              <c:showPercent val="0"/>
              <c:showBubbleSize val="0"/>
            </c:dLbl>
            <c:txPr>
              <a:bodyPr/>
              <a:lstStyle/>
              <a:p>
                <a:pPr>
                  <a:defRPr b="1"/>
                </a:pPr>
                <a:endParaRPr lang="es-MX"/>
              </a:p>
            </c:txPr>
            <c:showLegendKey val="0"/>
            <c:showVal val="1"/>
            <c:showCatName val="0"/>
            <c:showSerName val="0"/>
            <c:showPercent val="0"/>
            <c:showBubbleSize val="0"/>
            <c:showLeaderLines val="1"/>
          </c:dLbls>
          <c:cat>
            <c:strRef>
              <c:f>Hoja1!$A$2:$A$7</c:f>
              <c:strCache>
                <c:ptCount val="6"/>
                <c:pt idx="0">
                  <c:v>POLLO</c:v>
                </c:pt>
                <c:pt idx="1">
                  <c:v>CERDO</c:v>
                </c:pt>
                <c:pt idx="2">
                  <c:v>POSTURA</c:v>
                </c:pt>
                <c:pt idx="3">
                  <c:v>CARNE BOVINA</c:v>
                </c:pt>
                <c:pt idx="4">
                  <c:v>ACUACULTURA</c:v>
                </c:pt>
                <c:pt idx="5">
                  <c:v>OTRAS</c:v>
                </c:pt>
              </c:strCache>
            </c:strRef>
          </c:cat>
          <c:val>
            <c:numRef>
              <c:f>Hoja1!$B$2:$B$7</c:f>
              <c:numCache>
                <c:formatCode>General</c:formatCode>
                <c:ptCount val="6"/>
                <c:pt idx="0">
                  <c:v>39</c:v>
                </c:pt>
                <c:pt idx="1">
                  <c:v>17</c:v>
                </c:pt>
                <c:pt idx="2">
                  <c:v>34</c:v>
                </c:pt>
                <c:pt idx="3">
                  <c:v>9</c:v>
                </c:pt>
                <c:pt idx="4">
                  <c:v>3</c:v>
                </c:pt>
                <c:pt idx="5">
                  <c:v>2</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200" b="1">
              <a:effectLst>
                <a:outerShdw blurRad="38100" dist="38100" dir="2700000" algn="tl">
                  <a:srgbClr val="000000">
                    <a:alpha val="43137"/>
                  </a:srgbClr>
                </a:outerShdw>
              </a:effectLst>
            </a:defRPr>
          </a:pPr>
          <a:endParaRPr lang="es-MX"/>
        </a:p>
      </c:txPr>
    </c:legend>
    <c:plotVisOnly val="1"/>
    <c:dispBlanksAs val="gap"/>
    <c:showDLblsOverMax val="0"/>
  </c:chart>
  <c:txPr>
    <a:bodyPr/>
    <a:lstStyle/>
    <a:p>
      <a:pPr>
        <a:defRPr sz="1800"/>
      </a:pPr>
      <a:endParaRPr lang="es-MX"/>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MX" dirty="0">
                <a:solidFill>
                  <a:srgbClr val="FFFF00"/>
                </a:solidFill>
              </a:rPr>
              <a:t>MUNDO </a:t>
            </a:r>
            <a:r>
              <a:rPr lang="es-MX" dirty="0" smtClean="0">
                <a:solidFill>
                  <a:srgbClr val="FFFF00"/>
                </a:solidFill>
              </a:rPr>
              <a:t>2024</a:t>
            </a:r>
            <a:endParaRPr lang="es-MX" dirty="0">
              <a:solidFill>
                <a:srgbClr val="FFFF00"/>
              </a:solidFill>
            </a:endParaRPr>
          </a:p>
        </c:rich>
      </c:tx>
      <c:layout/>
      <c:overlay val="0"/>
    </c:title>
    <c:autoTitleDeleted val="0"/>
    <c:view3D>
      <c:rotX val="75"/>
      <c:rotY val="0"/>
      <c:rAngAx val="0"/>
      <c:perspective val="30"/>
    </c:view3D>
    <c:floor>
      <c:thickness val="0"/>
    </c:floor>
    <c:sideWall>
      <c:thickness val="0"/>
    </c:sideWall>
    <c:backWall>
      <c:thickness val="0"/>
    </c:backWall>
    <c:plotArea>
      <c:layout/>
      <c:pie3DChart>
        <c:varyColors val="1"/>
        <c:ser>
          <c:idx val="0"/>
          <c:order val="0"/>
          <c:tx>
            <c:strRef>
              <c:f>Hoja1!$B$1</c:f>
              <c:strCache>
                <c:ptCount val="1"/>
                <c:pt idx="0">
                  <c:v>MUNDO 2025</c:v>
                </c:pt>
              </c:strCache>
            </c:strRef>
          </c:tx>
          <c:explosion val="25"/>
          <c:dPt>
            <c:idx val="0"/>
            <c:bubble3D val="0"/>
            <c:spPr>
              <a:solidFill>
                <a:srgbClr val="FFFF00"/>
              </a:solidFill>
            </c:spPr>
          </c:dPt>
          <c:dPt>
            <c:idx val="1"/>
            <c:bubble3D val="0"/>
            <c:spPr>
              <a:solidFill>
                <a:srgbClr val="66FF33"/>
              </a:solidFill>
            </c:spPr>
          </c:dPt>
          <c:dPt>
            <c:idx val="2"/>
            <c:bubble3D val="0"/>
            <c:spPr>
              <a:solidFill>
                <a:srgbClr val="FFC000"/>
              </a:solidFill>
            </c:spPr>
          </c:dPt>
          <c:dPt>
            <c:idx val="3"/>
            <c:bubble3D val="0"/>
            <c:spPr>
              <a:solidFill>
                <a:srgbClr val="FF0000"/>
              </a:solidFill>
            </c:spPr>
          </c:dPt>
          <c:dPt>
            <c:idx val="4"/>
            <c:bubble3D val="0"/>
            <c:spPr>
              <a:solidFill>
                <a:schemeClr val="bg1">
                  <a:lumMod val="60000"/>
                  <a:lumOff val="40000"/>
                </a:schemeClr>
              </a:solidFill>
            </c:spPr>
          </c:dPt>
          <c:dPt>
            <c:idx val="5"/>
            <c:bubble3D val="0"/>
            <c:spPr>
              <a:solidFill>
                <a:schemeClr val="tx1"/>
              </a:solidFill>
            </c:spPr>
          </c:dPt>
          <c:dLbls>
            <c:dLbl>
              <c:idx val="0"/>
              <c:spPr/>
              <c:txPr>
                <a:bodyPr/>
                <a:lstStyle/>
                <a:p>
                  <a:pPr>
                    <a:defRPr b="1">
                      <a:solidFill>
                        <a:srgbClr val="FF0000"/>
                      </a:solidFill>
                    </a:defRPr>
                  </a:pPr>
                  <a:endParaRPr lang="es-MX"/>
                </a:p>
              </c:txPr>
              <c:showLegendKey val="0"/>
              <c:showVal val="1"/>
              <c:showCatName val="0"/>
              <c:showSerName val="0"/>
              <c:showPercent val="0"/>
              <c:showBubbleSize val="0"/>
            </c:dLbl>
            <c:dLbl>
              <c:idx val="2"/>
              <c:spPr/>
              <c:txPr>
                <a:bodyPr/>
                <a:lstStyle/>
                <a:p>
                  <a:pPr>
                    <a:defRPr b="1">
                      <a:solidFill>
                        <a:srgbClr val="FF0000"/>
                      </a:solidFill>
                    </a:defRPr>
                  </a:pPr>
                  <a:endParaRPr lang="es-MX"/>
                </a:p>
              </c:txPr>
              <c:showLegendKey val="0"/>
              <c:showVal val="1"/>
              <c:showCatName val="0"/>
              <c:showSerName val="0"/>
              <c:showPercent val="0"/>
              <c:showBubbleSize val="0"/>
            </c:dLbl>
            <c:txPr>
              <a:bodyPr/>
              <a:lstStyle/>
              <a:p>
                <a:pPr>
                  <a:defRPr b="1"/>
                </a:pPr>
                <a:endParaRPr lang="es-MX"/>
              </a:p>
            </c:txPr>
            <c:showLegendKey val="0"/>
            <c:showVal val="1"/>
            <c:showCatName val="0"/>
            <c:showSerName val="0"/>
            <c:showPercent val="0"/>
            <c:showBubbleSize val="0"/>
            <c:showLeaderLines val="1"/>
          </c:dLbls>
          <c:cat>
            <c:strRef>
              <c:f>Hoja1!$A$2:$A$7</c:f>
              <c:strCache>
                <c:ptCount val="6"/>
                <c:pt idx="0">
                  <c:v>POLLO</c:v>
                </c:pt>
                <c:pt idx="1">
                  <c:v>CERDO</c:v>
                </c:pt>
                <c:pt idx="2">
                  <c:v>POSTURA</c:v>
                </c:pt>
                <c:pt idx="3">
                  <c:v>CARNE BOVINA</c:v>
                </c:pt>
                <c:pt idx="4">
                  <c:v>ACUACULTURA</c:v>
                </c:pt>
                <c:pt idx="5">
                  <c:v>OTRAS</c:v>
                </c:pt>
              </c:strCache>
            </c:strRef>
          </c:cat>
          <c:val>
            <c:numRef>
              <c:f>Hoja1!$B$2:$B$7</c:f>
              <c:numCache>
                <c:formatCode>General</c:formatCode>
                <c:ptCount val="6"/>
                <c:pt idx="0">
                  <c:v>25</c:v>
                </c:pt>
                <c:pt idx="1">
                  <c:v>31</c:v>
                </c:pt>
                <c:pt idx="2">
                  <c:v>22</c:v>
                </c:pt>
                <c:pt idx="3">
                  <c:v>16</c:v>
                </c:pt>
                <c:pt idx="4">
                  <c:v>5</c:v>
                </c:pt>
                <c:pt idx="5">
                  <c:v>1</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200" b="1">
              <a:effectLst>
                <a:outerShdw blurRad="38100" dist="38100" dir="2700000" algn="tl">
                  <a:srgbClr val="000000">
                    <a:alpha val="43137"/>
                  </a:srgbClr>
                </a:outerShdw>
              </a:effectLst>
            </a:defRPr>
          </a:pPr>
          <a:endParaRPr lang="es-MX"/>
        </a:p>
      </c:txPr>
    </c:legend>
    <c:plotVisOnly val="1"/>
    <c:dispBlanksAs val="gap"/>
    <c:showDLblsOverMax val="0"/>
  </c:chart>
  <c:txPr>
    <a:bodyPr/>
    <a:lstStyle/>
    <a:p>
      <a:pPr>
        <a:defRPr sz="1800"/>
      </a:pPr>
      <a:endParaRPr lang="es-MX"/>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s-MX"/>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_tradnl"/>
              <a:t>Costo de Producción de Huevo</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223238714090287"/>
          <c:y val="0.15365478602310001"/>
          <c:w val="0.67208198239925943"/>
          <c:h val="0.84634521397690043"/>
        </c:manualLayout>
      </c:layout>
      <c:pie3DChart>
        <c:varyColors val="1"/>
        <c:ser>
          <c:idx val="0"/>
          <c:order val="0"/>
          <c:spPr>
            <a:effectLst>
              <a:outerShdw blurRad="50800" dist="38100" dir="10800000" algn="l">
                <a:srgbClr val="000000">
                  <a:alpha val="43000"/>
                </a:srgbClr>
              </a:outerShdw>
            </a:effectLst>
          </c:spPr>
          <c:explosion val="25"/>
          <c:dPt>
            <c:idx val="0"/>
            <c:bubble3D val="0"/>
            <c:spPr>
              <a:solidFill>
                <a:srgbClr val="E60000"/>
              </a:solidFill>
              <a:effectLst>
                <a:outerShdw blurRad="50800" dist="38100" dir="10800000" algn="l">
                  <a:srgbClr val="000000">
                    <a:alpha val="43000"/>
                  </a:srgbClr>
                </a:outerShdw>
              </a:effectLst>
            </c:spPr>
          </c:dPt>
          <c:dPt>
            <c:idx val="1"/>
            <c:bubble3D val="0"/>
            <c:spPr>
              <a:solidFill>
                <a:schemeClr val="tx2">
                  <a:lumMod val="60000"/>
                  <a:lumOff val="40000"/>
                </a:schemeClr>
              </a:solidFill>
              <a:effectLst>
                <a:outerShdw blurRad="50800" dist="38100" dir="10800000" algn="l">
                  <a:srgbClr val="000000">
                    <a:alpha val="43000"/>
                  </a:srgbClr>
                </a:outerShdw>
              </a:effectLst>
            </c:spPr>
          </c:dPt>
          <c:dPt>
            <c:idx val="2"/>
            <c:bubble3D val="0"/>
            <c:spPr>
              <a:solidFill>
                <a:srgbClr val="008000"/>
              </a:solidFill>
              <a:effectLst>
                <a:outerShdw blurRad="50800" dist="38100" dir="10800000" algn="l">
                  <a:srgbClr val="000000">
                    <a:alpha val="43000"/>
                  </a:srgbClr>
                </a:outerShdw>
              </a:effectLst>
            </c:spPr>
          </c:dPt>
          <c:dPt>
            <c:idx val="4"/>
            <c:bubble3D val="0"/>
            <c:spPr>
              <a:solidFill>
                <a:schemeClr val="accent6">
                  <a:lumMod val="75000"/>
                </a:schemeClr>
              </a:solidFill>
              <a:effectLst>
                <a:outerShdw blurRad="50800" dist="38100" dir="10800000" algn="l">
                  <a:srgbClr val="000000">
                    <a:alpha val="43000"/>
                  </a:srgbClr>
                </a:outerShdw>
              </a:effectLst>
            </c:spPr>
          </c:dPt>
          <c:dPt>
            <c:idx val="5"/>
            <c:bubble3D val="0"/>
            <c:spPr>
              <a:solidFill>
                <a:srgbClr val="0000FF"/>
              </a:solidFill>
              <a:effectLst>
                <a:outerShdw blurRad="50800" dist="38100" dir="10800000" algn="l">
                  <a:srgbClr val="000000">
                    <a:alpha val="43000"/>
                  </a:srgbClr>
                </a:outerShdw>
              </a:effectLst>
            </c:spPr>
          </c:dPt>
          <c:dPt>
            <c:idx val="6"/>
            <c:bubble3D val="0"/>
            <c:spPr>
              <a:solidFill>
                <a:srgbClr val="FFFF00"/>
              </a:solidFill>
              <a:effectLst>
                <a:outerShdw blurRad="50800" dist="38100" dir="10800000" algn="l">
                  <a:srgbClr val="000000">
                    <a:alpha val="43000"/>
                  </a:srgbClr>
                </a:outerShdw>
              </a:effectLst>
            </c:spPr>
          </c:dPt>
          <c:dPt>
            <c:idx val="7"/>
            <c:bubble3D val="0"/>
            <c:spPr>
              <a:solidFill>
                <a:srgbClr val="660066"/>
              </a:solidFill>
              <a:effectLst>
                <a:outerShdw blurRad="50800" dist="38100" dir="10800000" algn="l">
                  <a:srgbClr val="000000">
                    <a:alpha val="43000"/>
                  </a:srgbClr>
                </a:outerShdw>
              </a:effectLst>
            </c:spPr>
          </c:dPt>
          <c:dPt>
            <c:idx val="8"/>
            <c:bubble3D val="0"/>
            <c:spPr>
              <a:solidFill>
                <a:schemeClr val="accent6">
                  <a:lumMod val="50000"/>
                </a:schemeClr>
              </a:solidFill>
              <a:effectLst>
                <a:outerShdw blurRad="50800" dist="38100" dir="10800000" algn="l">
                  <a:srgbClr val="000000">
                    <a:alpha val="43000"/>
                  </a:srgbClr>
                </a:outerShdw>
              </a:effectLst>
            </c:spPr>
          </c:dPt>
          <c:dLbls>
            <c:dLbl>
              <c:idx val="0"/>
              <c:layout>
                <c:manualLayout>
                  <c:x val="-0.16272391395672001"/>
                  <c:y val="-0.24834426366465501"/>
                </c:manualLayout>
              </c:layout>
              <c:tx>
                <c:rich>
                  <a:bodyPr/>
                  <a:lstStyle/>
                  <a:p>
                    <a:pPr>
                      <a:defRPr>
                        <a:solidFill>
                          <a:schemeClr val="bg1"/>
                        </a:solidFill>
                      </a:defRPr>
                    </a:pPr>
                    <a:r>
                      <a:rPr lang="es-ES_tradnl">
                        <a:solidFill>
                          <a:schemeClr val="bg1"/>
                        </a:solidFill>
                      </a:rPr>
                      <a:t>Alimento
69.2%</a:t>
                    </a:r>
                  </a:p>
                </c:rich>
              </c:tx>
              <c:spPr>
                <a:solidFill>
                  <a:schemeClr val="tx1"/>
                </a:solidFill>
              </c:spPr>
              <c:showLegendKey val="0"/>
              <c:showVal val="0"/>
              <c:showCatName val="1"/>
              <c:showSerName val="0"/>
              <c:showPercent val="1"/>
              <c:showBubbleSize val="0"/>
            </c:dLbl>
            <c:dLbl>
              <c:idx val="1"/>
              <c:layout>
                <c:manualLayout>
                  <c:x val="7.7099378480562711E-2"/>
                  <c:y val="0.100155861651246"/>
                </c:manualLayout>
              </c:layout>
              <c:showLegendKey val="0"/>
              <c:showVal val="0"/>
              <c:showCatName val="1"/>
              <c:showSerName val="0"/>
              <c:showPercent val="1"/>
              <c:showBubbleSize val="0"/>
            </c:dLbl>
            <c:dLbl>
              <c:idx val="2"/>
              <c:layout>
                <c:manualLayout>
                  <c:x val="-4.2686240399840633E-2"/>
                  <c:y val="-2.3317372961005917E-2"/>
                </c:manualLayout>
              </c:layout>
              <c:tx>
                <c:rich>
                  <a:bodyPr/>
                  <a:lstStyle/>
                  <a:p>
                    <a:r>
                      <a:rPr lang="es-ES_tradnl" b="0">
                        <a:solidFill>
                          <a:srgbClr val="FEF800"/>
                        </a:solidFill>
                        <a:effectLst>
                          <a:outerShdw blurRad="50800" dist="38100" dir="2700000" algn="tl" rotWithShape="0">
                            <a:prstClr val="black">
                              <a:alpha val="40000"/>
                            </a:prstClr>
                          </a:outerShdw>
                        </a:effectLst>
                      </a:rPr>
                      <a:t>G</a:t>
                    </a:r>
                    <a:r>
                      <a:rPr lang="es-ES_tradnl"/>
                      <a:t>astos de Venta
4.3%</a:t>
                    </a:r>
                  </a:p>
                </c:rich>
              </c:tx>
              <c:showLegendKey val="0"/>
              <c:showVal val="0"/>
              <c:showCatName val="1"/>
              <c:showSerName val="0"/>
              <c:showPercent val="1"/>
              <c:showBubbleSize val="0"/>
            </c:dLbl>
            <c:dLbl>
              <c:idx val="3"/>
              <c:layout/>
              <c:tx>
                <c:rich>
                  <a:bodyPr/>
                  <a:lstStyle/>
                  <a:p>
                    <a:r>
                      <a:rPr lang="es-ES_tradnl" b="0">
                        <a:solidFill>
                          <a:srgbClr val="FEF800"/>
                        </a:solidFill>
                        <a:effectLst>
                          <a:outerShdw blurRad="50800" dist="38100" dir="2700000" algn="tl" rotWithShape="0">
                            <a:prstClr val="black">
                              <a:alpha val="40000"/>
                            </a:prstClr>
                          </a:outerShdw>
                        </a:effectLst>
                      </a:rPr>
                      <a:t>M</a:t>
                    </a:r>
                    <a:r>
                      <a:rPr lang="es-ES_tradnl"/>
                      <a:t>edicamentos
0.9%</a:t>
                    </a:r>
                  </a:p>
                </c:rich>
              </c:tx>
              <c:showLegendKey val="0"/>
              <c:showVal val="0"/>
              <c:showCatName val="1"/>
              <c:showSerName val="0"/>
              <c:showPercent val="1"/>
              <c:showBubbleSize val="0"/>
            </c:dLbl>
            <c:dLbl>
              <c:idx val="4"/>
              <c:layout/>
              <c:tx>
                <c:rich>
                  <a:bodyPr/>
                  <a:lstStyle/>
                  <a:p>
                    <a:r>
                      <a:rPr lang="es-ES_tradnl" b="0">
                        <a:solidFill>
                          <a:srgbClr val="FEF800"/>
                        </a:solidFill>
                        <a:effectLst>
                          <a:outerShdw blurRad="50800" dist="38100" dir="2700000" algn="tl" rotWithShape="0">
                            <a:prstClr val="black">
                              <a:alpha val="40000"/>
                            </a:prstClr>
                          </a:outerShdw>
                        </a:effectLst>
                      </a:rPr>
                      <a:t>G</a:t>
                    </a:r>
                    <a:r>
                      <a:rPr lang="es-ES_tradnl"/>
                      <a:t>astos Varios (electriciad, mantenimiento, etc.)
1.7%</a:t>
                    </a:r>
                  </a:p>
                </c:rich>
              </c:tx>
              <c:showLegendKey val="0"/>
              <c:showVal val="0"/>
              <c:showCatName val="1"/>
              <c:showSerName val="0"/>
              <c:showPercent val="1"/>
              <c:showBubbleSize val="0"/>
            </c:dLbl>
            <c:dLbl>
              <c:idx val="5"/>
              <c:layout/>
              <c:tx>
                <c:rich>
                  <a:bodyPr/>
                  <a:lstStyle/>
                  <a:p>
                    <a:r>
                      <a:rPr lang="es-ES_tradnl" b="0">
                        <a:solidFill>
                          <a:srgbClr val="FEF800"/>
                        </a:solidFill>
                        <a:effectLst>
                          <a:outerShdw blurRad="50800" dist="38100" dir="2700000" algn="tl" rotWithShape="0">
                            <a:prstClr val="black">
                              <a:alpha val="40000"/>
                            </a:prstClr>
                          </a:outerShdw>
                        </a:effectLst>
                      </a:rPr>
                      <a:t>D</a:t>
                    </a:r>
                    <a:r>
                      <a:rPr lang="es-ES_tradnl"/>
                      <a:t>epreciación
1.1%</a:t>
                    </a:r>
                  </a:p>
                </c:rich>
              </c:tx>
              <c:showLegendKey val="0"/>
              <c:showVal val="0"/>
              <c:showCatName val="1"/>
              <c:showSerName val="0"/>
              <c:showPercent val="1"/>
              <c:showBubbleSize val="0"/>
            </c:dLbl>
            <c:dLbl>
              <c:idx val="6"/>
              <c:layout/>
              <c:tx>
                <c:rich>
                  <a:bodyPr/>
                  <a:lstStyle/>
                  <a:p>
                    <a:r>
                      <a:rPr lang="es-ES_tradnl" b="0">
                        <a:solidFill>
                          <a:srgbClr val="FEF800"/>
                        </a:solidFill>
                        <a:effectLst>
                          <a:outerShdw blurRad="50800" dist="38100" dir="2700000" algn="tl" rotWithShape="0">
                            <a:prstClr val="black">
                              <a:alpha val="40000"/>
                            </a:prstClr>
                          </a:outerShdw>
                        </a:effectLst>
                      </a:rPr>
                      <a:t>A</a:t>
                    </a:r>
                    <a:r>
                      <a:rPr lang="es-ES_tradnl"/>
                      <a:t>gostamiento de Aves
11.2%</a:t>
                    </a:r>
                  </a:p>
                </c:rich>
              </c:tx>
              <c:showLegendKey val="0"/>
              <c:showVal val="0"/>
              <c:showCatName val="1"/>
              <c:showSerName val="0"/>
              <c:showPercent val="1"/>
              <c:showBubbleSize val="0"/>
            </c:dLbl>
            <c:dLbl>
              <c:idx val="7"/>
              <c:layout/>
              <c:tx>
                <c:rich>
                  <a:bodyPr/>
                  <a:lstStyle/>
                  <a:p>
                    <a:r>
                      <a:rPr lang="es-ES_tradnl" b="0">
                        <a:solidFill>
                          <a:srgbClr val="FEF800"/>
                        </a:solidFill>
                        <a:effectLst>
                          <a:outerShdw blurRad="50800" dist="38100" dir="2700000" algn="tl" rotWithShape="0">
                            <a:prstClr val="black">
                              <a:alpha val="40000"/>
                            </a:prstClr>
                          </a:outerShdw>
                        </a:effectLst>
                      </a:rPr>
                      <a:t>E</a:t>
                    </a:r>
                    <a:r>
                      <a:rPr lang="es-ES_tradnl"/>
                      <a:t>mpaque
6.3%</a:t>
                    </a:r>
                  </a:p>
                </c:rich>
              </c:tx>
              <c:showLegendKey val="0"/>
              <c:showVal val="0"/>
              <c:showCatName val="1"/>
              <c:showSerName val="0"/>
              <c:showPercent val="1"/>
              <c:showBubbleSize val="0"/>
            </c:dLbl>
            <c:dLbl>
              <c:idx val="8"/>
              <c:layout/>
              <c:tx>
                <c:rich>
                  <a:bodyPr/>
                  <a:lstStyle/>
                  <a:p>
                    <a:r>
                      <a:rPr lang="es-ES_tradnl" b="0">
                        <a:solidFill>
                          <a:srgbClr val="FEF800"/>
                        </a:solidFill>
                        <a:effectLst>
                          <a:outerShdw blurRad="50800" dist="38100" dir="2700000" algn="tl" rotWithShape="0">
                            <a:prstClr val="black">
                              <a:alpha val="40000"/>
                            </a:prstClr>
                          </a:outerShdw>
                        </a:effectLst>
                      </a:rPr>
                      <a:t>M</a:t>
                    </a:r>
                    <a:r>
                      <a:rPr lang="es-ES_tradnl"/>
                      <a:t>ano de Obra
3.3%</a:t>
                    </a:r>
                  </a:p>
                </c:rich>
              </c:tx>
              <c:showLegendKey val="0"/>
              <c:showVal val="0"/>
              <c:showCatName val="1"/>
              <c:showSerName val="0"/>
              <c:showPercent val="1"/>
              <c:showBubbleSize val="0"/>
            </c:dLbl>
            <c:showLegendKey val="0"/>
            <c:showVal val="0"/>
            <c:showCatName val="1"/>
            <c:showSerName val="0"/>
            <c:showPercent val="1"/>
            <c:showBubbleSize val="0"/>
            <c:showLeaderLines val="1"/>
            <c:leaderLines>
              <c:spPr>
                <a:ln w="19050">
                  <a:solidFill>
                    <a:schemeClr val="tx1"/>
                  </a:solidFill>
                </a:ln>
              </c:spPr>
            </c:leaderLines>
          </c:dLbls>
          <c:cat>
            <c:strRef>
              <c:f>'Costo de Producción de Huevo'!$B$5:$J$5</c:f>
              <c:strCache>
                <c:ptCount val="9"/>
                <c:pt idx="0">
                  <c:v>Alimento</c:v>
                </c:pt>
                <c:pt idx="1">
                  <c:v>Gastos de administración</c:v>
                </c:pt>
                <c:pt idx="2">
                  <c:v>Gastos de Venta</c:v>
                </c:pt>
                <c:pt idx="3">
                  <c:v>Medicamentos</c:v>
                </c:pt>
                <c:pt idx="4">
                  <c:v>Gastos Varios (electriciad, mantenimiento, etc.)</c:v>
                </c:pt>
                <c:pt idx="5">
                  <c:v>Depreciación</c:v>
                </c:pt>
                <c:pt idx="6">
                  <c:v>Agostamiento de Aves</c:v>
                </c:pt>
                <c:pt idx="7">
                  <c:v>Empaque</c:v>
                </c:pt>
                <c:pt idx="8">
                  <c:v>Mano de Obra</c:v>
                </c:pt>
              </c:strCache>
            </c:strRef>
          </c:cat>
          <c:val>
            <c:numRef>
              <c:f>'Costo de Producción de Huevo'!$B$6:$J$6</c:f>
              <c:numCache>
                <c:formatCode>0.0%</c:formatCode>
                <c:ptCount val="9"/>
                <c:pt idx="0">
                  <c:v>0.69199999999999995</c:v>
                </c:pt>
                <c:pt idx="1">
                  <c:v>0.02</c:v>
                </c:pt>
                <c:pt idx="2">
                  <c:v>4.2999999999999997E-2</c:v>
                </c:pt>
                <c:pt idx="3">
                  <c:v>8.9999999999999993E-3</c:v>
                </c:pt>
                <c:pt idx="4">
                  <c:v>1.7000000000000001E-2</c:v>
                </c:pt>
                <c:pt idx="5">
                  <c:v>1.0999999999999999E-2</c:v>
                </c:pt>
                <c:pt idx="6">
                  <c:v>0.112</c:v>
                </c:pt>
                <c:pt idx="7">
                  <c:v>6.3E-2</c:v>
                </c:pt>
                <c:pt idx="8">
                  <c:v>3.3000000000000002E-2</c:v>
                </c:pt>
              </c:numCache>
            </c:numRef>
          </c:val>
        </c:ser>
        <c:dLbls>
          <c:showLegendKey val="0"/>
          <c:showVal val="0"/>
          <c:showCatName val="1"/>
          <c:showSerName val="0"/>
          <c:showPercent val="1"/>
          <c:showBubbleSize val="0"/>
          <c:showLeaderLines val="1"/>
        </c:dLbls>
      </c:pie3DChart>
    </c:plotArea>
    <c:plotVisOnly val="1"/>
    <c:dispBlanksAs val="zero"/>
    <c:showDLblsOverMax val="0"/>
  </c:chart>
  <c:spPr>
    <a:solidFill>
      <a:srgbClr val="0000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txPr>
    <a:bodyPr/>
    <a:lstStyle/>
    <a:p>
      <a:pPr>
        <a:defRPr b="1">
          <a:solidFill>
            <a:schemeClr val="lt1"/>
          </a:solidFill>
          <a:latin typeface="+mn-lt"/>
          <a:ea typeface="+mn-ea"/>
          <a:cs typeface="+mn-cs"/>
        </a:defRPr>
      </a:pPr>
      <a:endParaRPr lang="es-MX"/>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s-MX"/>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a:solidFill>
                  <a:srgbClr val="000066"/>
                </a:solidFill>
              </a:defRPr>
            </a:pPr>
            <a:r>
              <a:rPr lang="es-ES_tradnl">
                <a:solidFill>
                  <a:srgbClr val="000066"/>
                </a:solidFill>
              </a:rPr>
              <a:t>Costo de Producción de Pollo</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2"/>
          <c:y val="0.12962962962962979"/>
          <c:w val="0.65524453193350873"/>
          <c:h val="0.87037037037037046"/>
        </c:manualLayout>
      </c:layout>
      <c:pie3DChart>
        <c:varyColors val="1"/>
        <c:ser>
          <c:idx val="0"/>
          <c:order val="0"/>
          <c:spPr>
            <a:effectLst>
              <a:innerShdw blurRad="63500" dist="50800" dir="18900000">
                <a:srgbClr val="000000">
                  <a:alpha val="50000"/>
                </a:srgbClr>
              </a:innerShdw>
            </a:effectLst>
          </c:spPr>
          <c:explosion val="25"/>
          <c:dPt>
            <c:idx val="0"/>
            <c:bubble3D val="0"/>
            <c:spPr>
              <a:solidFill>
                <a:srgbClr val="FF0000"/>
              </a:solidFill>
              <a:effectLst>
                <a:innerShdw blurRad="63500" dist="50800" dir="18900000">
                  <a:srgbClr val="000000">
                    <a:alpha val="50000"/>
                  </a:srgbClr>
                </a:innerShdw>
              </a:effectLst>
            </c:spPr>
          </c:dPt>
          <c:dPt>
            <c:idx val="1"/>
            <c:bubble3D val="0"/>
            <c:spPr>
              <a:solidFill>
                <a:schemeClr val="tx2"/>
              </a:solidFill>
              <a:effectLst>
                <a:innerShdw blurRad="63500" dist="50800" dir="18900000">
                  <a:srgbClr val="000000">
                    <a:alpha val="50000"/>
                  </a:srgbClr>
                </a:innerShdw>
              </a:effectLst>
            </c:spPr>
          </c:dPt>
          <c:dPt>
            <c:idx val="3"/>
            <c:bubble3D val="0"/>
            <c:spPr>
              <a:solidFill>
                <a:srgbClr val="800000"/>
              </a:solidFill>
              <a:effectLst>
                <a:innerShdw blurRad="63500" dist="50800" dir="18900000">
                  <a:srgbClr val="000000">
                    <a:alpha val="50000"/>
                  </a:srgbClr>
                </a:innerShdw>
              </a:effectLst>
            </c:spPr>
          </c:dPt>
          <c:dPt>
            <c:idx val="4"/>
            <c:bubble3D val="0"/>
            <c:spPr>
              <a:solidFill>
                <a:srgbClr val="FF6600"/>
              </a:solidFill>
              <a:effectLst>
                <a:innerShdw blurRad="63500" dist="50800" dir="18900000">
                  <a:srgbClr val="000000">
                    <a:alpha val="50000"/>
                  </a:srgbClr>
                </a:innerShdw>
              </a:effectLst>
            </c:spPr>
          </c:dPt>
          <c:dPt>
            <c:idx val="6"/>
            <c:bubble3D val="0"/>
            <c:spPr>
              <a:solidFill>
                <a:srgbClr val="0000FF"/>
              </a:solidFill>
              <a:effectLst>
                <a:innerShdw blurRad="63500" dist="50800" dir="18900000">
                  <a:srgbClr val="000000">
                    <a:alpha val="50000"/>
                  </a:srgbClr>
                </a:innerShdw>
              </a:effectLst>
            </c:spPr>
          </c:dPt>
          <c:dLbls>
            <c:dLbl>
              <c:idx val="0"/>
              <c:layout>
                <c:manualLayout>
                  <c:x val="-0.15852584057583122"/>
                  <c:y val="-0.18156945020030418"/>
                </c:manualLayout>
              </c:layout>
              <c:tx>
                <c:rich>
                  <a:bodyPr/>
                  <a:lstStyle/>
                  <a:p>
                    <a:pPr>
                      <a:defRPr sz="1050" b="1">
                        <a:effectLst>
                          <a:outerShdw blurRad="38100" dist="38100" dir="2700000" algn="tl">
                            <a:srgbClr val="000000">
                              <a:alpha val="43137"/>
                            </a:srgbClr>
                          </a:outerShdw>
                        </a:effectLst>
                      </a:defRPr>
                    </a:pPr>
                    <a:r>
                      <a:rPr lang="es-ES_tradnl" sz="1050" b="1">
                        <a:solidFill>
                          <a:srgbClr val="000066"/>
                        </a:solidFill>
                        <a:effectLst>
                          <a:outerShdw blurRad="38100" dist="38100" dir="2700000" algn="tl">
                            <a:srgbClr val="000000">
                              <a:alpha val="43137"/>
                            </a:srgbClr>
                          </a:outerShdw>
                        </a:effectLst>
                      </a:rPr>
                      <a:t>Alimento
71.1%</a:t>
                    </a:r>
                    <a:endParaRPr lang="es-ES_tradnl" sz="1050" b="1">
                      <a:effectLst>
                        <a:outerShdw blurRad="38100" dist="38100" dir="2700000" algn="tl">
                          <a:srgbClr val="000000">
                            <a:alpha val="43137"/>
                          </a:srgbClr>
                        </a:outerShdw>
                      </a:effectLst>
                    </a:endParaRPr>
                  </a:p>
                </c:rich>
              </c:tx>
              <c:spPr/>
              <c:showLegendKey val="0"/>
              <c:showVal val="0"/>
              <c:showCatName val="1"/>
              <c:showSerName val="0"/>
              <c:showPercent val="1"/>
              <c:showBubbleSize val="0"/>
            </c:dLbl>
            <c:dLbl>
              <c:idx val="1"/>
              <c:layout>
                <c:manualLayout>
                  <c:x val="2.9791317453833548E-2"/>
                  <c:y val="0.1655566491688539"/>
                </c:manualLayout>
              </c:layout>
              <c:tx>
                <c:rich>
                  <a:bodyPr/>
                  <a:lstStyle/>
                  <a:p>
                    <a:r>
                      <a:rPr lang="es-ES_tradnl">
                        <a:solidFill>
                          <a:srgbClr val="000066"/>
                        </a:solidFill>
                      </a:rPr>
                      <a:t>Costos de Administración
4.2%</a:t>
                    </a:r>
                    <a:endParaRPr lang="es-ES_tradnl"/>
                  </a:p>
                </c:rich>
              </c:tx>
              <c:showLegendKey val="0"/>
              <c:showVal val="0"/>
              <c:showCatName val="1"/>
              <c:showSerName val="0"/>
              <c:showPercent val="1"/>
              <c:showBubbleSize val="0"/>
            </c:dLbl>
            <c:dLbl>
              <c:idx val="2"/>
              <c:layout/>
              <c:tx>
                <c:rich>
                  <a:bodyPr/>
                  <a:lstStyle/>
                  <a:p>
                    <a:r>
                      <a:rPr lang="es-ES_tradnl">
                        <a:solidFill>
                          <a:srgbClr val="000066"/>
                        </a:solidFill>
                      </a:rPr>
                      <a:t>Costos de Comercialización (reparto y ventas)
3.6%</a:t>
                    </a:r>
                    <a:endParaRPr lang="es-ES_tradnl"/>
                  </a:p>
                </c:rich>
              </c:tx>
              <c:showLegendKey val="0"/>
              <c:showVal val="0"/>
              <c:showCatName val="1"/>
              <c:showSerName val="0"/>
              <c:showPercent val="1"/>
              <c:showBubbleSize val="0"/>
            </c:dLbl>
            <c:dLbl>
              <c:idx val="3"/>
              <c:layout>
                <c:manualLayout>
                  <c:x val="-3.447892749989432E-2"/>
                  <c:y val="2.0441934889718146E-3"/>
                </c:manualLayout>
              </c:layout>
              <c:tx>
                <c:rich>
                  <a:bodyPr/>
                  <a:lstStyle/>
                  <a:p>
                    <a:r>
                      <a:rPr lang="es-ES_tradnl">
                        <a:solidFill>
                          <a:srgbClr val="000066"/>
                        </a:solidFill>
                      </a:rPr>
                      <a:t>Pollito
12.2%</a:t>
                    </a:r>
                    <a:endParaRPr lang="es-ES_tradnl"/>
                  </a:p>
                </c:rich>
              </c:tx>
              <c:showLegendKey val="0"/>
              <c:showVal val="0"/>
              <c:showCatName val="1"/>
              <c:showSerName val="0"/>
              <c:showPercent val="1"/>
              <c:showBubbleSize val="0"/>
            </c:dLbl>
            <c:dLbl>
              <c:idx val="4"/>
              <c:layout/>
              <c:tx>
                <c:rich>
                  <a:bodyPr/>
                  <a:lstStyle/>
                  <a:p>
                    <a:r>
                      <a:rPr lang="es-ES_tradnl">
                        <a:solidFill>
                          <a:srgbClr val="000066"/>
                        </a:solidFill>
                      </a:rPr>
                      <a:t>Medicamentos
2.5%</a:t>
                    </a:r>
                    <a:endParaRPr lang="es-ES_tradnl"/>
                  </a:p>
                </c:rich>
              </c:tx>
              <c:showLegendKey val="0"/>
              <c:showVal val="0"/>
              <c:showCatName val="1"/>
              <c:showSerName val="0"/>
              <c:showPercent val="1"/>
              <c:showBubbleSize val="0"/>
            </c:dLbl>
            <c:dLbl>
              <c:idx val="5"/>
              <c:layout/>
              <c:tx>
                <c:rich>
                  <a:bodyPr/>
                  <a:lstStyle/>
                  <a:p>
                    <a:r>
                      <a:rPr lang="es-ES_tradnl">
                        <a:solidFill>
                          <a:srgbClr val="000066"/>
                        </a:solidFill>
                      </a:rPr>
                      <a:t>Energia electrica, agua, gas
2.1%</a:t>
                    </a:r>
                    <a:endParaRPr lang="es-ES_tradnl"/>
                  </a:p>
                </c:rich>
              </c:tx>
              <c:showLegendKey val="0"/>
              <c:showVal val="0"/>
              <c:showCatName val="1"/>
              <c:showSerName val="0"/>
              <c:showPercent val="1"/>
              <c:showBubbleSize val="0"/>
            </c:dLbl>
            <c:dLbl>
              <c:idx val="6"/>
              <c:layout>
                <c:manualLayout>
                  <c:x val="0.13645746763765401"/>
                  <c:y val="-7.0656052861813338E-3"/>
                </c:manualLayout>
              </c:layout>
              <c:tx>
                <c:rich>
                  <a:bodyPr/>
                  <a:lstStyle/>
                  <a:p>
                    <a:r>
                      <a:rPr lang="es-ES_tradnl">
                        <a:solidFill>
                          <a:srgbClr val="000066"/>
                        </a:solidFill>
                      </a:rPr>
                      <a:t>Mano de obra
4.4%</a:t>
                    </a:r>
                    <a:endParaRPr lang="es-ES_tradnl"/>
                  </a:p>
                </c:rich>
              </c:tx>
              <c:showLegendKey val="0"/>
              <c:showVal val="0"/>
              <c:showCatName val="1"/>
              <c:showSerName val="0"/>
              <c:showPercent val="1"/>
              <c:showBubbleSize val="0"/>
            </c:dLbl>
            <c:showLegendKey val="0"/>
            <c:showVal val="0"/>
            <c:showCatName val="1"/>
            <c:showSerName val="0"/>
            <c:showPercent val="1"/>
            <c:showBubbleSize val="0"/>
            <c:showLeaderLines val="1"/>
          </c:dLbls>
          <c:cat>
            <c:strRef>
              <c:f>'Costo de Producción de Pollo'!$B$5:$H$5</c:f>
              <c:strCache>
                <c:ptCount val="7"/>
                <c:pt idx="0">
                  <c:v>Alimento</c:v>
                </c:pt>
                <c:pt idx="1">
                  <c:v>Costos de Administración</c:v>
                </c:pt>
                <c:pt idx="2">
                  <c:v>Costos de Comercialización (Reparto y ventas)</c:v>
                </c:pt>
                <c:pt idx="3">
                  <c:v>Pollito</c:v>
                </c:pt>
                <c:pt idx="4">
                  <c:v>Medicamentos</c:v>
                </c:pt>
                <c:pt idx="5">
                  <c:v>Energia electrica, agua, gas</c:v>
                </c:pt>
                <c:pt idx="6">
                  <c:v>Mano de obra</c:v>
                </c:pt>
              </c:strCache>
            </c:strRef>
          </c:cat>
          <c:val>
            <c:numRef>
              <c:f>'Costo de Producción de Pollo'!$B$6:$H$6</c:f>
              <c:numCache>
                <c:formatCode>0.0%</c:formatCode>
                <c:ptCount val="7"/>
                <c:pt idx="0">
                  <c:v>0.71099999999999997</c:v>
                </c:pt>
                <c:pt idx="1">
                  <c:v>4.2000000000000003E-2</c:v>
                </c:pt>
                <c:pt idx="2">
                  <c:v>3.5999999999999997E-2</c:v>
                </c:pt>
                <c:pt idx="3">
                  <c:v>0.122</c:v>
                </c:pt>
                <c:pt idx="4">
                  <c:v>2.5000000000000001E-2</c:v>
                </c:pt>
                <c:pt idx="5">
                  <c:v>2.1000000000000001E-2</c:v>
                </c:pt>
                <c:pt idx="6">
                  <c:v>4.3999999999999997E-2</c:v>
                </c:pt>
              </c:numCache>
            </c:numRef>
          </c:val>
        </c:ser>
        <c:dLbls>
          <c:showLegendKey val="0"/>
          <c:showVal val="0"/>
          <c:showCatName val="1"/>
          <c:showSerName val="0"/>
          <c:showPercent val="1"/>
          <c:showBubbleSize val="0"/>
          <c:showLeaderLines val="1"/>
        </c:dLbls>
      </c:pie3DChart>
    </c:plotArea>
    <c:plotVisOnly val="1"/>
    <c:dispBlanksAs val="zero"/>
    <c:showDLblsOverMax val="0"/>
  </c:chart>
  <c:spPr>
    <a:blipFill>
      <a:blip xmlns:r="http://schemas.openxmlformats.org/officeDocument/2006/relationships" r:embed="rId1"/>
      <a:stretch>
        <a:fillRect/>
      </a:stretch>
    </a:blipFill>
  </c:spPr>
  <c:txPr>
    <a:bodyPr/>
    <a:lstStyle/>
    <a:p>
      <a:pPr>
        <a:defRPr b="1"/>
      </a:pPr>
      <a:endParaRPr lang="es-MX"/>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s-MX"/>
  <c:roundedCorners val="0"/>
  <mc:AlternateContent xmlns:mc="http://schemas.openxmlformats.org/markup-compatibility/2006">
    <mc:Choice xmlns:c14="http://schemas.microsoft.com/office/drawing/2007/8/2/chart" Requires="c14">
      <c14:style val="148"/>
    </mc:Choice>
    <mc:Fallback>
      <c:style val="48"/>
    </mc:Fallback>
  </mc:AlternateContent>
  <c:chart>
    <c:title>
      <c:tx>
        <c:rich>
          <a:bodyPr/>
          <a:lstStyle/>
          <a:p>
            <a:pPr>
              <a:defRPr sz="2000">
                <a:solidFill>
                  <a:schemeClr val="bg1"/>
                </a:solidFill>
              </a:defRPr>
            </a:pPr>
            <a:r>
              <a:rPr lang="es-ES_tradnl" sz="2000" dirty="0" smtClean="0">
                <a:solidFill>
                  <a:schemeClr val="bg1"/>
                </a:solidFill>
              </a:rPr>
              <a:t>Tendencia en los Precios </a:t>
            </a:r>
            <a:r>
              <a:rPr lang="es-ES_tradnl" sz="2000" dirty="0">
                <a:solidFill>
                  <a:schemeClr val="bg1"/>
                </a:solidFill>
              </a:rPr>
              <a:t>de Maíz</a:t>
            </a:r>
          </a:p>
        </c:rich>
      </c:tx>
      <c:layout/>
      <c:overlay val="0"/>
      <c:spPr>
        <a:solidFill>
          <a:srgbClr val="FFFF00"/>
        </a:solidFill>
      </c:spPr>
    </c:title>
    <c:autoTitleDeleted val="0"/>
    <c:plotArea>
      <c:layout>
        <c:manualLayout>
          <c:layoutTarget val="inner"/>
          <c:xMode val="edge"/>
          <c:yMode val="edge"/>
          <c:x val="0.10034236956542794"/>
          <c:y val="0.13032581453634101"/>
          <c:w val="0.88581999205818873"/>
          <c:h val="0.63671259842519745"/>
        </c:manualLayout>
      </c:layout>
      <c:lineChart>
        <c:grouping val="stacked"/>
        <c:varyColors val="0"/>
        <c:ser>
          <c:idx val="0"/>
          <c:order val="0"/>
          <c:spPr>
            <a:ln>
              <a:solidFill>
                <a:schemeClr val="tx1"/>
              </a:solidFill>
            </a:ln>
            <a:effectLst>
              <a:outerShdw blurRad="50800" dist="38100" algn="r">
                <a:srgbClr val="000000">
                  <a:alpha val="43000"/>
                </a:srgbClr>
              </a:outerShdw>
            </a:effectLst>
          </c:spPr>
          <c:marker>
            <c:symbol val="none"/>
          </c:marker>
          <c:cat>
            <c:numRef>
              <c:f>'Precios de Maiz'!$B$5:$BV$5</c:f>
              <c:numCache>
                <c:formatCode>mmm\-yy</c:formatCode>
                <c:ptCount val="73"/>
                <c:pt idx="0">
                  <c:v>37621</c:v>
                </c:pt>
                <c:pt idx="1">
                  <c:v>37652</c:v>
                </c:pt>
                <c:pt idx="2">
                  <c:v>37680</c:v>
                </c:pt>
                <c:pt idx="3">
                  <c:v>37711</c:v>
                </c:pt>
                <c:pt idx="4">
                  <c:v>37741</c:v>
                </c:pt>
                <c:pt idx="5">
                  <c:v>37772</c:v>
                </c:pt>
                <c:pt idx="6">
                  <c:v>37802</c:v>
                </c:pt>
                <c:pt idx="7">
                  <c:v>37833</c:v>
                </c:pt>
                <c:pt idx="8">
                  <c:v>37864</c:v>
                </c:pt>
                <c:pt idx="9">
                  <c:v>37894</c:v>
                </c:pt>
                <c:pt idx="10">
                  <c:v>37925</c:v>
                </c:pt>
                <c:pt idx="11">
                  <c:v>37955</c:v>
                </c:pt>
                <c:pt idx="12">
                  <c:v>37986</c:v>
                </c:pt>
                <c:pt idx="13">
                  <c:v>38017</c:v>
                </c:pt>
                <c:pt idx="14">
                  <c:v>38046</c:v>
                </c:pt>
                <c:pt idx="15">
                  <c:v>38077</c:v>
                </c:pt>
                <c:pt idx="16">
                  <c:v>38107</c:v>
                </c:pt>
                <c:pt idx="17">
                  <c:v>38138</c:v>
                </c:pt>
                <c:pt idx="18">
                  <c:v>38168</c:v>
                </c:pt>
                <c:pt idx="19">
                  <c:v>38199</c:v>
                </c:pt>
                <c:pt idx="20">
                  <c:v>38230</c:v>
                </c:pt>
                <c:pt idx="21">
                  <c:v>38260</c:v>
                </c:pt>
                <c:pt idx="22">
                  <c:v>38291</c:v>
                </c:pt>
                <c:pt idx="23">
                  <c:v>38321</c:v>
                </c:pt>
                <c:pt idx="24">
                  <c:v>38352</c:v>
                </c:pt>
                <c:pt idx="25">
                  <c:v>38383</c:v>
                </c:pt>
                <c:pt idx="26">
                  <c:v>38411</c:v>
                </c:pt>
                <c:pt idx="27">
                  <c:v>38442</c:v>
                </c:pt>
                <c:pt idx="28">
                  <c:v>38472</c:v>
                </c:pt>
                <c:pt idx="29">
                  <c:v>38503</c:v>
                </c:pt>
                <c:pt idx="30">
                  <c:v>38533</c:v>
                </c:pt>
                <c:pt idx="31">
                  <c:v>38564</c:v>
                </c:pt>
                <c:pt idx="32">
                  <c:v>38595</c:v>
                </c:pt>
                <c:pt idx="33">
                  <c:v>38625</c:v>
                </c:pt>
                <c:pt idx="34">
                  <c:v>38656</c:v>
                </c:pt>
                <c:pt idx="35">
                  <c:v>38686</c:v>
                </c:pt>
                <c:pt idx="36">
                  <c:v>38717</c:v>
                </c:pt>
                <c:pt idx="37">
                  <c:v>38748</c:v>
                </c:pt>
                <c:pt idx="38">
                  <c:v>38776</c:v>
                </c:pt>
                <c:pt idx="39">
                  <c:v>38807</c:v>
                </c:pt>
                <c:pt idx="40">
                  <c:v>38837</c:v>
                </c:pt>
                <c:pt idx="41">
                  <c:v>38868</c:v>
                </c:pt>
                <c:pt idx="42">
                  <c:v>38898</c:v>
                </c:pt>
                <c:pt idx="43">
                  <c:v>38929</c:v>
                </c:pt>
                <c:pt idx="44">
                  <c:v>38960</c:v>
                </c:pt>
                <c:pt idx="45">
                  <c:v>38990</c:v>
                </c:pt>
                <c:pt idx="46">
                  <c:v>39021</c:v>
                </c:pt>
                <c:pt idx="47">
                  <c:v>39051</c:v>
                </c:pt>
                <c:pt idx="48">
                  <c:v>39082</c:v>
                </c:pt>
                <c:pt idx="49">
                  <c:v>39113</c:v>
                </c:pt>
                <c:pt idx="50">
                  <c:v>39141</c:v>
                </c:pt>
                <c:pt idx="51">
                  <c:v>39172</c:v>
                </c:pt>
                <c:pt idx="52">
                  <c:v>39202</c:v>
                </c:pt>
                <c:pt idx="53">
                  <c:v>39233</c:v>
                </c:pt>
                <c:pt idx="54">
                  <c:v>39263</c:v>
                </c:pt>
                <c:pt idx="55">
                  <c:v>39294</c:v>
                </c:pt>
                <c:pt idx="56">
                  <c:v>39325</c:v>
                </c:pt>
                <c:pt idx="57">
                  <c:v>39355</c:v>
                </c:pt>
                <c:pt idx="58">
                  <c:v>39386</c:v>
                </c:pt>
                <c:pt idx="59">
                  <c:v>39416</c:v>
                </c:pt>
                <c:pt idx="60">
                  <c:v>39447</c:v>
                </c:pt>
                <c:pt idx="61">
                  <c:v>39478</c:v>
                </c:pt>
                <c:pt idx="62">
                  <c:v>39507</c:v>
                </c:pt>
                <c:pt idx="63">
                  <c:v>39538</c:v>
                </c:pt>
                <c:pt idx="64">
                  <c:v>39568</c:v>
                </c:pt>
                <c:pt idx="65">
                  <c:v>39599</c:v>
                </c:pt>
                <c:pt idx="66">
                  <c:v>39629</c:v>
                </c:pt>
                <c:pt idx="67">
                  <c:v>39660</c:v>
                </c:pt>
                <c:pt idx="68">
                  <c:v>39691</c:v>
                </c:pt>
                <c:pt idx="69">
                  <c:v>39721</c:v>
                </c:pt>
                <c:pt idx="70">
                  <c:v>39752</c:v>
                </c:pt>
                <c:pt idx="71">
                  <c:v>39782</c:v>
                </c:pt>
                <c:pt idx="72">
                  <c:v>39813</c:v>
                </c:pt>
              </c:numCache>
            </c:numRef>
          </c:cat>
          <c:val>
            <c:numRef>
              <c:f>'Precios de Maiz'!$B$6:$BV$6</c:f>
              <c:numCache>
                <c:formatCode>General</c:formatCode>
                <c:ptCount val="73"/>
                <c:pt idx="0">
                  <c:v>1700</c:v>
                </c:pt>
                <c:pt idx="1">
                  <c:v>2000</c:v>
                </c:pt>
                <c:pt idx="2">
                  <c:v>2400</c:v>
                </c:pt>
                <c:pt idx="3">
                  <c:v>2200</c:v>
                </c:pt>
                <c:pt idx="4">
                  <c:v>2500</c:v>
                </c:pt>
                <c:pt idx="5">
                  <c:v>2700</c:v>
                </c:pt>
                <c:pt idx="6">
                  <c:v>2450</c:v>
                </c:pt>
                <c:pt idx="7">
                  <c:v>2550</c:v>
                </c:pt>
                <c:pt idx="8">
                  <c:v>2650</c:v>
                </c:pt>
                <c:pt idx="9">
                  <c:v>2400</c:v>
                </c:pt>
                <c:pt idx="10">
                  <c:v>2200</c:v>
                </c:pt>
                <c:pt idx="11">
                  <c:v>2400</c:v>
                </c:pt>
                <c:pt idx="12">
                  <c:v>2650</c:v>
                </c:pt>
                <c:pt idx="13">
                  <c:v>2650</c:v>
                </c:pt>
                <c:pt idx="14">
                  <c:v>2700</c:v>
                </c:pt>
                <c:pt idx="15">
                  <c:v>3100</c:v>
                </c:pt>
                <c:pt idx="16">
                  <c:v>3200</c:v>
                </c:pt>
                <c:pt idx="17">
                  <c:v>3400</c:v>
                </c:pt>
                <c:pt idx="18">
                  <c:v>3500</c:v>
                </c:pt>
                <c:pt idx="19">
                  <c:v>3550</c:v>
                </c:pt>
                <c:pt idx="20">
                  <c:v>4000</c:v>
                </c:pt>
                <c:pt idx="21">
                  <c:v>3400</c:v>
                </c:pt>
                <c:pt idx="22">
                  <c:v>2850</c:v>
                </c:pt>
                <c:pt idx="23">
                  <c:v>3300</c:v>
                </c:pt>
                <c:pt idx="24">
                  <c:v>3400</c:v>
                </c:pt>
                <c:pt idx="25">
                  <c:v>3200</c:v>
                </c:pt>
                <c:pt idx="26">
                  <c:v>2650</c:v>
                </c:pt>
                <c:pt idx="27">
                  <c:v>3400</c:v>
                </c:pt>
                <c:pt idx="28">
                  <c:v>3450</c:v>
                </c:pt>
                <c:pt idx="29">
                  <c:v>3500</c:v>
                </c:pt>
                <c:pt idx="30">
                  <c:v>3400</c:v>
                </c:pt>
                <c:pt idx="31">
                  <c:v>3450</c:v>
                </c:pt>
                <c:pt idx="32">
                  <c:v>3500</c:v>
                </c:pt>
                <c:pt idx="33">
                  <c:v>3200</c:v>
                </c:pt>
                <c:pt idx="34">
                  <c:v>2900</c:v>
                </c:pt>
                <c:pt idx="35">
                  <c:v>2800</c:v>
                </c:pt>
                <c:pt idx="36">
                  <c:v>3250</c:v>
                </c:pt>
                <c:pt idx="37">
                  <c:v>3350</c:v>
                </c:pt>
                <c:pt idx="38">
                  <c:v>3380</c:v>
                </c:pt>
                <c:pt idx="39">
                  <c:v>3400</c:v>
                </c:pt>
                <c:pt idx="40">
                  <c:v>3150</c:v>
                </c:pt>
                <c:pt idx="41">
                  <c:v>3100</c:v>
                </c:pt>
                <c:pt idx="42">
                  <c:v>3050</c:v>
                </c:pt>
                <c:pt idx="43">
                  <c:v>3100</c:v>
                </c:pt>
                <c:pt idx="44">
                  <c:v>2900</c:v>
                </c:pt>
                <c:pt idx="45">
                  <c:v>3100</c:v>
                </c:pt>
                <c:pt idx="46">
                  <c:v>3200</c:v>
                </c:pt>
                <c:pt idx="47">
                  <c:v>3500</c:v>
                </c:pt>
                <c:pt idx="48">
                  <c:v>3800</c:v>
                </c:pt>
                <c:pt idx="49">
                  <c:v>3750</c:v>
                </c:pt>
                <c:pt idx="50">
                  <c:v>3900</c:v>
                </c:pt>
                <c:pt idx="51">
                  <c:v>4100</c:v>
                </c:pt>
                <c:pt idx="52">
                  <c:v>4500</c:v>
                </c:pt>
                <c:pt idx="53">
                  <c:v>4000</c:v>
                </c:pt>
                <c:pt idx="54">
                  <c:v>4400</c:v>
                </c:pt>
                <c:pt idx="55">
                  <c:v>4000</c:v>
                </c:pt>
                <c:pt idx="56">
                  <c:v>4600</c:v>
                </c:pt>
                <c:pt idx="57">
                  <c:v>3700</c:v>
                </c:pt>
                <c:pt idx="58">
                  <c:v>4700</c:v>
                </c:pt>
                <c:pt idx="59">
                  <c:v>4650</c:v>
                </c:pt>
                <c:pt idx="60">
                  <c:v>4300</c:v>
                </c:pt>
                <c:pt idx="61">
                  <c:v>4500</c:v>
                </c:pt>
                <c:pt idx="62">
                  <c:v>4250</c:v>
                </c:pt>
                <c:pt idx="63">
                  <c:v>4600</c:v>
                </c:pt>
                <c:pt idx="64">
                  <c:v>4250</c:v>
                </c:pt>
                <c:pt idx="65">
                  <c:v>4150</c:v>
                </c:pt>
                <c:pt idx="66">
                  <c:v>4500</c:v>
                </c:pt>
                <c:pt idx="67">
                  <c:v>4350</c:v>
                </c:pt>
                <c:pt idx="68">
                  <c:v>4500</c:v>
                </c:pt>
                <c:pt idx="69">
                  <c:v>4450</c:v>
                </c:pt>
                <c:pt idx="70">
                  <c:v>5350</c:v>
                </c:pt>
                <c:pt idx="71">
                  <c:v>5400</c:v>
                </c:pt>
                <c:pt idx="72">
                  <c:v>4600</c:v>
                </c:pt>
              </c:numCache>
            </c:numRef>
          </c:val>
          <c:smooth val="0"/>
        </c:ser>
        <c:dLbls>
          <c:showLegendKey val="0"/>
          <c:showVal val="0"/>
          <c:showCatName val="0"/>
          <c:showSerName val="0"/>
          <c:showPercent val="0"/>
          <c:showBubbleSize val="0"/>
        </c:dLbls>
        <c:upDownBars>
          <c:gapWidth val="150"/>
          <c:upBars/>
          <c:downBars/>
        </c:upDownBars>
        <c:marker val="1"/>
        <c:smooth val="0"/>
        <c:axId val="75420416"/>
        <c:axId val="75422336"/>
      </c:lineChart>
      <c:dateAx>
        <c:axId val="75420416"/>
        <c:scaling>
          <c:orientation val="minMax"/>
        </c:scaling>
        <c:delete val="0"/>
        <c:axPos val="b"/>
        <c:title>
          <c:tx>
            <c:rich>
              <a:bodyPr/>
              <a:lstStyle/>
              <a:p>
                <a:pPr>
                  <a:defRPr/>
                </a:pPr>
                <a:r>
                  <a:rPr lang="es-ES_tradnl"/>
                  <a:t>Meses </a:t>
                </a:r>
              </a:p>
            </c:rich>
          </c:tx>
          <c:layout/>
          <c:overlay val="0"/>
        </c:title>
        <c:numFmt formatCode="mmm\-yy" sourceLinked="1"/>
        <c:majorTickMark val="out"/>
        <c:minorTickMark val="none"/>
        <c:tickLblPos val="nextTo"/>
        <c:crossAx val="75422336"/>
        <c:crossesAt val="1000"/>
        <c:auto val="1"/>
        <c:lblOffset val="100"/>
        <c:baseTimeUnit val="months"/>
      </c:dateAx>
      <c:valAx>
        <c:axId val="75422336"/>
        <c:scaling>
          <c:orientation val="minMax"/>
          <c:max val="5500"/>
          <c:min val="1000"/>
        </c:scaling>
        <c:delete val="0"/>
        <c:axPos val="l"/>
        <c:majorGridlines/>
        <c:title>
          <c:tx>
            <c:rich>
              <a:bodyPr/>
              <a:lstStyle/>
              <a:p>
                <a:pPr>
                  <a:defRPr/>
                </a:pPr>
                <a:r>
                  <a:rPr lang="es-ES_tradnl"/>
                  <a:t>$ por tonelada</a:t>
                </a:r>
              </a:p>
            </c:rich>
          </c:tx>
          <c:layout/>
          <c:overlay val="0"/>
        </c:title>
        <c:numFmt formatCode="General" sourceLinked="1"/>
        <c:majorTickMark val="out"/>
        <c:minorTickMark val="none"/>
        <c:tickLblPos val="nextTo"/>
        <c:crossAx val="75420416"/>
        <c:crosses val="autoZero"/>
        <c:crossBetween val="between"/>
        <c:majorUnit val="500"/>
        <c:minorUnit val="500"/>
      </c:valAx>
      <c:spPr>
        <a:blipFill>
          <a:blip xmlns:r="http://schemas.openxmlformats.org/officeDocument/2006/relationships" r:embed="rId1"/>
          <a:stretch>
            <a:fillRect/>
          </a:stretch>
        </a:blipFill>
      </c:spPr>
    </c:plotArea>
    <c:plotVisOnly val="1"/>
    <c:dispBlanksAs val="zero"/>
    <c:showDLblsOverMax val="0"/>
  </c:chart>
  <c:txPr>
    <a:bodyPr/>
    <a:lstStyle/>
    <a:p>
      <a:pPr>
        <a:defRPr sz="1050" b="1">
          <a:solidFill>
            <a:schemeClr val="tx1"/>
          </a:solidFill>
        </a:defRPr>
      </a:pPr>
      <a:endParaRPr lang="es-MX"/>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s-MX"/>
  <c:roundedCorners val="0"/>
  <mc:AlternateContent xmlns:mc="http://schemas.openxmlformats.org/markup-compatibility/2006">
    <mc:Choice xmlns:c14="http://schemas.microsoft.com/office/drawing/2007/8/2/chart" Requires="c14">
      <c14:style val="133"/>
    </mc:Choice>
    <mc:Fallback>
      <c:style val="33"/>
    </mc:Fallback>
  </mc:AlternateContent>
  <c:chart>
    <c:title>
      <c:tx>
        <c:rich>
          <a:bodyPr/>
          <a:lstStyle/>
          <a:p>
            <a:pPr>
              <a:defRPr/>
            </a:pPr>
            <a:r>
              <a:rPr lang="es-ES_tradnl"/>
              <a:t>Tendencia en Precios de Pasta de Soya</a:t>
            </a:r>
          </a:p>
        </c:rich>
      </c:tx>
      <c:layout/>
      <c:overlay val="0"/>
    </c:title>
    <c:autoTitleDeleted val="0"/>
    <c:plotArea>
      <c:layout/>
      <c:lineChart>
        <c:grouping val="stacked"/>
        <c:varyColors val="0"/>
        <c:ser>
          <c:idx val="0"/>
          <c:order val="0"/>
          <c:spPr>
            <a:ln>
              <a:solidFill>
                <a:schemeClr val="tx1"/>
              </a:solidFill>
            </a:ln>
            <a:effectLst>
              <a:outerShdw blurRad="63500" sx="102000" sy="102000" algn="ctr">
                <a:srgbClr val="000000">
                  <a:alpha val="43000"/>
                </a:srgbClr>
              </a:outerShdw>
            </a:effectLst>
          </c:spPr>
          <c:marker>
            <c:symbol val="none"/>
          </c:marker>
          <c:cat>
            <c:numRef>
              <c:f>'Precios de Pasta de soya'!$B$5:$BV$5</c:f>
              <c:numCache>
                <c:formatCode>mmm\-yy</c:formatCode>
                <c:ptCount val="73"/>
                <c:pt idx="0">
                  <c:v>37621</c:v>
                </c:pt>
                <c:pt idx="1">
                  <c:v>37652</c:v>
                </c:pt>
                <c:pt idx="2">
                  <c:v>37680</c:v>
                </c:pt>
                <c:pt idx="3">
                  <c:v>37711</c:v>
                </c:pt>
                <c:pt idx="4">
                  <c:v>37741</c:v>
                </c:pt>
                <c:pt idx="5">
                  <c:v>37772</c:v>
                </c:pt>
                <c:pt idx="6">
                  <c:v>37802</c:v>
                </c:pt>
                <c:pt idx="7">
                  <c:v>37833</c:v>
                </c:pt>
                <c:pt idx="8">
                  <c:v>37864</c:v>
                </c:pt>
                <c:pt idx="9">
                  <c:v>37894</c:v>
                </c:pt>
                <c:pt idx="10">
                  <c:v>37925</c:v>
                </c:pt>
                <c:pt idx="11">
                  <c:v>37955</c:v>
                </c:pt>
                <c:pt idx="12">
                  <c:v>37986</c:v>
                </c:pt>
                <c:pt idx="13">
                  <c:v>38017</c:v>
                </c:pt>
                <c:pt idx="14">
                  <c:v>38046</c:v>
                </c:pt>
                <c:pt idx="15">
                  <c:v>38077</c:v>
                </c:pt>
                <c:pt idx="16">
                  <c:v>38107</c:v>
                </c:pt>
                <c:pt idx="17">
                  <c:v>38138</c:v>
                </c:pt>
                <c:pt idx="18">
                  <c:v>38168</c:v>
                </c:pt>
                <c:pt idx="19">
                  <c:v>38199</c:v>
                </c:pt>
                <c:pt idx="20">
                  <c:v>38230</c:v>
                </c:pt>
                <c:pt idx="21">
                  <c:v>38260</c:v>
                </c:pt>
                <c:pt idx="22">
                  <c:v>38291</c:v>
                </c:pt>
                <c:pt idx="23">
                  <c:v>38321</c:v>
                </c:pt>
                <c:pt idx="24">
                  <c:v>38352</c:v>
                </c:pt>
                <c:pt idx="25">
                  <c:v>38383</c:v>
                </c:pt>
                <c:pt idx="26">
                  <c:v>38411</c:v>
                </c:pt>
                <c:pt idx="27">
                  <c:v>38442</c:v>
                </c:pt>
                <c:pt idx="28">
                  <c:v>38472</c:v>
                </c:pt>
                <c:pt idx="29">
                  <c:v>38503</c:v>
                </c:pt>
                <c:pt idx="30">
                  <c:v>38533</c:v>
                </c:pt>
                <c:pt idx="31">
                  <c:v>38564</c:v>
                </c:pt>
                <c:pt idx="32">
                  <c:v>38595</c:v>
                </c:pt>
                <c:pt idx="33">
                  <c:v>38625</c:v>
                </c:pt>
                <c:pt idx="34">
                  <c:v>38656</c:v>
                </c:pt>
                <c:pt idx="35">
                  <c:v>38686</c:v>
                </c:pt>
                <c:pt idx="36">
                  <c:v>38717</c:v>
                </c:pt>
                <c:pt idx="37">
                  <c:v>38748</c:v>
                </c:pt>
                <c:pt idx="38">
                  <c:v>38776</c:v>
                </c:pt>
                <c:pt idx="39">
                  <c:v>38807</c:v>
                </c:pt>
                <c:pt idx="40">
                  <c:v>38837</c:v>
                </c:pt>
                <c:pt idx="41">
                  <c:v>38868</c:v>
                </c:pt>
                <c:pt idx="42">
                  <c:v>38898</c:v>
                </c:pt>
                <c:pt idx="43">
                  <c:v>38929</c:v>
                </c:pt>
                <c:pt idx="44">
                  <c:v>38960</c:v>
                </c:pt>
                <c:pt idx="45">
                  <c:v>38990</c:v>
                </c:pt>
                <c:pt idx="46">
                  <c:v>39021</c:v>
                </c:pt>
                <c:pt idx="47">
                  <c:v>39051</c:v>
                </c:pt>
                <c:pt idx="48">
                  <c:v>39082</c:v>
                </c:pt>
                <c:pt idx="49">
                  <c:v>39113</c:v>
                </c:pt>
                <c:pt idx="50">
                  <c:v>39141</c:v>
                </c:pt>
                <c:pt idx="51">
                  <c:v>39172</c:v>
                </c:pt>
                <c:pt idx="52">
                  <c:v>39202</c:v>
                </c:pt>
                <c:pt idx="53">
                  <c:v>39233</c:v>
                </c:pt>
                <c:pt idx="54">
                  <c:v>39263</c:v>
                </c:pt>
                <c:pt idx="55">
                  <c:v>39294</c:v>
                </c:pt>
                <c:pt idx="56">
                  <c:v>39325</c:v>
                </c:pt>
                <c:pt idx="57">
                  <c:v>39355</c:v>
                </c:pt>
                <c:pt idx="58">
                  <c:v>39386</c:v>
                </c:pt>
                <c:pt idx="59">
                  <c:v>39416</c:v>
                </c:pt>
                <c:pt idx="60">
                  <c:v>39447</c:v>
                </c:pt>
                <c:pt idx="61">
                  <c:v>39478</c:v>
                </c:pt>
                <c:pt idx="62">
                  <c:v>39507</c:v>
                </c:pt>
                <c:pt idx="63">
                  <c:v>39538</c:v>
                </c:pt>
                <c:pt idx="64">
                  <c:v>39568</c:v>
                </c:pt>
                <c:pt idx="65">
                  <c:v>39599</c:v>
                </c:pt>
                <c:pt idx="66">
                  <c:v>39629</c:v>
                </c:pt>
                <c:pt idx="67">
                  <c:v>39660</c:v>
                </c:pt>
                <c:pt idx="68">
                  <c:v>39691</c:v>
                </c:pt>
                <c:pt idx="69">
                  <c:v>39721</c:v>
                </c:pt>
                <c:pt idx="70">
                  <c:v>39752</c:v>
                </c:pt>
                <c:pt idx="71">
                  <c:v>39782</c:v>
                </c:pt>
                <c:pt idx="72">
                  <c:v>39813</c:v>
                </c:pt>
              </c:numCache>
            </c:numRef>
          </c:cat>
          <c:val>
            <c:numRef>
              <c:f>'Precios de Pasta de soya'!$B$6:$BV$6</c:f>
              <c:numCache>
                <c:formatCode>General</c:formatCode>
                <c:ptCount val="73"/>
                <c:pt idx="0">
                  <c:v>2800</c:v>
                </c:pt>
                <c:pt idx="1">
                  <c:v>3100</c:v>
                </c:pt>
                <c:pt idx="2">
                  <c:v>3500</c:v>
                </c:pt>
                <c:pt idx="3">
                  <c:v>3400</c:v>
                </c:pt>
                <c:pt idx="4">
                  <c:v>2850</c:v>
                </c:pt>
                <c:pt idx="5">
                  <c:v>3000</c:v>
                </c:pt>
                <c:pt idx="6">
                  <c:v>3500</c:v>
                </c:pt>
                <c:pt idx="7">
                  <c:v>3350</c:v>
                </c:pt>
                <c:pt idx="8">
                  <c:v>3500</c:v>
                </c:pt>
                <c:pt idx="9">
                  <c:v>4000</c:v>
                </c:pt>
                <c:pt idx="10">
                  <c:v>3600</c:v>
                </c:pt>
                <c:pt idx="11">
                  <c:v>4100</c:v>
                </c:pt>
                <c:pt idx="12">
                  <c:v>4550</c:v>
                </c:pt>
                <c:pt idx="13">
                  <c:v>4400</c:v>
                </c:pt>
                <c:pt idx="14">
                  <c:v>4800</c:v>
                </c:pt>
                <c:pt idx="15">
                  <c:v>4000</c:v>
                </c:pt>
                <c:pt idx="16">
                  <c:v>4500</c:v>
                </c:pt>
                <c:pt idx="17">
                  <c:v>4350</c:v>
                </c:pt>
                <c:pt idx="18">
                  <c:v>5400</c:v>
                </c:pt>
                <c:pt idx="19">
                  <c:v>4500</c:v>
                </c:pt>
                <c:pt idx="20">
                  <c:v>4600</c:v>
                </c:pt>
                <c:pt idx="21">
                  <c:v>3800</c:v>
                </c:pt>
                <c:pt idx="22">
                  <c:v>4550</c:v>
                </c:pt>
                <c:pt idx="23">
                  <c:v>4550</c:v>
                </c:pt>
                <c:pt idx="24">
                  <c:v>5000</c:v>
                </c:pt>
                <c:pt idx="25">
                  <c:v>5500</c:v>
                </c:pt>
                <c:pt idx="26">
                  <c:v>5000</c:v>
                </c:pt>
                <c:pt idx="27">
                  <c:v>5300</c:v>
                </c:pt>
                <c:pt idx="28">
                  <c:v>5650</c:v>
                </c:pt>
                <c:pt idx="29">
                  <c:v>6600</c:v>
                </c:pt>
                <c:pt idx="30">
                  <c:v>7200</c:v>
                </c:pt>
                <c:pt idx="31">
                  <c:v>6700</c:v>
                </c:pt>
                <c:pt idx="32">
                  <c:v>6550</c:v>
                </c:pt>
                <c:pt idx="33">
                  <c:v>6450</c:v>
                </c:pt>
                <c:pt idx="34">
                  <c:v>6000</c:v>
                </c:pt>
                <c:pt idx="35">
                  <c:v>6100</c:v>
                </c:pt>
                <c:pt idx="36">
                  <c:v>5550</c:v>
                </c:pt>
                <c:pt idx="37">
                  <c:v>5500</c:v>
                </c:pt>
                <c:pt idx="38">
                  <c:v>4800</c:v>
                </c:pt>
                <c:pt idx="39">
                  <c:v>5300</c:v>
                </c:pt>
                <c:pt idx="40">
                  <c:v>5500</c:v>
                </c:pt>
                <c:pt idx="41">
                  <c:v>5550</c:v>
                </c:pt>
                <c:pt idx="42">
                  <c:v>5800</c:v>
                </c:pt>
                <c:pt idx="43">
                  <c:v>5800</c:v>
                </c:pt>
                <c:pt idx="44">
                  <c:v>5900</c:v>
                </c:pt>
                <c:pt idx="45">
                  <c:v>5500</c:v>
                </c:pt>
                <c:pt idx="46">
                  <c:v>6300</c:v>
                </c:pt>
                <c:pt idx="47">
                  <c:v>6000</c:v>
                </c:pt>
                <c:pt idx="48">
                  <c:v>6400</c:v>
                </c:pt>
                <c:pt idx="49">
                  <c:v>6450</c:v>
                </c:pt>
                <c:pt idx="50">
                  <c:v>6350</c:v>
                </c:pt>
                <c:pt idx="51">
                  <c:v>6000</c:v>
                </c:pt>
                <c:pt idx="52">
                  <c:v>5900</c:v>
                </c:pt>
                <c:pt idx="53">
                  <c:v>6300</c:v>
                </c:pt>
                <c:pt idx="54">
                  <c:v>5900</c:v>
                </c:pt>
                <c:pt idx="55">
                  <c:v>6300</c:v>
                </c:pt>
                <c:pt idx="56">
                  <c:v>6450</c:v>
                </c:pt>
                <c:pt idx="57">
                  <c:v>6000</c:v>
                </c:pt>
                <c:pt idx="58">
                  <c:v>5800</c:v>
                </c:pt>
                <c:pt idx="59">
                  <c:v>5950</c:v>
                </c:pt>
                <c:pt idx="60">
                  <c:v>6200</c:v>
                </c:pt>
                <c:pt idx="61">
                  <c:v>5900</c:v>
                </c:pt>
                <c:pt idx="62">
                  <c:v>6350</c:v>
                </c:pt>
                <c:pt idx="63">
                  <c:v>6500</c:v>
                </c:pt>
                <c:pt idx="64">
                  <c:v>7400</c:v>
                </c:pt>
                <c:pt idx="65">
                  <c:v>7600</c:v>
                </c:pt>
                <c:pt idx="66">
                  <c:v>8200</c:v>
                </c:pt>
                <c:pt idx="67">
                  <c:v>8800</c:v>
                </c:pt>
                <c:pt idx="68">
                  <c:v>9000</c:v>
                </c:pt>
                <c:pt idx="69">
                  <c:v>8300</c:v>
                </c:pt>
                <c:pt idx="70">
                  <c:v>8000</c:v>
                </c:pt>
                <c:pt idx="71">
                  <c:v>7800</c:v>
                </c:pt>
                <c:pt idx="72">
                  <c:v>7500</c:v>
                </c:pt>
              </c:numCache>
            </c:numRef>
          </c:val>
          <c:smooth val="0"/>
        </c:ser>
        <c:dLbls>
          <c:showLegendKey val="0"/>
          <c:showVal val="0"/>
          <c:showCatName val="0"/>
          <c:showSerName val="0"/>
          <c:showPercent val="0"/>
          <c:showBubbleSize val="0"/>
        </c:dLbls>
        <c:marker val="1"/>
        <c:smooth val="0"/>
        <c:axId val="76241536"/>
        <c:axId val="76260096"/>
      </c:lineChart>
      <c:dateAx>
        <c:axId val="76241536"/>
        <c:scaling>
          <c:orientation val="minMax"/>
        </c:scaling>
        <c:delete val="0"/>
        <c:axPos val="b"/>
        <c:title>
          <c:tx>
            <c:rich>
              <a:bodyPr/>
              <a:lstStyle/>
              <a:p>
                <a:pPr>
                  <a:defRPr/>
                </a:pPr>
                <a:r>
                  <a:rPr lang="es-ES_tradnl"/>
                  <a:t>Meses</a:t>
                </a:r>
              </a:p>
            </c:rich>
          </c:tx>
          <c:layout/>
          <c:overlay val="0"/>
        </c:title>
        <c:numFmt formatCode="mmm\-yy" sourceLinked="1"/>
        <c:majorTickMark val="out"/>
        <c:minorTickMark val="none"/>
        <c:tickLblPos val="nextTo"/>
        <c:crossAx val="76260096"/>
        <c:crosses val="autoZero"/>
        <c:auto val="1"/>
        <c:lblOffset val="100"/>
        <c:baseTimeUnit val="months"/>
      </c:dateAx>
      <c:valAx>
        <c:axId val="76260096"/>
        <c:scaling>
          <c:orientation val="minMax"/>
          <c:max val="9500"/>
          <c:min val="2500"/>
        </c:scaling>
        <c:delete val="0"/>
        <c:axPos val="l"/>
        <c:majorGridlines/>
        <c:title>
          <c:tx>
            <c:rich>
              <a:bodyPr/>
              <a:lstStyle/>
              <a:p>
                <a:pPr>
                  <a:defRPr/>
                </a:pPr>
                <a:r>
                  <a:rPr lang="es-ES_tradnl"/>
                  <a:t>$ por tonelada</a:t>
                </a:r>
              </a:p>
            </c:rich>
          </c:tx>
          <c:layout/>
          <c:overlay val="0"/>
        </c:title>
        <c:numFmt formatCode="General" sourceLinked="1"/>
        <c:majorTickMark val="out"/>
        <c:minorTickMark val="none"/>
        <c:tickLblPos val="nextTo"/>
        <c:crossAx val="76241536"/>
        <c:crosses val="autoZero"/>
        <c:crossBetween val="between"/>
        <c:minorUnit val="500"/>
      </c:valAx>
      <c:spPr>
        <a:blipFill>
          <a:blip xmlns:r="http://schemas.openxmlformats.org/officeDocument/2006/relationships" r:embed="rId1"/>
          <a:stretch>
            <a:fillRect/>
          </a:stretch>
        </a:blipFill>
        <a:ln>
          <a:solidFill>
            <a:schemeClr val="tx1">
              <a:lumMod val="95000"/>
              <a:lumOff val="5000"/>
            </a:schemeClr>
          </a:solidFill>
        </a:ln>
        <a:effectLst>
          <a:outerShdw blurRad="50800" dist="38100" dir="8100000" algn="tr" rotWithShape="0">
            <a:prstClr val="black">
              <a:alpha val="40000"/>
            </a:prstClr>
          </a:outerShdw>
        </a:effectLst>
      </c:spPr>
    </c:plotArea>
    <c:plotVisOnly val="1"/>
    <c:dispBlanksAs val="zero"/>
    <c:showDLblsOverMax val="0"/>
  </c:chart>
  <c:spPr>
    <a:solidFill>
      <a:srgbClr val="000066"/>
    </a:solidFill>
  </c:spPr>
  <c:txPr>
    <a:bodyPr/>
    <a:lstStyle/>
    <a:p>
      <a:pPr>
        <a:defRPr b="1">
          <a:solidFill>
            <a:schemeClr val="tx1"/>
          </a:solidFill>
        </a:defRPr>
      </a:pPr>
      <a:endParaRPr lang="es-MX"/>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maíz</c:v>
          </c:tx>
          <c:spPr>
            <a:ln w="79375">
              <a:solidFill>
                <a:srgbClr val="FF0000"/>
              </a:solidFill>
            </a:ln>
          </c:spPr>
          <c:xVal>
            <c:numRef>
              <c:f>[1]Hoja1!$E$46:$E$62</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xVal>
          <c:yVal>
            <c:numRef>
              <c:f>[1]Hoja1!$F$46:$F$62</c:f>
              <c:numCache>
                <c:formatCode>General</c:formatCode>
                <c:ptCount val="17"/>
                <c:pt idx="0">
                  <c:v>1373.8377838346642</c:v>
                </c:pt>
                <c:pt idx="1">
                  <c:v>1764.2558327253209</c:v>
                </c:pt>
                <c:pt idx="2">
                  <c:v>2154.6738816158613</c:v>
                </c:pt>
                <c:pt idx="3">
                  <c:v>2545.0919305065181</c:v>
                </c:pt>
                <c:pt idx="4">
                  <c:v>2935.5099793970585</c:v>
                </c:pt>
                <c:pt idx="5">
                  <c:v>3325.9280282877153</c:v>
                </c:pt>
                <c:pt idx="6">
                  <c:v>3716.3460771782557</c:v>
                </c:pt>
                <c:pt idx="7">
                  <c:v>4106.7641260689124</c:v>
                </c:pt>
                <c:pt idx="8">
                  <c:v>4497.1821749595692</c:v>
                </c:pt>
                <c:pt idx="9">
                  <c:v>4887.6002238501096</c:v>
                </c:pt>
                <c:pt idx="10">
                  <c:v>5278.0182727407664</c:v>
                </c:pt>
                <c:pt idx="11">
                  <c:v>5668.4363216313068</c:v>
                </c:pt>
                <c:pt idx="12">
                  <c:v>6058.8543705219636</c:v>
                </c:pt>
                <c:pt idx="13">
                  <c:v>6449.272419412504</c:v>
                </c:pt>
                <c:pt idx="14">
                  <c:v>6839.6904683031607</c:v>
                </c:pt>
                <c:pt idx="15">
                  <c:v>7230.1085171937011</c:v>
                </c:pt>
                <c:pt idx="16">
                  <c:v>7620.5265660843579</c:v>
                </c:pt>
              </c:numCache>
            </c:numRef>
          </c:yVal>
          <c:smooth val="0"/>
        </c:ser>
        <c:ser>
          <c:idx val="2"/>
          <c:order val="1"/>
          <c:tx>
            <c:v>soya</c:v>
          </c:tx>
          <c:spPr>
            <a:ln w="85725">
              <a:solidFill>
                <a:schemeClr val="tx1"/>
              </a:solidFill>
            </a:ln>
          </c:spPr>
          <c:xVal>
            <c:numRef>
              <c:f>[1]Hoja1!$E$46:$E$62</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xVal>
          <c:yVal>
            <c:numRef>
              <c:f>[1]Hoja1!$H$46:$H$62</c:f>
              <c:numCache>
                <c:formatCode>General</c:formatCode>
                <c:ptCount val="17"/>
                <c:pt idx="0">
                  <c:v>2470.6459284711163</c:v>
                </c:pt>
                <c:pt idx="1">
                  <c:v>2998.2722030018922</c:v>
                </c:pt>
                <c:pt idx="2">
                  <c:v>3525.8984775329009</c:v>
                </c:pt>
                <c:pt idx="3">
                  <c:v>4053.5247520636767</c:v>
                </c:pt>
                <c:pt idx="4">
                  <c:v>4581.1510265944526</c:v>
                </c:pt>
                <c:pt idx="5">
                  <c:v>5108.7773011252284</c:v>
                </c:pt>
                <c:pt idx="6">
                  <c:v>5636.4035756560043</c:v>
                </c:pt>
                <c:pt idx="7">
                  <c:v>6164.0298501870129</c:v>
                </c:pt>
                <c:pt idx="8">
                  <c:v>6691.6561247177888</c:v>
                </c:pt>
                <c:pt idx="9">
                  <c:v>7219.2823992485646</c:v>
                </c:pt>
                <c:pt idx="10">
                  <c:v>7746.9086737793405</c:v>
                </c:pt>
                <c:pt idx="11">
                  <c:v>8274.5349483103491</c:v>
                </c:pt>
                <c:pt idx="12">
                  <c:v>8802.161222841125</c:v>
                </c:pt>
                <c:pt idx="13">
                  <c:v>9329.7874973719008</c:v>
                </c:pt>
                <c:pt idx="14">
                  <c:v>9857.4137719026767</c:v>
                </c:pt>
                <c:pt idx="15">
                  <c:v>10385.040046433453</c:v>
                </c:pt>
                <c:pt idx="16">
                  <c:v>10912.666320964461</c:v>
                </c:pt>
              </c:numCache>
            </c:numRef>
          </c:yVal>
          <c:smooth val="0"/>
        </c:ser>
        <c:dLbls>
          <c:showLegendKey val="0"/>
          <c:showVal val="0"/>
          <c:showCatName val="0"/>
          <c:showSerName val="0"/>
          <c:showPercent val="0"/>
          <c:showBubbleSize val="0"/>
        </c:dLbls>
        <c:axId val="76278016"/>
        <c:axId val="75915264"/>
      </c:scatterChart>
      <c:valAx>
        <c:axId val="76278016"/>
        <c:scaling>
          <c:orientation val="minMax"/>
        </c:scaling>
        <c:delete val="0"/>
        <c:axPos val="b"/>
        <c:numFmt formatCode="General" sourceLinked="1"/>
        <c:majorTickMark val="out"/>
        <c:minorTickMark val="none"/>
        <c:tickLblPos val="nextTo"/>
        <c:crossAx val="75915264"/>
        <c:crosses val="autoZero"/>
        <c:crossBetween val="midCat"/>
      </c:valAx>
      <c:valAx>
        <c:axId val="75915264"/>
        <c:scaling>
          <c:orientation val="minMax"/>
        </c:scaling>
        <c:delete val="0"/>
        <c:axPos val="l"/>
        <c:majorGridlines/>
        <c:numFmt formatCode="General" sourceLinked="1"/>
        <c:majorTickMark val="out"/>
        <c:minorTickMark val="none"/>
        <c:tickLblPos val="nextTo"/>
        <c:crossAx val="76278016"/>
        <c:crosses val="autoZero"/>
        <c:crossBetween val="midCat"/>
      </c:valAx>
    </c:plotArea>
    <c:legend>
      <c:legendPos val="r"/>
      <c:layout/>
      <c:overlay val="0"/>
    </c:legend>
    <c:plotVisOnly val="1"/>
    <c:dispBlanksAs val="gap"/>
    <c:showDLblsOverMax val="0"/>
  </c:chart>
  <c:spPr>
    <a:blipFill>
      <a:blip xmlns:r="http://schemas.openxmlformats.org/officeDocument/2006/relationships" r:embed="rId1"/>
      <a:stretch>
        <a:fillRect/>
      </a:stretch>
    </a:blipFill>
  </c:spPr>
  <c:txPr>
    <a:bodyPr/>
    <a:lstStyle/>
    <a:p>
      <a:pPr>
        <a:defRPr sz="1800" b="1">
          <a:solidFill>
            <a:schemeClr val="tx1"/>
          </a:solidFill>
        </a:defRPr>
      </a:pPr>
      <a:endParaRPr lang="es-MX"/>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s-MX"/>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_tradnl"/>
              <a:t>Balanza Comercial Avícola</a:t>
            </a:r>
          </a:p>
        </c:rich>
      </c:tx>
      <c:layout/>
      <c:overlay val="0"/>
    </c:title>
    <c:autoTitleDeleted val="0"/>
    <c:plotArea>
      <c:layout/>
      <c:barChart>
        <c:barDir val="col"/>
        <c:grouping val="clustered"/>
        <c:varyColors val="0"/>
        <c:ser>
          <c:idx val="0"/>
          <c:order val="0"/>
          <c:tx>
            <c:strRef>
              <c:f>'Balanza comercial'!$B$8</c:f>
              <c:strCache>
                <c:ptCount val="1"/>
                <c:pt idx="0">
                  <c:v>Importaciones</c:v>
                </c:pt>
              </c:strCache>
            </c:strRef>
          </c:tx>
          <c:spPr>
            <a:solidFill>
              <a:schemeClr val="tx2"/>
            </a:solidFill>
            <a:effectLst>
              <a:outerShdw blurRad="76200" dir="18900000" sy="23000" kx="-1200000" algn="bl" rotWithShape="0">
                <a:prstClr val="black">
                  <a:alpha val="20000"/>
                </a:prstClr>
              </a:outerShdw>
            </a:effectLst>
          </c:spPr>
          <c:invertIfNegative val="0"/>
          <c:cat>
            <c:numRef>
              <c:f>'Balanza comercial'!$C$7:$J$7</c:f>
              <c:numCache>
                <c:formatCode>General</c:formatCode>
                <c:ptCount val="8"/>
                <c:pt idx="0">
                  <c:v>2007</c:v>
                </c:pt>
                <c:pt idx="1">
                  <c:v>2008</c:v>
                </c:pt>
                <c:pt idx="2">
                  <c:v>2009</c:v>
                </c:pt>
                <c:pt idx="3">
                  <c:v>2010</c:v>
                </c:pt>
                <c:pt idx="4">
                  <c:v>2011</c:v>
                </c:pt>
                <c:pt idx="5">
                  <c:v>2012</c:v>
                </c:pt>
                <c:pt idx="6">
                  <c:v>2013</c:v>
                </c:pt>
                <c:pt idx="7">
                  <c:v>2024</c:v>
                </c:pt>
              </c:numCache>
            </c:numRef>
          </c:cat>
          <c:val>
            <c:numRef>
              <c:f>'Balanza comercial'!$C$8:$J$8</c:f>
              <c:numCache>
                <c:formatCode>General</c:formatCode>
                <c:ptCount val="8"/>
                <c:pt idx="0">
                  <c:v>781</c:v>
                </c:pt>
                <c:pt idx="1">
                  <c:v>855</c:v>
                </c:pt>
                <c:pt idx="2">
                  <c:v>829</c:v>
                </c:pt>
                <c:pt idx="3">
                  <c:v>926</c:v>
                </c:pt>
                <c:pt idx="4">
                  <c:v>1092</c:v>
                </c:pt>
                <c:pt idx="5">
                  <c:v>1249</c:v>
                </c:pt>
              </c:numCache>
            </c:numRef>
          </c:val>
        </c:ser>
        <c:ser>
          <c:idx val="1"/>
          <c:order val="1"/>
          <c:tx>
            <c:strRef>
              <c:f>'Balanza comercial'!$B$9</c:f>
              <c:strCache>
                <c:ptCount val="1"/>
                <c:pt idx="0">
                  <c:v>Saldo</c:v>
                </c:pt>
              </c:strCache>
            </c:strRef>
          </c:tx>
          <c:spPr>
            <a:solidFill>
              <a:schemeClr val="accent2"/>
            </a:solidFill>
            <a:effectLst>
              <a:innerShdw blurRad="63500" dist="50800" dir="18900000">
                <a:prstClr val="black">
                  <a:alpha val="50000"/>
                </a:prstClr>
              </a:innerShdw>
            </a:effectLst>
          </c:spPr>
          <c:invertIfNegative val="0"/>
          <c:cat>
            <c:numRef>
              <c:f>'Balanza comercial'!$C$7:$J$7</c:f>
              <c:numCache>
                <c:formatCode>General</c:formatCode>
                <c:ptCount val="8"/>
                <c:pt idx="0">
                  <c:v>2007</c:v>
                </c:pt>
                <c:pt idx="1">
                  <c:v>2008</c:v>
                </c:pt>
                <c:pt idx="2">
                  <c:v>2009</c:v>
                </c:pt>
                <c:pt idx="3">
                  <c:v>2010</c:v>
                </c:pt>
                <c:pt idx="4">
                  <c:v>2011</c:v>
                </c:pt>
                <c:pt idx="5">
                  <c:v>2012</c:v>
                </c:pt>
                <c:pt idx="6">
                  <c:v>2013</c:v>
                </c:pt>
                <c:pt idx="7">
                  <c:v>2024</c:v>
                </c:pt>
              </c:numCache>
            </c:numRef>
          </c:cat>
          <c:val>
            <c:numRef>
              <c:f>'Balanza comercial'!$C$9:$J$9</c:f>
              <c:numCache>
                <c:formatCode>General</c:formatCode>
                <c:ptCount val="8"/>
                <c:pt idx="0">
                  <c:v>-756</c:v>
                </c:pt>
                <c:pt idx="1">
                  <c:v>-826</c:v>
                </c:pt>
                <c:pt idx="2">
                  <c:v>-803</c:v>
                </c:pt>
                <c:pt idx="3">
                  <c:v>-887</c:v>
                </c:pt>
                <c:pt idx="4">
                  <c:v>-1047</c:v>
                </c:pt>
                <c:pt idx="5">
                  <c:v>-1208</c:v>
                </c:pt>
              </c:numCache>
            </c:numRef>
          </c:val>
        </c:ser>
        <c:ser>
          <c:idx val="2"/>
          <c:order val="2"/>
          <c:tx>
            <c:strRef>
              <c:f>'Balanza comercial'!$B$10</c:f>
              <c:strCache>
                <c:ptCount val="1"/>
                <c:pt idx="0">
                  <c:v>Exportaciones</c:v>
                </c:pt>
              </c:strCache>
            </c:strRef>
          </c:tx>
          <c:spPr>
            <a:solidFill>
              <a:srgbClr val="FFFF00"/>
            </a:solidFill>
            <a:effectLst>
              <a:outerShdw blurRad="63500" sx="102000" sy="102000" algn="ctr">
                <a:srgbClr val="000000">
                  <a:alpha val="43000"/>
                </a:srgbClr>
              </a:outerShdw>
            </a:effectLst>
          </c:spPr>
          <c:invertIfNegative val="0"/>
          <c:cat>
            <c:numRef>
              <c:f>'Balanza comercial'!$C$7:$J$7</c:f>
              <c:numCache>
                <c:formatCode>General</c:formatCode>
                <c:ptCount val="8"/>
                <c:pt idx="0">
                  <c:v>2007</c:v>
                </c:pt>
                <c:pt idx="1">
                  <c:v>2008</c:v>
                </c:pt>
                <c:pt idx="2">
                  <c:v>2009</c:v>
                </c:pt>
                <c:pt idx="3">
                  <c:v>2010</c:v>
                </c:pt>
                <c:pt idx="4">
                  <c:v>2011</c:v>
                </c:pt>
                <c:pt idx="5">
                  <c:v>2012</c:v>
                </c:pt>
                <c:pt idx="6">
                  <c:v>2013</c:v>
                </c:pt>
                <c:pt idx="7">
                  <c:v>2024</c:v>
                </c:pt>
              </c:numCache>
            </c:numRef>
          </c:cat>
          <c:val>
            <c:numRef>
              <c:f>'Balanza comercial'!$C$10:$J$10</c:f>
              <c:numCache>
                <c:formatCode>General</c:formatCode>
                <c:ptCount val="8"/>
                <c:pt idx="0">
                  <c:v>25</c:v>
                </c:pt>
                <c:pt idx="1">
                  <c:v>29</c:v>
                </c:pt>
                <c:pt idx="2">
                  <c:v>26</c:v>
                </c:pt>
                <c:pt idx="3">
                  <c:v>39</c:v>
                </c:pt>
                <c:pt idx="4">
                  <c:v>45</c:v>
                </c:pt>
                <c:pt idx="5">
                  <c:v>41</c:v>
                </c:pt>
              </c:numCache>
            </c:numRef>
          </c:val>
        </c:ser>
        <c:dLbls>
          <c:showLegendKey val="0"/>
          <c:showVal val="1"/>
          <c:showCatName val="0"/>
          <c:showSerName val="0"/>
          <c:showPercent val="0"/>
          <c:showBubbleSize val="0"/>
        </c:dLbls>
        <c:gapWidth val="150"/>
        <c:axId val="75947392"/>
        <c:axId val="75953664"/>
      </c:barChart>
      <c:catAx>
        <c:axId val="75947392"/>
        <c:scaling>
          <c:orientation val="minMax"/>
        </c:scaling>
        <c:delete val="0"/>
        <c:axPos val="b"/>
        <c:title>
          <c:tx>
            <c:rich>
              <a:bodyPr/>
              <a:lstStyle/>
              <a:p>
                <a:pPr>
                  <a:defRPr/>
                </a:pPr>
                <a:r>
                  <a:rPr lang="es-ES_tradnl"/>
                  <a:t>Años </a:t>
                </a:r>
              </a:p>
            </c:rich>
          </c:tx>
          <c:layout/>
          <c:overlay val="0"/>
        </c:title>
        <c:numFmt formatCode="General" sourceLinked="1"/>
        <c:majorTickMark val="out"/>
        <c:minorTickMark val="none"/>
        <c:tickLblPos val="nextTo"/>
        <c:crossAx val="75953664"/>
        <c:crosses val="autoZero"/>
        <c:auto val="1"/>
        <c:lblAlgn val="ctr"/>
        <c:lblOffset val="100"/>
        <c:noMultiLvlLbl val="0"/>
      </c:catAx>
      <c:valAx>
        <c:axId val="75953664"/>
        <c:scaling>
          <c:orientation val="minMax"/>
          <c:min val="-1250"/>
        </c:scaling>
        <c:delete val="0"/>
        <c:axPos val="l"/>
        <c:majorGridlines/>
        <c:title>
          <c:tx>
            <c:rich>
              <a:bodyPr/>
              <a:lstStyle/>
              <a:p>
                <a:pPr>
                  <a:defRPr/>
                </a:pPr>
                <a:r>
                  <a:rPr lang="es-ES_tradnl"/>
                  <a:t>Millones de Dólares</a:t>
                </a:r>
              </a:p>
            </c:rich>
          </c:tx>
          <c:layout/>
          <c:overlay val="0"/>
        </c:title>
        <c:numFmt formatCode="General" sourceLinked="1"/>
        <c:majorTickMark val="out"/>
        <c:minorTickMark val="none"/>
        <c:tickLblPos val="nextTo"/>
        <c:crossAx val="75947392"/>
        <c:crosses val="autoZero"/>
        <c:crossBetween val="between"/>
        <c:majorUnit val="250"/>
      </c:valAx>
      <c:spPr>
        <a:solidFill>
          <a:schemeClr val="bg1">
            <a:lumMod val="75000"/>
          </a:schemeClr>
        </a:solidFill>
      </c:spPr>
    </c:plotArea>
    <c:legend>
      <c:legendPos val="r"/>
      <c:layout/>
      <c:overlay val="0"/>
    </c:legend>
    <c:plotVisOnly val="1"/>
    <c:dispBlanksAs val="gap"/>
    <c:showDLblsOverMax val="0"/>
  </c:chart>
  <c:spPr>
    <a:solidFill>
      <a:srgbClr val="000066"/>
    </a:solidFill>
    <a:effectLst>
      <a:glow rad="101600">
        <a:schemeClr val="accent1">
          <a:alpha val="75000"/>
        </a:schemeClr>
      </a:glow>
    </a:effectLst>
  </c:spPr>
  <c:txPr>
    <a:bodyPr/>
    <a:lstStyle/>
    <a:p>
      <a:pPr>
        <a:defRPr>
          <a:solidFill>
            <a:schemeClr val="tx1"/>
          </a:solidFill>
        </a:defRPr>
      </a:pPr>
      <a:endParaRPr lang="es-MX"/>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DDA928-F5FD-4DB8-A80C-BA50D49A75A3}" type="doc">
      <dgm:prSet loTypeId="urn:microsoft.com/office/officeart/2005/8/layout/pyramid4" loCatId="pyramid" qsTypeId="urn:microsoft.com/office/officeart/2005/8/quickstyle/simple1" qsCatId="simple" csTypeId="urn:microsoft.com/office/officeart/2005/8/colors/colorful5" csCatId="colorful" phldr="1"/>
      <dgm:spPr/>
      <dgm:t>
        <a:bodyPr/>
        <a:lstStyle/>
        <a:p>
          <a:endParaRPr lang="es-MX"/>
        </a:p>
      </dgm:t>
    </dgm:pt>
    <dgm:pt modelId="{CE6D7FB3-464D-4289-AB7F-0F73850AE720}">
      <dgm:prSet phldrT="[Texto]" custT="1"/>
      <dgm:spPr>
        <a:solidFill>
          <a:srgbClr val="FF0000"/>
        </a:solidFill>
      </dgm:spPr>
      <dgm:t>
        <a:bodyPr/>
        <a:lstStyle/>
        <a:p>
          <a:endParaRPr lang="es-MX" sz="1600" b="1" dirty="0" smtClean="0">
            <a:effectLst>
              <a:outerShdw blurRad="38100" dist="38100" dir="2700000" algn="tl">
                <a:srgbClr val="000000">
                  <a:alpha val="43137"/>
                </a:srgbClr>
              </a:outerShdw>
            </a:effectLst>
          </a:endParaRPr>
        </a:p>
        <a:p>
          <a:endParaRPr lang="es-MX" sz="1600" b="1" dirty="0" smtClean="0">
            <a:effectLst>
              <a:outerShdw blurRad="38100" dist="38100" dir="2700000" algn="tl">
                <a:srgbClr val="000000">
                  <a:alpha val="43137"/>
                </a:srgbClr>
              </a:outerShdw>
            </a:effectLst>
          </a:endParaRPr>
        </a:p>
        <a:p>
          <a:endParaRPr lang="es-MX" sz="1600" b="1" dirty="0" smtClean="0">
            <a:effectLst>
              <a:outerShdw blurRad="38100" dist="38100" dir="2700000" algn="tl">
                <a:srgbClr val="000000">
                  <a:alpha val="43137"/>
                </a:srgbClr>
              </a:outerShdw>
            </a:effectLst>
          </a:endParaRPr>
        </a:p>
        <a:p>
          <a:r>
            <a:rPr lang="es-MX" sz="1600" b="1" dirty="0" smtClean="0">
              <a:effectLst>
                <a:outerShdw blurRad="38100" dist="38100" dir="2700000" algn="tl">
                  <a:srgbClr val="000000">
                    <a:alpha val="43137"/>
                  </a:srgbClr>
                </a:outerShdw>
              </a:effectLst>
            </a:rPr>
            <a:t>RENTABILIDAD</a:t>
          </a:r>
          <a:endParaRPr lang="es-MX" sz="1600" b="1" dirty="0">
            <a:effectLst>
              <a:outerShdw blurRad="38100" dist="38100" dir="2700000" algn="tl">
                <a:srgbClr val="000000">
                  <a:alpha val="43137"/>
                </a:srgbClr>
              </a:outerShdw>
            </a:effectLst>
          </a:endParaRPr>
        </a:p>
      </dgm:t>
    </dgm:pt>
    <dgm:pt modelId="{062181EA-447B-4B29-B804-F0CA9D2E8B96}" type="parTrans" cxnId="{0CEEF24E-B1D7-41ED-8650-4CFCAA2FF23D}">
      <dgm:prSet/>
      <dgm:spPr/>
      <dgm:t>
        <a:bodyPr/>
        <a:lstStyle/>
        <a:p>
          <a:endParaRPr lang="es-MX"/>
        </a:p>
      </dgm:t>
    </dgm:pt>
    <dgm:pt modelId="{0095F722-0ED2-40B7-9A8A-5E7E10B4D858}" type="sibTrans" cxnId="{0CEEF24E-B1D7-41ED-8650-4CFCAA2FF23D}">
      <dgm:prSet/>
      <dgm:spPr/>
      <dgm:t>
        <a:bodyPr/>
        <a:lstStyle/>
        <a:p>
          <a:endParaRPr lang="es-MX"/>
        </a:p>
      </dgm:t>
    </dgm:pt>
    <dgm:pt modelId="{506DDA1B-596E-4648-979E-E203C3975D70}">
      <dgm:prSet phldrT="[Texto]"/>
      <dgm:spPr/>
      <dgm:t>
        <a:bodyPr/>
        <a:lstStyle/>
        <a:p>
          <a:r>
            <a:rPr lang="es-MX" b="1" dirty="0" smtClean="0">
              <a:solidFill>
                <a:schemeClr val="bg2">
                  <a:lumMod val="50000"/>
                </a:schemeClr>
              </a:solidFill>
              <a:effectLst>
                <a:outerShdw blurRad="38100" dist="38100" dir="2700000" algn="tl">
                  <a:srgbClr val="000000">
                    <a:alpha val="43137"/>
                  </a:srgbClr>
                </a:outerShdw>
              </a:effectLst>
            </a:rPr>
            <a:t>MACROAMBIENTE</a:t>
          </a:r>
          <a:endParaRPr lang="es-MX" b="1" dirty="0">
            <a:solidFill>
              <a:schemeClr val="bg2">
                <a:lumMod val="50000"/>
              </a:schemeClr>
            </a:solidFill>
            <a:effectLst>
              <a:outerShdw blurRad="38100" dist="38100" dir="2700000" algn="tl">
                <a:srgbClr val="000000">
                  <a:alpha val="43137"/>
                </a:srgbClr>
              </a:outerShdw>
            </a:effectLst>
          </a:endParaRPr>
        </a:p>
      </dgm:t>
    </dgm:pt>
    <dgm:pt modelId="{F75580EA-C638-466F-BB92-C18822416773}" type="parTrans" cxnId="{75AA2683-433E-413C-AC0B-573F605FF4A2}">
      <dgm:prSet/>
      <dgm:spPr/>
      <dgm:t>
        <a:bodyPr/>
        <a:lstStyle/>
        <a:p>
          <a:endParaRPr lang="es-MX"/>
        </a:p>
      </dgm:t>
    </dgm:pt>
    <dgm:pt modelId="{7FC53B0D-D01C-4C36-9918-C9FCA91807C3}" type="sibTrans" cxnId="{75AA2683-433E-413C-AC0B-573F605FF4A2}">
      <dgm:prSet/>
      <dgm:spPr/>
      <dgm:t>
        <a:bodyPr/>
        <a:lstStyle/>
        <a:p>
          <a:endParaRPr lang="es-MX"/>
        </a:p>
      </dgm:t>
    </dgm:pt>
    <dgm:pt modelId="{7083705F-BD2A-4031-9760-67B22019AD69}">
      <dgm:prSet phldrT="[Texto]" custT="1"/>
      <dgm:spPr/>
      <dgm:t>
        <a:bodyPr/>
        <a:lstStyle/>
        <a:p>
          <a:r>
            <a:rPr lang="es-MX" sz="2000" b="1" dirty="0" smtClean="0">
              <a:solidFill>
                <a:srgbClr val="FF0000"/>
              </a:solidFill>
              <a:effectLst>
                <a:outerShdw blurRad="38100" dist="38100" dir="2700000" algn="tl">
                  <a:srgbClr val="000000">
                    <a:alpha val="43137"/>
                  </a:srgbClr>
                </a:outerShdw>
              </a:effectLst>
            </a:rPr>
            <a:t>BIENESTAR</a:t>
          </a:r>
          <a:endParaRPr lang="es-MX" sz="2000" b="1" dirty="0">
            <a:solidFill>
              <a:srgbClr val="FF0000"/>
            </a:solidFill>
            <a:effectLst>
              <a:outerShdw blurRad="38100" dist="38100" dir="2700000" algn="tl">
                <a:srgbClr val="000000">
                  <a:alpha val="43137"/>
                </a:srgbClr>
              </a:outerShdw>
            </a:effectLst>
          </a:endParaRPr>
        </a:p>
      </dgm:t>
    </dgm:pt>
    <dgm:pt modelId="{C5E5043C-811D-49E3-B325-FFD0B009E0BF}" type="parTrans" cxnId="{046D0D28-FCCF-472B-9F03-B71BEDA41940}">
      <dgm:prSet/>
      <dgm:spPr/>
      <dgm:t>
        <a:bodyPr/>
        <a:lstStyle/>
        <a:p>
          <a:endParaRPr lang="es-MX"/>
        </a:p>
      </dgm:t>
    </dgm:pt>
    <dgm:pt modelId="{9104078F-23BA-46B5-AD73-3C19AF8771D3}" type="sibTrans" cxnId="{046D0D28-FCCF-472B-9F03-B71BEDA41940}">
      <dgm:prSet/>
      <dgm:spPr/>
      <dgm:t>
        <a:bodyPr/>
        <a:lstStyle/>
        <a:p>
          <a:endParaRPr lang="es-MX"/>
        </a:p>
      </dgm:t>
    </dgm:pt>
    <dgm:pt modelId="{C83FDD69-1E6F-4C4C-8A6E-84C980E9306E}">
      <dgm:prSet phldrT="[Texto]" custT="1"/>
      <dgm:spPr/>
      <dgm:t>
        <a:bodyPr/>
        <a:lstStyle/>
        <a:p>
          <a:r>
            <a:rPr lang="es-MX" sz="1600" b="1" dirty="0" smtClean="0">
              <a:effectLst>
                <a:outerShdw blurRad="38100" dist="38100" dir="2700000" algn="tl">
                  <a:srgbClr val="000000">
                    <a:alpha val="43137"/>
                  </a:srgbClr>
                </a:outerShdw>
              </a:effectLst>
            </a:rPr>
            <a:t>Microambiente</a:t>
          </a:r>
          <a:endParaRPr lang="es-MX" sz="1600" b="1" dirty="0">
            <a:effectLst>
              <a:outerShdw blurRad="38100" dist="38100" dir="2700000" algn="tl">
                <a:srgbClr val="000000">
                  <a:alpha val="43137"/>
                </a:srgbClr>
              </a:outerShdw>
            </a:effectLst>
          </a:endParaRPr>
        </a:p>
      </dgm:t>
    </dgm:pt>
    <dgm:pt modelId="{10C5BA01-82A9-4795-8281-B3E48B353DB1}" type="parTrans" cxnId="{D8614C5A-D10F-47D0-BD32-52903B512F35}">
      <dgm:prSet/>
      <dgm:spPr/>
      <dgm:t>
        <a:bodyPr/>
        <a:lstStyle/>
        <a:p>
          <a:endParaRPr lang="es-MX"/>
        </a:p>
      </dgm:t>
    </dgm:pt>
    <dgm:pt modelId="{6BE6AF88-2163-4DED-94F6-970BEF734449}" type="sibTrans" cxnId="{D8614C5A-D10F-47D0-BD32-52903B512F35}">
      <dgm:prSet/>
      <dgm:spPr/>
      <dgm:t>
        <a:bodyPr/>
        <a:lstStyle/>
        <a:p>
          <a:endParaRPr lang="es-MX"/>
        </a:p>
      </dgm:t>
    </dgm:pt>
    <dgm:pt modelId="{0F87C84B-96D6-4FDF-9D82-214A0B9A262B}" type="pres">
      <dgm:prSet presAssocID="{09DDA928-F5FD-4DB8-A80C-BA50D49A75A3}" presName="compositeShape" presStyleCnt="0">
        <dgm:presLayoutVars>
          <dgm:chMax val="9"/>
          <dgm:dir/>
          <dgm:resizeHandles val="exact"/>
        </dgm:presLayoutVars>
      </dgm:prSet>
      <dgm:spPr/>
      <dgm:t>
        <a:bodyPr/>
        <a:lstStyle/>
        <a:p>
          <a:endParaRPr lang="es-MX"/>
        </a:p>
      </dgm:t>
    </dgm:pt>
    <dgm:pt modelId="{7FC1DC23-3493-40AC-A566-205CA845C8ED}" type="pres">
      <dgm:prSet presAssocID="{09DDA928-F5FD-4DB8-A80C-BA50D49A75A3}" presName="triangle1" presStyleLbl="node1" presStyleIdx="0" presStyleCnt="4">
        <dgm:presLayoutVars>
          <dgm:bulletEnabled val="1"/>
        </dgm:presLayoutVars>
      </dgm:prSet>
      <dgm:spPr/>
      <dgm:t>
        <a:bodyPr/>
        <a:lstStyle/>
        <a:p>
          <a:endParaRPr lang="es-MX"/>
        </a:p>
      </dgm:t>
    </dgm:pt>
    <dgm:pt modelId="{B6DCAA9B-B459-47C5-9ED0-75BC0E8D9884}" type="pres">
      <dgm:prSet presAssocID="{09DDA928-F5FD-4DB8-A80C-BA50D49A75A3}" presName="triangle2" presStyleLbl="node1" presStyleIdx="1" presStyleCnt="4">
        <dgm:presLayoutVars>
          <dgm:bulletEnabled val="1"/>
        </dgm:presLayoutVars>
      </dgm:prSet>
      <dgm:spPr/>
      <dgm:t>
        <a:bodyPr/>
        <a:lstStyle/>
        <a:p>
          <a:endParaRPr lang="es-MX"/>
        </a:p>
      </dgm:t>
    </dgm:pt>
    <dgm:pt modelId="{5E5A076D-3D5F-427D-9EB6-688122120DD8}" type="pres">
      <dgm:prSet presAssocID="{09DDA928-F5FD-4DB8-A80C-BA50D49A75A3}" presName="triangle3" presStyleLbl="node1" presStyleIdx="2" presStyleCnt="4">
        <dgm:presLayoutVars>
          <dgm:bulletEnabled val="1"/>
        </dgm:presLayoutVars>
      </dgm:prSet>
      <dgm:spPr/>
      <dgm:t>
        <a:bodyPr/>
        <a:lstStyle/>
        <a:p>
          <a:endParaRPr lang="es-MX"/>
        </a:p>
      </dgm:t>
    </dgm:pt>
    <dgm:pt modelId="{6A27DE4A-37B2-49A4-9E6C-3FE738134289}" type="pres">
      <dgm:prSet presAssocID="{09DDA928-F5FD-4DB8-A80C-BA50D49A75A3}" presName="triangle4" presStyleLbl="node1" presStyleIdx="3" presStyleCnt="4" custLinFactNeighborY="-997">
        <dgm:presLayoutVars>
          <dgm:bulletEnabled val="1"/>
        </dgm:presLayoutVars>
      </dgm:prSet>
      <dgm:spPr/>
      <dgm:t>
        <a:bodyPr/>
        <a:lstStyle/>
        <a:p>
          <a:endParaRPr lang="es-MX"/>
        </a:p>
      </dgm:t>
    </dgm:pt>
  </dgm:ptLst>
  <dgm:cxnLst>
    <dgm:cxn modelId="{5E8C742B-49E2-4738-945E-05C608F2F346}" type="presOf" srcId="{09DDA928-F5FD-4DB8-A80C-BA50D49A75A3}" destId="{0F87C84B-96D6-4FDF-9D82-214A0B9A262B}" srcOrd="0" destOrd="0" presId="urn:microsoft.com/office/officeart/2005/8/layout/pyramid4"/>
    <dgm:cxn modelId="{75AA2683-433E-413C-AC0B-573F605FF4A2}" srcId="{09DDA928-F5FD-4DB8-A80C-BA50D49A75A3}" destId="{506DDA1B-596E-4648-979E-E203C3975D70}" srcOrd="1" destOrd="0" parTransId="{F75580EA-C638-466F-BB92-C18822416773}" sibTransId="{7FC53B0D-D01C-4C36-9918-C9FCA91807C3}"/>
    <dgm:cxn modelId="{0CEEF24E-B1D7-41ED-8650-4CFCAA2FF23D}" srcId="{09DDA928-F5FD-4DB8-A80C-BA50D49A75A3}" destId="{CE6D7FB3-464D-4289-AB7F-0F73850AE720}" srcOrd="0" destOrd="0" parTransId="{062181EA-447B-4B29-B804-F0CA9D2E8B96}" sibTransId="{0095F722-0ED2-40B7-9A8A-5E7E10B4D858}"/>
    <dgm:cxn modelId="{0FA75ED5-752B-454A-AFB7-B94C0356F774}" type="presOf" srcId="{506DDA1B-596E-4648-979E-E203C3975D70}" destId="{B6DCAA9B-B459-47C5-9ED0-75BC0E8D9884}" srcOrd="0" destOrd="0" presId="urn:microsoft.com/office/officeart/2005/8/layout/pyramid4"/>
    <dgm:cxn modelId="{18FD72DB-BCE3-4A14-B780-D944C18E0CA7}" type="presOf" srcId="{C83FDD69-1E6F-4C4C-8A6E-84C980E9306E}" destId="{6A27DE4A-37B2-49A4-9E6C-3FE738134289}" srcOrd="0" destOrd="0" presId="urn:microsoft.com/office/officeart/2005/8/layout/pyramid4"/>
    <dgm:cxn modelId="{D8614C5A-D10F-47D0-BD32-52903B512F35}" srcId="{09DDA928-F5FD-4DB8-A80C-BA50D49A75A3}" destId="{C83FDD69-1E6F-4C4C-8A6E-84C980E9306E}" srcOrd="3" destOrd="0" parTransId="{10C5BA01-82A9-4795-8281-B3E48B353DB1}" sibTransId="{6BE6AF88-2163-4DED-94F6-970BEF734449}"/>
    <dgm:cxn modelId="{C30E362E-F4A3-46FB-8181-8DD50E07F9E7}" type="presOf" srcId="{CE6D7FB3-464D-4289-AB7F-0F73850AE720}" destId="{7FC1DC23-3493-40AC-A566-205CA845C8ED}" srcOrd="0" destOrd="0" presId="urn:microsoft.com/office/officeart/2005/8/layout/pyramid4"/>
    <dgm:cxn modelId="{F0065705-A60A-43CF-8963-D26BEBF72280}" type="presOf" srcId="{7083705F-BD2A-4031-9760-67B22019AD69}" destId="{5E5A076D-3D5F-427D-9EB6-688122120DD8}" srcOrd="0" destOrd="0" presId="urn:microsoft.com/office/officeart/2005/8/layout/pyramid4"/>
    <dgm:cxn modelId="{046D0D28-FCCF-472B-9F03-B71BEDA41940}" srcId="{09DDA928-F5FD-4DB8-A80C-BA50D49A75A3}" destId="{7083705F-BD2A-4031-9760-67B22019AD69}" srcOrd="2" destOrd="0" parTransId="{C5E5043C-811D-49E3-B325-FFD0B009E0BF}" sibTransId="{9104078F-23BA-46B5-AD73-3C19AF8771D3}"/>
    <dgm:cxn modelId="{F1A6DB5D-07EE-428A-B42E-378F7B1BEED2}" type="presParOf" srcId="{0F87C84B-96D6-4FDF-9D82-214A0B9A262B}" destId="{7FC1DC23-3493-40AC-A566-205CA845C8ED}" srcOrd="0" destOrd="0" presId="urn:microsoft.com/office/officeart/2005/8/layout/pyramid4"/>
    <dgm:cxn modelId="{2F5B6FF3-45B7-4FFD-9A8E-0D6F216A19DE}" type="presParOf" srcId="{0F87C84B-96D6-4FDF-9D82-214A0B9A262B}" destId="{B6DCAA9B-B459-47C5-9ED0-75BC0E8D9884}" srcOrd="1" destOrd="0" presId="urn:microsoft.com/office/officeart/2005/8/layout/pyramid4"/>
    <dgm:cxn modelId="{2EFC526F-0EC6-40CC-9F34-592228915BB3}" type="presParOf" srcId="{0F87C84B-96D6-4FDF-9D82-214A0B9A262B}" destId="{5E5A076D-3D5F-427D-9EB6-688122120DD8}" srcOrd="2" destOrd="0" presId="urn:microsoft.com/office/officeart/2005/8/layout/pyramid4"/>
    <dgm:cxn modelId="{98C0727B-2084-43F6-A666-4D8B122A9A92}" type="presParOf" srcId="{0F87C84B-96D6-4FDF-9D82-214A0B9A262B}" destId="{6A27DE4A-37B2-49A4-9E6C-3FE738134289}"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40DC0E-43B9-4CB5-B9D4-66884A6BA233}" type="doc">
      <dgm:prSet loTypeId="urn:microsoft.com/office/officeart/2005/8/layout/pyramid1" loCatId="pyramid" qsTypeId="urn:microsoft.com/office/officeart/2005/8/quickstyle/3d2" qsCatId="3D" csTypeId="urn:microsoft.com/office/officeart/2005/8/colors/colorful3" csCatId="colorful" phldr="1"/>
      <dgm:spPr/>
    </dgm:pt>
    <dgm:pt modelId="{3FC2AC66-A1AB-44B0-8CF2-8A40332BFF06}">
      <dgm:prSet phldrT="[Texto]" custT="1"/>
      <dgm:spPr/>
      <dgm:t>
        <a:bodyPr/>
        <a:lstStyle/>
        <a:p>
          <a:r>
            <a:rPr lang="en-US" sz="2000" b="1" dirty="0" err="1" smtClean="0">
              <a:effectLst>
                <a:outerShdw blurRad="38100" dist="38100" dir="2700000" algn="tl">
                  <a:srgbClr val="000000">
                    <a:alpha val="43137"/>
                  </a:srgbClr>
                </a:outerShdw>
              </a:effectLst>
            </a:rPr>
            <a:t>Progenitoras</a:t>
          </a:r>
          <a:r>
            <a:rPr lang="en-US" sz="2000" b="1" dirty="0" smtClean="0">
              <a:effectLst>
                <a:outerShdw blurRad="38100" dist="38100" dir="2700000" algn="tl">
                  <a:srgbClr val="000000">
                    <a:alpha val="43137"/>
                  </a:srgbClr>
                </a:outerShdw>
              </a:effectLst>
            </a:rPr>
            <a:t> cells</a:t>
          </a:r>
          <a:endParaRPr lang="en-US" sz="2000" b="1" dirty="0">
            <a:effectLst>
              <a:outerShdw blurRad="38100" dist="38100" dir="2700000" algn="tl">
                <a:srgbClr val="000000">
                  <a:alpha val="43137"/>
                </a:srgbClr>
              </a:outerShdw>
            </a:effectLst>
          </a:endParaRPr>
        </a:p>
      </dgm:t>
    </dgm:pt>
    <dgm:pt modelId="{6050EEE6-EBCC-4C83-93B1-98AA3C298AA7}" type="parTrans" cxnId="{8353FC85-9A90-4B13-8C9A-1991ACB31EF7}">
      <dgm:prSet/>
      <dgm:spPr/>
      <dgm:t>
        <a:bodyPr/>
        <a:lstStyle/>
        <a:p>
          <a:endParaRPr lang="en-US" sz="2800" b="1">
            <a:effectLst>
              <a:outerShdw blurRad="38100" dist="38100" dir="2700000" algn="tl">
                <a:srgbClr val="000000">
                  <a:alpha val="43137"/>
                </a:srgbClr>
              </a:outerShdw>
            </a:effectLst>
          </a:endParaRPr>
        </a:p>
      </dgm:t>
    </dgm:pt>
    <dgm:pt modelId="{DCA1CBFB-69EA-4A9D-963D-24134AC6CC51}" type="sibTrans" cxnId="{8353FC85-9A90-4B13-8C9A-1991ACB31EF7}">
      <dgm:prSet/>
      <dgm:spPr/>
      <dgm:t>
        <a:bodyPr/>
        <a:lstStyle/>
        <a:p>
          <a:endParaRPr lang="en-US" sz="2800" b="1">
            <a:effectLst>
              <a:outerShdw blurRad="38100" dist="38100" dir="2700000" algn="tl">
                <a:srgbClr val="000000">
                  <a:alpha val="43137"/>
                </a:srgbClr>
              </a:outerShdw>
            </a:effectLst>
          </a:endParaRPr>
        </a:p>
      </dgm:t>
    </dgm:pt>
    <dgm:pt modelId="{DE60BEC8-3C05-45EF-8AC6-BA76C754FD7D}">
      <dgm:prSet phldrT="[Texto]" custT="1"/>
      <dgm:spPr/>
      <dgm:t>
        <a:bodyPr/>
        <a:lstStyle/>
        <a:p>
          <a:r>
            <a:rPr lang="en-US" sz="2000" b="1" dirty="0" err="1" smtClean="0">
              <a:effectLst>
                <a:outerShdw blurRad="38100" dist="38100" dir="2700000" algn="tl">
                  <a:srgbClr val="000000">
                    <a:alpha val="43137"/>
                  </a:srgbClr>
                </a:outerShdw>
              </a:effectLst>
            </a:rPr>
            <a:t>Reproductoras</a:t>
          </a:r>
          <a:endParaRPr lang="en-US" sz="2000" b="1" dirty="0">
            <a:effectLst>
              <a:outerShdw blurRad="38100" dist="38100" dir="2700000" algn="tl">
                <a:srgbClr val="000000">
                  <a:alpha val="43137"/>
                </a:srgbClr>
              </a:outerShdw>
            </a:effectLst>
          </a:endParaRPr>
        </a:p>
      </dgm:t>
    </dgm:pt>
    <dgm:pt modelId="{FBFCF63E-AD2C-43F3-ABA8-07EAE01CF9B7}" type="parTrans" cxnId="{A700981F-C008-4094-A0EF-117ABAB3A688}">
      <dgm:prSet/>
      <dgm:spPr/>
      <dgm:t>
        <a:bodyPr/>
        <a:lstStyle/>
        <a:p>
          <a:endParaRPr lang="en-US" sz="2800" b="1">
            <a:effectLst>
              <a:outerShdw blurRad="38100" dist="38100" dir="2700000" algn="tl">
                <a:srgbClr val="000000">
                  <a:alpha val="43137"/>
                </a:srgbClr>
              </a:outerShdw>
            </a:effectLst>
          </a:endParaRPr>
        </a:p>
      </dgm:t>
    </dgm:pt>
    <dgm:pt modelId="{2DED7A31-E8AC-4372-B612-482A92BCA699}" type="sibTrans" cxnId="{A700981F-C008-4094-A0EF-117ABAB3A688}">
      <dgm:prSet/>
      <dgm:spPr/>
      <dgm:t>
        <a:bodyPr/>
        <a:lstStyle/>
        <a:p>
          <a:endParaRPr lang="en-US" sz="2800" b="1">
            <a:effectLst>
              <a:outerShdw blurRad="38100" dist="38100" dir="2700000" algn="tl">
                <a:srgbClr val="000000">
                  <a:alpha val="43137"/>
                </a:srgbClr>
              </a:outerShdw>
            </a:effectLst>
          </a:endParaRPr>
        </a:p>
      </dgm:t>
    </dgm:pt>
    <dgm:pt modelId="{3C738EFE-F44C-4286-8C49-15EE2B08B173}">
      <dgm:prSet phldrT="[Texto]" custT="1"/>
      <dgm:spPr/>
      <dgm:t>
        <a:bodyPr/>
        <a:lstStyle/>
        <a:p>
          <a:r>
            <a:rPr lang="en-US" sz="2000" b="1" dirty="0" err="1" smtClean="0">
              <a:effectLst>
                <a:outerShdw blurRad="38100" dist="38100" dir="2700000" algn="tl">
                  <a:srgbClr val="000000">
                    <a:alpha val="43137"/>
                  </a:srgbClr>
                </a:outerShdw>
              </a:effectLst>
            </a:rPr>
            <a:t>Granjas</a:t>
          </a:r>
          <a:r>
            <a:rPr lang="en-US" sz="2000" b="1" dirty="0" smtClean="0">
              <a:effectLst>
                <a:outerShdw blurRad="38100" dist="38100" dir="2700000" algn="tl">
                  <a:srgbClr val="000000">
                    <a:alpha val="43137"/>
                  </a:srgbClr>
                </a:outerShdw>
              </a:effectLst>
            </a:rPr>
            <a:t> de </a:t>
          </a:r>
          <a:r>
            <a:rPr lang="en-US" sz="2000" b="1" dirty="0" err="1" smtClean="0">
              <a:effectLst>
                <a:outerShdw blurRad="38100" dist="38100" dir="2700000" algn="tl">
                  <a:srgbClr val="000000">
                    <a:alpha val="43137"/>
                  </a:srgbClr>
                </a:outerShdw>
              </a:effectLst>
            </a:rPr>
            <a:t>multiplicacion</a:t>
          </a:r>
          <a:endParaRPr lang="en-US" sz="2000" b="1" dirty="0">
            <a:effectLst>
              <a:outerShdw blurRad="38100" dist="38100" dir="2700000" algn="tl">
                <a:srgbClr val="000000">
                  <a:alpha val="43137"/>
                </a:srgbClr>
              </a:outerShdw>
            </a:effectLst>
          </a:endParaRPr>
        </a:p>
      </dgm:t>
    </dgm:pt>
    <dgm:pt modelId="{5E23F758-ACA7-47D4-BDB4-C235E5FF6B89}" type="parTrans" cxnId="{8F73A379-7112-477E-8591-DBE66C620D6D}">
      <dgm:prSet/>
      <dgm:spPr/>
      <dgm:t>
        <a:bodyPr/>
        <a:lstStyle/>
        <a:p>
          <a:endParaRPr lang="en-US" sz="2800" b="1">
            <a:effectLst>
              <a:outerShdw blurRad="38100" dist="38100" dir="2700000" algn="tl">
                <a:srgbClr val="000000">
                  <a:alpha val="43137"/>
                </a:srgbClr>
              </a:outerShdw>
            </a:effectLst>
          </a:endParaRPr>
        </a:p>
      </dgm:t>
    </dgm:pt>
    <dgm:pt modelId="{FF781FFF-2D6E-452F-AB8F-82175C488DAB}" type="sibTrans" cxnId="{8F73A379-7112-477E-8591-DBE66C620D6D}">
      <dgm:prSet/>
      <dgm:spPr/>
      <dgm:t>
        <a:bodyPr/>
        <a:lstStyle/>
        <a:p>
          <a:endParaRPr lang="en-US" sz="2800" b="1">
            <a:effectLst>
              <a:outerShdw blurRad="38100" dist="38100" dir="2700000" algn="tl">
                <a:srgbClr val="000000">
                  <a:alpha val="43137"/>
                </a:srgbClr>
              </a:outerShdw>
            </a:effectLst>
          </a:endParaRPr>
        </a:p>
      </dgm:t>
    </dgm:pt>
    <dgm:pt modelId="{D8D1B09F-A1ED-4C9E-A3EB-AE2A153A8321}" type="pres">
      <dgm:prSet presAssocID="{4340DC0E-43B9-4CB5-B9D4-66884A6BA233}" presName="Name0" presStyleCnt="0">
        <dgm:presLayoutVars>
          <dgm:dir/>
          <dgm:animLvl val="lvl"/>
          <dgm:resizeHandles val="exact"/>
        </dgm:presLayoutVars>
      </dgm:prSet>
      <dgm:spPr/>
    </dgm:pt>
    <dgm:pt modelId="{8CA412DB-C387-46C3-AA6A-A3D5790FED7A}" type="pres">
      <dgm:prSet presAssocID="{3FC2AC66-A1AB-44B0-8CF2-8A40332BFF06}" presName="Name8" presStyleCnt="0"/>
      <dgm:spPr/>
    </dgm:pt>
    <dgm:pt modelId="{AC6AFE64-386A-40DC-97B1-66B47C297DA7}" type="pres">
      <dgm:prSet presAssocID="{3FC2AC66-A1AB-44B0-8CF2-8A40332BFF06}" presName="level" presStyleLbl="node1" presStyleIdx="0" presStyleCnt="3">
        <dgm:presLayoutVars>
          <dgm:chMax val="1"/>
          <dgm:bulletEnabled val="1"/>
        </dgm:presLayoutVars>
      </dgm:prSet>
      <dgm:spPr/>
      <dgm:t>
        <a:bodyPr/>
        <a:lstStyle/>
        <a:p>
          <a:endParaRPr lang="en-US"/>
        </a:p>
      </dgm:t>
    </dgm:pt>
    <dgm:pt modelId="{3968F5DD-7C84-4458-9F42-D5F3AF44DB2B}" type="pres">
      <dgm:prSet presAssocID="{3FC2AC66-A1AB-44B0-8CF2-8A40332BFF06}" presName="levelTx" presStyleLbl="revTx" presStyleIdx="0" presStyleCnt="0">
        <dgm:presLayoutVars>
          <dgm:chMax val="1"/>
          <dgm:bulletEnabled val="1"/>
        </dgm:presLayoutVars>
      </dgm:prSet>
      <dgm:spPr/>
      <dgm:t>
        <a:bodyPr/>
        <a:lstStyle/>
        <a:p>
          <a:endParaRPr lang="en-US"/>
        </a:p>
      </dgm:t>
    </dgm:pt>
    <dgm:pt modelId="{DA294A76-E776-4AD4-9A2A-C3ADC6EC9086}" type="pres">
      <dgm:prSet presAssocID="{DE60BEC8-3C05-45EF-8AC6-BA76C754FD7D}" presName="Name8" presStyleCnt="0"/>
      <dgm:spPr/>
    </dgm:pt>
    <dgm:pt modelId="{325CCEDE-CF4F-4466-B058-E39AEC9947F6}" type="pres">
      <dgm:prSet presAssocID="{DE60BEC8-3C05-45EF-8AC6-BA76C754FD7D}" presName="level" presStyleLbl="node1" presStyleIdx="1" presStyleCnt="3">
        <dgm:presLayoutVars>
          <dgm:chMax val="1"/>
          <dgm:bulletEnabled val="1"/>
        </dgm:presLayoutVars>
      </dgm:prSet>
      <dgm:spPr/>
      <dgm:t>
        <a:bodyPr/>
        <a:lstStyle/>
        <a:p>
          <a:endParaRPr lang="en-US"/>
        </a:p>
      </dgm:t>
    </dgm:pt>
    <dgm:pt modelId="{CF14330D-BE01-4805-8A86-4E293ED25F59}" type="pres">
      <dgm:prSet presAssocID="{DE60BEC8-3C05-45EF-8AC6-BA76C754FD7D}" presName="levelTx" presStyleLbl="revTx" presStyleIdx="0" presStyleCnt="0">
        <dgm:presLayoutVars>
          <dgm:chMax val="1"/>
          <dgm:bulletEnabled val="1"/>
        </dgm:presLayoutVars>
      </dgm:prSet>
      <dgm:spPr/>
      <dgm:t>
        <a:bodyPr/>
        <a:lstStyle/>
        <a:p>
          <a:endParaRPr lang="en-US"/>
        </a:p>
      </dgm:t>
    </dgm:pt>
    <dgm:pt modelId="{86070893-E03B-44FD-AD42-FA3A13F2A1D2}" type="pres">
      <dgm:prSet presAssocID="{3C738EFE-F44C-4286-8C49-15EE2B08B173}" presName="Name8" presStyleCnt="0"/>
      <dgm:spPr/>
    </dgm:pt>
    <dgm:pt modelId="{CF8DE8A4-D1FD-44A4-94FF-445F59FE7A9B}" type="pres">
      <dgm:prSet presAssocID="{3C738EFE-F44C-4286-8C49-15EE2B08B173}" presName="level" presStyleLbl="node1" presStyleIdx="2" presStyleCnt="3">
        <dgm:presLayoutVars>
          <dgm:chMax val="1"/>
          <dgm:bulletEnabled val="1"/>
        </dgm:presLayoutVars>
      </dgm:prSet>
      <dgm:spPr/>
      <dgm:t>
        <a:bodyPr/>
        <a:lstStyle/>
        <a:p>
          <a:endParaRPr lang="en-US"/>
        </a:p>
      </dgm:t>
    </dgm:pt>
    <dgm:pt modelId="{D248FB2E-2390-4019-A019-4B6542A82A8F}" type="pres">
      <dgm:prSet presAssocID="{3C738EFE-F44C-4286-8C49-15EE2B08B173}" presName="levelTx" presStyleLbl="revTx" presStyleIdx="0" presStyleCnt="0">
        <dgm:presLayoutVars>
          <dgm:chMax val="1"/>
          <dgm:bulletEnabled val="1"/>
        </dgm:presLayoutVars>
      </dgm:prSet>
      <dgm:spPr/>
      <dgm:t>
        <a:bodyPr/>
        <a:lstStyle/>
        <a:p>
          <a:endParaRPr lang="en-US"/>
        </a:p>
      </dgm:t>
    </dgm:pt>
  </dgm:ptLst>
  <dgm:cxnLst>
    <dgm:cxn modelId="{9BA19D3A-5233-47AF-B23C-BA8078D4D85E}" type="presOf" srcId="{3FC2AC66-A1AB-44B0-8CF2-8A40332BFF06}" destId="{AC6AFE64-386A-40DC-97B1-66B47C297DA7}" srcOrd="0" destOrd="0" presId="urn:microsoft.com/office/officeart/2005/8/layout/pyramid1"/>
    <dgm:cxn modelId="{540B5D5D-10C1-4D55-872C-6737EF73FFB5}" type="presOf" srcId="{3FC2AC66-A1AB-44B0-8CF2-8A40332BFF06}" destId="{3968F5DD-7C84-4458-9F42-D5F3AF44DB2B}" srcOrd="1" destOrd="0" presId="urn:microsoft.com/office/officeart/2005/8/layout/pyramid1"/>
    <dgm:cxn modelId="{5171A9F6-C500-408A-A514-604E2AB488A0}" type="presOf" srcId="{DE60BEC8-3C05-45EF-8AC6-BA76C754FD7D}" destId="{325CCEDE-CF4F-4466-B058-E39AEC9947F6}" srcOrd="0" destOrd="0" presId="urn:microsoft.com/office/officeart/2005/8/layout/pyramid1"/>
    <dgm:cxn modelId="{8F73A379-7112-477E-8591-DBE66C620D6D}" srcId="{4340DC0E-43B9-4CB5-B9D4-66884A6BA233}" destId="{3C738EFE-F44C-4286-8C49-15EE2B08B173}" srcOrd="2" destOrd="0" parTransId="{5E23F758-ACA7-47D4-BDB4-C235E5FF6B89}" sibTransId="{FF781FFF-2D6E-452F-AB8F-82175C488DAB}"/>
    <dgm:cxn modelId="{89EB0C42-97FB-4242-B635-C79CA8F7CD37}" type="presOf" srcId="{3C738EFE-F44C-4286-8C49-15EE2B08B173}" destId="{D248FB2E-2390-4019-A019-4B6542A82A8F}" srcOrd="1" destOrd="0" presId="urn:microsoft.com/office/officeart/2005/8/layout/pyramid1"/>
    <dgm:cxn modelId="{8190975E-DD1C-47FF-BF13-1B722A7711D5}" type="presOf" srcId="{3C738EFE-F44C-4286-8C49-15EE2B08B173}" destId="{CF8DE8A4-D1FD-44A4-94FF-445F59FE7A9B}" srcOrd="0" destOrd="0" presId="urn:microsoft.com/office/officeart/2005/8/layout/pyramid1"/>
    <dgm:cxn modelId="{A700981F-C008-4094-A0EF-117ABAB3A688}" srcId="{4340DC0E-43B9-4CB5-B9D4-66884A6BA233}" destId="{DE60BEC8-3C05-45EF-8AC6-BA76C754FD7D}" srcOrd="1" destOrd="0" parTransId="{FBFCF63E-AD2C-43F3-ABA8-07EAE01CF9B7}" sibTransId="{2DED7A31-E8AC-4372-B612-482A92BCA699}"/>
    <dgm:cxn modelId="{4850BCE8-646B-4632-830B-0CB6DE598CF3}" type="presOf" srcId="{DE60BEC8-3C05-45EF-8AC6-BA76C754FD7D}" destId="{CF14330D-BE01-4805-8A86-4E293ED25F59}" srcOrd="1" destOrd="0" presId="urn:microsoft.com/office/officeart/2005/8/layout/pyramid1"/>
    <dgm:cxn modelId="{8353FC85-9A90-4B13-8C9A-1991ACB31EF7}" srcId="{4340DC0E-43B9-4CB5-B9D4-66884A6BA233}" destId="{3FC2AC66-A1AB-44B0-8CF2-8A40332BFF06}" srcOrd="0" destOrd="0" parTransId="{6050EEE6-EBCC-4C83-93B1-98AA3C298AA7}" sibTransId="{DCA1CBFB-69EA-4A9D-963D-24134AC6CC51}"/>
    <dgm:cxn modelId="{FEA2B20C-AA18-435C-890B-4C0150EE77E5}" type="presOf" srcId="{4340DC0E-43B9-4CB5-B9D4-66884A6BA233}" destId="{D8D1B09F-A1ED-4C9E-A3EB-AE2A153A8321}" srcOrd="0" destOrd="0" presId="urn:microsoft.com/office/officeart/2005/8/layout/pyramid1"/>
    <dgm:cxn modelId="{6FDD3E1C-F5EB-4391-9FB3-4DCEC57AAC93}" type="presParOf" srcId="{D8D1B09F-A1ED-4C9E-A3EB-AE2A153A8321}" destId="{8CA412DB-C387-46C3-AA6A-A3D5790FED7A}" srcOrd="0" destOrd="0" presId="urn:microsoft.com/office/officeart/2005/8/layout/pyramid1"/>
    <dgm:cxn modelId="{39AD8877-DE75-4370-82E1-864A1B436770}" type="presParOf" srcId="{8CA412DB-C387-46C3-AA6A-A3D5790FED7A}" destId="{AC6AFE64-386A-40DC-97B1-66B47C297DA7}" srcOrd="0" destOrd="0" presId="urn:microsoft.com/office/officeart/2005/8/layout/pyramid1"/>
    <dgm:cxn modelId="{861E8D45-2B7C-4758-87CE-11972A15ADD9}" type="presParOf" srcId="{8CA412DB-C387-46C3-AA6A-A3D5790FED7A}" destId="{3968F5DD-7C84-4458-9F42-D5F3AF44DB2B}" srcOrd="1" destOrd="0" presId="urn:microsoft.com/office/officeart/2005/8/layout/pyramid1"/>
    <dgm:cxn modelId="{AF883789-52AC-4CBD-9F85-7453F10D9F06}" type="presParOf" srcId="{D8D1B09F-A1ED-4C9E-A3EB-AE2A153A8321}" destId="{DA294A76-E776-4AD4-9A2A-C3ADC6EC9086}" srcOrd="1" destOrd="0" presId="urn:microsoft.com/office/officeart/2005/8/layout/pyramid1"/>
    <dgm:cxn modelId="{CD344714-380F-4D99-9B38-D528B02982B9}" type="presParOf" srcId="{DA294A76-E776-4AD4-9A2A-C3ADC6EC9086}" destId="{325CCEDE-CF4F-4466-B058-E39AEC9947F6}" srcOrd="0" destOrd="0" presId="urn:microsoft.com/office/officeart/2005/8/layout/pyramid1"/>
    <dgm:cxn modelId="{977ED204-498A-4F4D-9B07-9F6E99092407}" type="presParOf" srcId="{DA294A76-E776-4AD4-9A2A-C3ADC6EC9086}" destId="{CF14330D-BE01-4805-8A86-4E293ED25F59}" srcOrd="1" destOrd="0" presId="urn:microsoft.com/office/officeart/2005/8/layout/pyramid1"/>
    <dgm:cxn modelId="{BB08FE48-F1E8-45B4-B0D5-1E07B3B85822}" type="presParOf" srcId="{D8D1B09F-A1ED-4C9E-A3EB-AE2A153A8321}" destId="{86070893-E03B-44FD-AD42-FA3A13F2A1D2}" srcOrd="2" destOrd="0" presId="urn:microsoft.com/office/officeart/2005/8/layout/pyramid1"/>
    <dgm:cxn modelId="{3946CC3A-372A-4B52-B58A-7890DC13F4F3}" type="presParOf" srcId="{86070893-E03B-44FD-AD42-FA3A13F2A1D2}" destId="{CF8DE8A4-D1FD-44A4-94FF-445F59FE7A9B}" srcOrd="0" destOrd="0" presId="urn:microsoft.com/office/officeart/2005/8/layout/pyramid1"/>
    <dgm:cxn modelId="{51A164CC-EBAA-4732-97A1-2B415A4D1EF3}" type="presParOf" srcId="{86070893-E03B-44FD-AD42-FA3A13F2A1D2}" destId="{D248FB2E-2390-4019-A019-4B6542A82A8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BF0357-67F9-4ADB-8016-979FCADD95A5}" type="doc">
      <dgm:prSet loTypeId="urn:microsoft.com/office/officeart/2005/8/layout/bProcess4" loCatId="process" qsTypeId="urn:microsoft.com/office/officeart/2005/8/quickstyle/3d2" qsCatId="3D" csTypeId="urn:microsoft.com/office/officeart/2005/8/colors/colorful1" csCatId="colorful" phldr="1"/>
      <dgm:spPr/>
      <dgm:t>
        <a:bodyPr/>
        <a:lstStyle/>
        <a:p>
          <a:endParaRPr lang="en-US"/>
        </a:p>
      </dgm:t>
    </dgm:pt>
    <dgm:pt modelId="{5DEC183A-8454-424D-9EF2-005816CF5310}">
      <dgm:prSet phldrT="[Texto]" custT="1"/>
      <dgm:spPr/>
      <dgm:t>
        <a:bodyPr/>
        <a:lstStyle/>
        <a:p>
          <a:r>
            <a:rPr lang="en-US" sz="1400" b="1" dirty="0" err="1" smtClean="0">
              <a:effectLst>
                <a:outerShdw blurRad="38100" dist="38100" dir="2700000" algn="tl">
                  <a:srgbClr val="000000">
                    <a:alpha val="43137"/>
                  </a:srgbClr>
                </a:outerShdw>
              </a:effectLst>
            </a:rPr>
            <a:t>Importaciones</a:t>
          </a:r>
          <a:endParaRPr lang="en-US" sz="1400" b="1" dirty="0">
            <a:effectLst>
              <a:outerShdw blurRad="38100" dist="38100" dir="2700000" algn="tl">
                <a:srgbClr val="000000">
                  <a:alpha val="43137"/>
                </a:srgbClr>
              </a:outerShdw>
            </a:effectLst>
          </a:endParaRPr>
        </a:p>
      </dgm:t>
    </dgm:pt>
    <dgm:pt modelId="{2FF0ACE4-9792-4201-AA52-B3F6A1CB9A37}" type="parTrans" cxnId="{48D37918-23FD-4BFF-BE4D-C3E29C6C6625}">
      <dgm:prSet/>
      <dgm:spPr/>
      <dgm:t>
        <a:bodyPr/>
        <a:lstStyle/>
        <a:p>
          <a:endParaRPr lang="en-US" sz="1400" b="1">
            <a:effectLst>
              <a:outerShdw blurRad="38100" dist="38100" dir="2700000" algn="tl">
                <a:srgbClr val="000000">
                  <a:alpha val="43137"/>
                </a:srgbClr>
              </a:outerShdw>
            </a:effectLst>
          </a:endParaRPr>
        </a:p>
      </dgm:t>
    </dgm:pt>
    <dgm:pt modelId="{52D594A4-7A37-42A5-99D7-2727D7BEF106}" type="sibTrans" cxnId="{48D37918-23FD-4BFF-BE4D-C3E29C6C6625}">
      <dgm:prSet/>
      <dgm:spPr/>
      <dgm:t>
        <a:bodyPr/>
        <a:lstStyle/>
        <a:p>
          <a:endParaRPr lang="en-US" sz="1400" b="1">
            <a:effectLst>
              <a:outerShdw blurRad="38100" dist="38100" dir="2700000" algn="tl">
                <a:srgbClr val="000000">
                  <a:alpha val="43137"/>
                </a:srgbClr>
              </a:outerShdw>
            </a:effectLst>
          </a:endParaRPr>
        </a:p>
      </dgm:t>
    </dgm:pt>
    <dgm:pt modelId="{E09FBBFD-69CF-4E49-90E4-11106E957A84}">
      <dgm:prSet phldrT="[Texto]" custT="1"/>
      <dgm:spPr/>
      <dgm:t>
        <a:bodyPr/>
        <a:lstStyle/>
        <a:p>
          <a:r>
            <a:rPr lang="en-US" sz="1400" b="1" dirty="0" err="1" smtClean="0">
              <a:effectLst>
                <a:outerShdw blurRad="38100" dist="38100" dir="2700000" algn="tl">
                  <a:srgbClr val="000000">
                    <a:alpha val="43137"/>
                  </a:srgbClr>
                </a:outerShdw>
              </a:effectLst>
            </a:rPr>
            <a:t>Incubacion</a:t>
          </a:r>
          <a:endParaRPr lang="en-US" sz="1400" b="1" dirty="0">
            <a:effectLst>
              <a:outerShdw blurRad="38100" dist="38100" dir="2700000" algn="tl">
                <a:srgbClr val="000000">
                  <a:alpha val="43137"/>
                </a:srgbClr>
              </a:outerShdw>
            </a:effectLst>
          </a:endParaRPr>
        </a:p>
      </dgm:t>
    </dgm:pt>
    <dgm:pt modelId="{532C8888-05AB-4BBC-98F2-A0BBDBAB30BA}" type="parTrans" cxnId="{A5CC89C0-96A2-4911-A330-27D8CE5C53AB}">
      <dgm:prSet/>
      <dgm:spPr/>
      <dgm:t>
        <a:bodyPr/>
        <a:lstStyle/>
        <a:p>
          <a:endParaRPr lang="en-US" sz="1400" b="1">
            <a:effectLst>
              <a:outerShdw blurRad="38100" dist="38100" dir="2700000" algn="tl">
                <a:srgbClr val="000000">
                  <a:alpha val="43137"/>
                </a:srgbClr>
              </a:outerShdw>
            </a:effectLst>
          </a:endParaRPr>
        </a:p>
      </dgm:t>
    </dgm:pt>
    <dgm:pt modelId="{9997F920-05BD-4716-87E5-48DC86FD41A3}" type="sibTrans" cxnId="{A5CC89C0-96A2-4911-A330-27D8CE5C53AB}">
      <dgm:prSet/>
      <dgm:spPr/>
      <dgm:t>
        <a:bodyPr/>
        <a:lstStyle/>
        <a:p>
          <a:endParaRPr lang="en-US" sz="1400" b="1">
            <a:effectLst>
              <a:outerShdw blurRad="38100" dist="38100" dir="2700000" algn="tl">
                <a:srgbClr val="000000">
                  <a:alpha val="43137"/>
                </a:srgbClr>
              </a:outerShdw>
            </a:effectLst>
          </a:endParaRPr>
        </a:p>
      </dgm:t>
    </dgm:pt>
    <dgm:pt modelId="{7F795C6D-08F5-4144-A4E2-64B2ABA1A4FA}">
      <dgm:prSet phldrT="[Texto]" custT="1"/>
      <dgm:spPr/>
      <dgm:t>
        <a:bodyPr/>
        <a:lstStyle/>
        <a:p>
          <a:r>
            <a:rPr lang="en-US" sz="1400" b="1" dirty="0" err="1" smtClean="0">
              <a:effectLst>
                <a:outerShdw blurRad="38100" dist="38100" dir="2700000" algn="tl">
                  <a:srgbClr val="000000">
                    <a:alpha val="43137"/>
                  </a:srgbClr>
                </a:outerShdw>
              </a:effectLst>
            </a:rPr>
            <a:t>Plantas</a:t>
          </a:r>
          <a:r>
            <a:rPr lang="en-US" sz="1400" b="1" dirty="0" smtClean="0">
              <a:effectLst>
                <a:outerShdw blurRad="38100" dist="38100" dir="2700000" algn="tl">
                  <a:srgbClr val="000000">
                    <a:alpha val="43137"/>
                  </a:srgbClr>
                </a:outerShdw>
              </a:effectLst>
            </a:rPr>
            <a:t> de</a:t>
          </a:r>
        </a:p>
        <a:p>
          <a:r>
            <a:rPr lang="en-US" sz="1400" b="1" dirty="0" err="1" smtClean="0">
              <a:effectLst>
                <a:outerShdw blurRad="38100" dist="38100" dir="2700000" algn="tl">
                  <a:srgbClr val="000000">
                    <a:alpha val="43137"/>
                  </a:srgbClr>
                </a:outerShdw>
              </a:effectLst>
            </a:rPr>
            <a:t>alimento</a:t>
          </a:r>
          <a:endParaRPr lang="en-US" sz="1400" b="1" dirty="0">
            <a:effectLst>
              <a:outerShdw blurRad="38100" dist="38100" dir="2700000" algn="tl">
                <a:srgbClr val="000000">
                  <a:alpha val="43137"/>
                </a:srgbClr>
              </a:outerShdw>
            </a:effectLst>
          </a:endParaRPr>
        </a:p>
      </dgm:t>
    </dgm:pt>
    <dgm:pt modelId="{94441A3A-E477-40B2-99B7-4809E6560F71}" type="parTrans" cxnId="{97785939-E05E-4745-B185-03FB407E1197}">
      <dgm:prSet/>
      <dgm:spPr/>
      <dgm:t>
        <a:bodyPr/>
        <a:lstStyle/>
        <a:p>
          <a:endParaRPr lang="en-US" sz="1400" b="1">
            <a:effectLst>
              <a:outerShdw blurRad="38100" dist="38100" dir="2700000" algn="tl">
                <a:srgbClr val="000000">
                  <a:alpha val="43137"/>
                </a:srgbClr>
              </a:outerShdw>
            </a:effectLst>
          </a:endParaRPr>
        </a:p>
      </dgm:t>
    </dgm:pt>
    <dgm:pt modelId="{E1A55FD1-C9D3-4DE0-BFE2-D2966AE72553}" type="sibTrans" cxnId="{97785939-E05E-4745-B185-03FB407E1197}">
      <dgm:prSet/>
      <dgm:spPr/>
      <dgm:t>
        <a:bodyPr/>
        <a:lstStyle/>
        <a:p>
          <a:endParaRPr lang="en-US" sz="1400" b="1">
            <a:effectLst>
              <a:outerShdw blurRad="38100" dist="38100" dir="2700000" algn="tl">
                <a:srgbClr val="000000">
                  <a:alpha val="43137"/>
                </a:srgbClr>
              </a:outerShdw>
            </a:effectLst>
          </a:endParaRPr>
        </a:p>
      </dgm:t>
    </dgm:pt>
    <dgm:pt modelId="{C444B655-9036-4722-84EE-72328AE5ADA7}">
      <dgm:prSet phldrT="[Texto]" custT="1"/>
      <dgm:spPr/>
      <dgm:t>
        <a:bodyPr/>
        <a:lstStyle/>
        <a:p>
          <a:r>
            <a:rPr lang="en-US" sz="1400" b="1" dirty="0" err="1" smtClean="0">
              <a:effectLst>
                <a:outerShdw blurRad="38100" dist="38100" dir="2700000" algn="tl">
                  <a:srgbClr val="000000">
                    <a:alpha val="43137"/>
                  </a:srgbClr>
                </a:outerShdw>
              </a:effectLst>
            </a:rPr>
            <a:t>Distribucion</a:t>
          </a:r>
          <a:endParaRPr lang="en-US" sz="1400" b="1" dirty="0">
            <a:effectLst>
              <a:outerShdw blurRad="38100" dist="38100" dir="2700000" algn="tl">
                <a:srgbClr val="000000">
                  <a:alpha val="43137"/>
                </a:srgbClr>
              </a:outerShdw>
            </a:effectLst>
          </a:endParaRPr>
        </a:p>
      </dgm:t>
    </dgm:pt>
    <dgm:pt modelId="{413641D1-482B-4A0A-BB73-E1517B5456C8}" type="parTrans" cxnId="{41CEF7C9-72EE-45F7-A890-D95851573BC9}">
      <dgm:prSet/>
      <dgm:spPr/>
      <dgm:t>
        <a:bodyPr/>
        <a:lstStyle/>
        <a:p>
          <a:endParaRPr lang="en-US" sz="1400" b="1">
            <a:effectLst>
              <a:outerShdw blurRad="38100" dist="38100" dir="2700000" algn="tl">
                <a:srgbClr val="000000">
                  <a:alpha val="43137"/>
                </a:srgbClr>
              </a:outerShdw>
            </a:effectLst>
          </a:endParaRPr>
        </a:p>
      </dgm:t>
    </dgm:pt>
    <dgm:pt modelId="{01D5A1F1-DE34-45DF-983B-041042B947E9}" type="sibTrans" cxnId="{41CEF7C9-72EE-45F7-A890-D95851573BC9}">
      <dgm:prSet/>
      <dgm:spPr/>
      <dgm:t>
        <a:bodyPr/>
        <a:lstStyle/>
        <a:p>
          <a:endParaRPr lang="en-US" sz="1400" b="1">
            <a:effectLst>
              <a:outerShdw blurRad="38100" dist="38100" dir="2700000" algn="tl">
                <a:srgbClr val="000000">
                  <a:alpha val="43137"/>
                </a:srgbClr>
              </a:outerShdw>
            </a:effectLst>
          </a:endParaRPr>
        </a:p>
      </dgm:t>
    </dgm:pt>
    <dgm:pt modelId="{B5EF4367-C885-448E-B76A-AC1DAED78CDE}">
      <dgm:prSet phldrT="[Texto]" custT="1"/>
      <dgm:spPr/>
      <dgm:t>
        <a:bodyPr/>
        <a:lstStyle/>
        <a:p>
          <a:r>
            <a:rPr lang="en-US" sz="1400" b="1" dirty="0" err="1" smtClean="0">
              <a:effectLst>
                <a:outerShdw blurRad="38100" dist="38100" dir="2700000" algn="tl">
                  <a:srgbClr val="000000">
                    <a:alpha val="43137"/>
                  </a:srgbClr>
                </a:outerShdw>
              </a:effectLst>
            </a:rPr>
            <a:t>Plantas</a:t>
          </a:r>
          <a:r>
            <a:rPr lang="en-US" sz="1400" b="1" dirty="0" smtClean="0">
              <a:effectLst>
                <a:outerShdw blurRad="38100" dist="38100" dir="2700000" algn="tl">
                  <a:srgbClr val="000000">
                    <a:alpha val="43137"/>
                  </a:srgbClr>
                </a:outerShdw>
              </a:effectLst>
            </a:rPr>
            <a:t> de </a:t>
          </a:r>
          <a:r>
            <a:rPr lang="en-US" sz="1400" b="1" dirty="0" err="1" smtClean="0">
              <a:effectLst>
                <a:outerShdw blurRad="38100" dist="38100" dir="2700000" algn="tl">
                  <a:srgbClr val="000000">
                    <a:alpha val="43137"/>
                  </a:srgbClr>
                </a:outerShdw>
              </a:effectLst>
            </a:rPr>
            <a:t>rendimiento</a:t>
          </a:r>
          <a:endParaRPr lang="en-US" sz="1400" b="1" dirty="0">
            <a:effectLst>
              <a:outerShdw blurRad="38100" dist="38100" dir="2700000" algn="tl">
                <a:srgbClr val="000000">
                  <a:alpha val="43137"/>
                </a:srgbClr>
              </a:outerShdw>
            </a:effectLst>
          </a:endParaRPr>
        </a:p>
      </dgm:t>
    </dgm:pt>
    <dgm:pt modelId="{3CE41516-A26B-4F02-986F-175AB9A3747C}" type="parTrans" cxnId="{FC38AFA8-01CC-4CDD-B623-406D0591C498}">
      <dgm:prSet/>
      <dgm:spPr/>
      <dgm:t>
        <a:bodyPr/>
        <a:lstStyle/>
        <a:p>
          <a:endParaRPr lang="en-US" sz="1400" b="1">
            <a:effectLst>
              <a:outerShdw blurRad="38100" dist="38100" dir="2700000" algn="tl">
                <a:srgbClr val="000000">
                  <a:alpha val="43137"/>
                </a:srgbClr>
              </a:outerShdw>
            </a:effectLst>
          </a:endParaRPr>
        </a:p>
      </dgm:t>
    </dgm:pt>
    <dgm:pt modelId="{01B6976D-0289-4D07-B8D7-2967BF2F8DBA}" type="sibTrans" cxnId="{FC38AFA8-01CC-4CDD-B623-406D0591C498}">
      <dgm:prSet/>
      <dgm:spPr/>
      <dgm:t>
        <a:bodyPr/>
        <a:lstStyle/>
        <a:p>
          <a:endParaRPr lang="en-US" sz="1400" b="1">
            <a:effectLst>
              <a:outerShdw blurRad="38100" dist="38100" dir="2700000" algn="tl">
                <a:srgbClr val="000000">
                  <a:alpha val="43137"/>
                </a:srgbClr>
              </a:outerShdw>
            </a:effectLst>
          </a:endParaRPr>
        </a:p>
      </dgm:t>
    </dgm:pt>
    <dgm:pt modelId="{749BA0CC-3B8D-46A6-B824-E44410368FA2}">
      <dgm:prSet phldrT="[Texto]" custT="1"/>
      <dgm:spPr/>
      <dgm:t>
        <a:bodyPr/>
        <a:lstStyle/>
        <a:p>
          <a:r>
            <a:rPr lang="en-US" sz="1400" b="1" dirty="0" err="1" smtClean="0">
              <a:solidFill>
                <a:schemeClr val="tx1"/>
              </a:solidFill>
              <a:effectLst>
                <a:outerShdw blurRad="38100" dist="38100" dir="2700000" algn="tl">
                  <a:srgbClr val="000000">
                    <a:alpha val="43137"/>
                  </a:srgbClr>
                </a:outerShdw>
              </a:effectLst>
            </a:rPr>
            <a:t>Rastros</a:t>
          </a:r>
          <a:endParaRPr lang="en-US" sz="1400" b="1" dirty="0">
            <a:solidFill>
              <a:schemeClr val="tx1"/>
            </a:solidFill>
            <a:effectLst>
              <a:outerShdw blurRad="38100" dist="38100" dir="2700000" algn="tl">
                <a:srgbClr val="000000">
                  <a:alpha val="43137"/>
                </a:srgbClr>
              </a:outerShdw>
            </a:effectLst>
          </a:endParaRPr>
        </a:p>
      </dgm:t>
    </dgm:pt>
    <dgm:pt modelId="{2CA1D339-97FA-4797-BC5F-67E659E327E8}" type="parTrans" cxnId="{B9A36D14-5745-4BE6-BD64-FD4858B7B805}">
      <dgm:prSet/>
      <dgm:spPr/>
      <dgm:t>
        <a:bodyPr/>
        <a:lstStyle/>
        <a:p>
          <a:endParaRPr lang="en-US" sz="1400" b="1">
            <a:effectLst>
              <a:outerShdw blurRad="38100" dist="38100" dir="2700000" algn="tl">
                <a:srgbClr val="000000">
                  <a:alpha val="43137"/>
                </a:srgbClr>
              </a:outerShdw>
            </a:effectLst>
          </a:endParaRPr>
        </a:p>
      </dgm:t>
    </dgm:pt>
    <dgm:pt modelId="{A2A1B25D-D36C-48C8-BC41-4D04B289BEA0}" type="sibTrans" cxnId="{B9A36D14-5745-4BE6-BD64-FD4858B7B805}">
      <dgm:prSet/>
      <dgm:spPr/>
      <dgm:t>
        <a:bodyPr/>
        <a:lstStyle/>
        <a:p>
          <a:endParaRPr lang="en-US" sz="1400" b="1">
            <a:effectLst>
              <a:outerShdw blurRad="38100" dist="38100" dir="2700000" algn="tl">
                <a:srgbClr val="000000">
                  <a:alpha val="43137"/>
                </a:srgbClr>
              </a:outerShdw>
            </a:effectLst>
          </a:endParaRPr>
        </a:p>
      </dgm:t>
    </dgm:pt>
    <dgm:pt modelId="{44A2871A-6704-4657-B1C6-3AAB90050849}">
      <dgm:prSet phldrT="[Texto]" custT="1"/>
      <dgm:spPr/>
      <dgm:t>
        <a:bodyPr/>
        <a:lstStyle/>
        <a:p>
          <a:r>
            <a:rPr lang="en-US" sz="1400" b="1" dirty="0" err="1" smtClean="0">
              <a:effectLst>
                <a:outerShdw blurRad="38100" dist="38100" dir="2700000" algn="tl">
                  <a:srgbClr val="000000">
                    <a:alpha val="43137"/>
                  </a:srgbClr>
                </a:outerShdw>
              </a:effectLst>
            </a:rPr>
            <a:t>Otros</a:t>
          </a:r>
          <a:r>
            <a:rPr lang="en-US" sz="1400" b="1" dirty="0" smtClean="0">
              <a:effectLst>
                <a:outerShdw blurRad="38100" dist="38100" dir="2700000" algn="tl">
                  <a:srgbClr val="000000">
                    <a:alpha val="43137"/>
                  </a:srgbClr>
                </a:outerShdw>
              </a:effectLst>
            </a:rPr>
            <a:t> </a:t>
          </a:r>
          <a:r>
            <a:rPr lang="en-US" sz="1400" b="1" dirty="0" err="1" smtClean="0">
              <a:effectLst>
                <a:outerShdw blurRad="38100" dist="38100" dir="2700000" algn="tl">
                  <a:srgbClr val="000000">
                    <a:alpha val="43137"/>
                  </a:srgbClr>
                </a:outerShdw>
              </a:effectLst>
            </a:rPr>
            <a:t>procesos</a:t>
          </a:r>
          <a:endParaRPr lang="en-US" sz="1400" b="1" dirty="0">
            <a:effectLst>
              <a:outerShdw blurRad="38100" dist="38100" dir="2700000" algn="tl">
                <a:srgbClr val="000000">
                  <a:alpha val="43137"/>
                </a:srgbClr>
              </a:outerShdw>
            </a:effectLst>
          </a:endParaRPr>
        </a:p>
      </dgm:t>
    </dgm:pt>
    <dgm:pt modelId="{D7B85E53-D867-4E5E-9CAC-CE6D39262E86}" type="parTrans" cxnId="{309A3E8B-F0B6-4F18-ADA7-1C4376931591}">
      <dgm:prSet/>
      <dgm:spPr/>
      <dgm:t>
        <a:bodyPr/>
        <a:lstStyle/>
        <a:p>
          <a:endParaRPr lang="en-US" sz="1400" b="1">
            <a:effectLst>
              <a:outerShdw blurRad="38100" dist="38100" dir="2700000" algn="tl">
                <a:srgbClr val="000000">
                  <a:alpha val="43137"/>
                </a:srgbClr>
              </a:outerShdw>
            </a:effectLst>
          </a:endParaRPr>
        </a:p>
      </dgm:t>
    </dgm:pt>
    <dgm:pt modelId="{51C70184-853D-412B-BF3D-8A343FB26CAE}" type="sibTrans" cxnId="{309A3E8B-F0B6-4F18-ADA7-1C4376931591}">
      <dgm:prSet/>
      <dgm:spPr/>
      <dgm:t>
        <a:bodyPr/>
        <a:lstStyle/>
        <a:p>
          <a:endParaRPr lang="en-US" sz="1400" b="1">
            <a:effectLst>
              <a:outerShdw blurRad="38100" dist="38100" dir="2700000" algn="tl">
                <a:srgbClr val="000000">
                  <a:alpha val="43137"/>
                </a:srgbClr>
              </a:outerShdw>
            </a:effectLst>
          </a:endParaRPr>
        </a:p>
      </dgm:t>
    </dgm:pt>
    <dgm:pt modelId="{96B7721A-FF09-423B-9D33-65736EF802A9}">
      <dgm:prSet phldrT="[Texto]" custT="1"/>
      <dgm:spPr/>
      <dgm:t>
        <a:bodyPr/>
        <a:lstStyle/>
        <a:p>
          <a:r>
            <a:rPr lang="en-US" sz="1400" b="1" dirty="0" err="1" smtClean="0">
              <a:solidFill>
                <a:schemeClr val="tx1"/>
              </a:solidFill>
              <a:effectLst>
                <a:outerShdw blurRad="38100" dist="38100" dir="2700000" algn="tl">
                  <a:srgbClr val="000000">
                    <a:alpha val="43137"/>
                  </a:srgbClr>
                </a:outerShdw>
              </a:effectLst>
            </a:rPr>
            <a:t>Exportacion</a:t>
          </a:r>
          <a:endParaRPr lang="en-US" sz="1400" b="1" dirty="0">
            <a:effectLst>
              <a:outerShdw blurRad="38100" dist="38100" dir="2700000" algn="tl">
                <a:srgbClr val="000000">
                  <a:alpha val="43137"/>
                </a:srgbClr>
              </a:outerShdw>
            </a:effectLst>
          </a:endParaRPr>
        </a:p>
      </dgm:t>
    </dgm:pt>
    <dgm:pt modelId="{8A50CE89-6D70-4328-ACAA-DD07BBA06CEA}" type="parTrans" cxnId="{51C0049E-5745-48C9-9B53-515635FCC1A1}">
      <dgm:prSet/>
      <dgm:spPr/>
      <dgm:t>
        <a:bodyPr/>
        <a:lstStyle/>
        <a:p>
          <a:endParaRPr lang="en-US" sz="1400" b="1">
            <a:effectLst>
              <a:outerShdw blurRad="38100" dist="38100" dir="2700000" algn="tl">
                <a:srgbClr val="000000">
                  <a:alpha val="43137"/>
                </a:srgbClr>
              </a:outerShdw>
            </a:effectLst>
          </a:endParaRPr>
        </a:p>
      </dgm:t>
    </dgm:pt>
    <dgm:pt modelId="{3640DE48-A7A3-48C1-9919-2D5269FF02D4}" type="sibTrans" cxnId="{51C0049E-5745-48C9-9B53-515635FCC1A1}">
      <dgm:prSet/>
      <dgm:spPr/>
      <dgm:t>
        <a:bodyPr/>
        <a:lstStyle/>
        <a:p>
          <a:endParaRPr lang="en-US" sz="1400" b="1">
            <a:effectLst>
              <a:outerShdw blurRad="38100" dist="38100" dir="2700000" algn="tl">
                <a:srgbClr val="000000">
                  <a:alpha val="43137"/>
                </a:srgbClr>
              </a:outerShdw>
            </a:effectLst>
          </a:endParaRPr>
        </a:p>
      </dgm:t>
    </dgm:pt>
    <dgm:pt modelId="{50BF35B9-D78D-4C07-B16D-E99B113B5E92}">
      <dgm:prSet custT="1"/>
      <dgm:spPr/>
      <dgm:t>
        <a:bodyPr/>
        <a:lstStyle/>
        <a:p>
          <a:r>
            <a:rPr lang="en-US" sz="1400" b="1" dirty="0" smtClean="0">
              <a:effectLst>
                <a:outerShdw blurRad="38100" dist="38100" dir="2700000" algn="tl">
                  <a:srgbClr val="000000">
                    <a:alpha val="43137"/>
                  </a:srgbClr>
                </a:outerShdw>
              </a:effectLst>
            </a:rPr>
            <a:t>Canales de </a:t>
          </a:r>
          <a:r>
            <a:rPr lang="en-US" sz="1400" b="1" dirty="0" err="1" smtClean="0">
              <a:effectLst>
                <a:outerShdw blurRad="38100" dist="38100" dir="2700000" algn="tl">
                  <a:srgbClr val="000000">
                    <a:alpha val="43137"/>
                  </a:srgbClr>
                </a:outerShdw>
              </a:effectLst>
            </a:rPr>
            <a:t>venta</a:t>
          </a:r>
          <a:endParaRPr lang="en-US" sz="1400" b="1" dirty="0">
            <a:effectLst>
              <a:outerShdw blurRad="38100" dist="38100" dir="2700000" algn="tl">
                <a:srgbClr val="000000">
                  <a:alpha val="43137"/>
                </a:srgbClr>
              </a:outerShdw>
            </a:effectLst>
          </a:endParaRPr>
        </a:p>
      </dgm:t>
    </dgm:pt>
    <dgm:pt modelId="{5DDCC1DC-10EB-4303-AE16-CC5932ACBF5D}" type="parTrans" cxnId="{F3770BC9-CB14-4330-8F52-6081C7FFF0DB}">
      <dgm:prSet/>
      <dgm:spPr/>
      <dgm:t>
        <a:bodyPr/>
        <a:lstStyle/>
        <a:p>
          <a:endParaRPr lang="en-US" sz="1400" b="1">
            <a:effectLst>
              <a:outerShdw blurRad="38100" dist="38100" dir="2700000" algn="tl">
                <a:srgbClr val="000000">
                  <a:alpha val="43137"/>
                </a:srgbClr>
              </a:outerShdw>
            </a:effectLst>
          </a:endParaRPr>
        </a:p>
      </dgm:t>
    </dgm:pt>
    <dgm:pt modelId="{0ECD835F-7266-4E25-B3D8-01B8652E1448}" type="sibTrans" cxnId="{F3770BC9-CB14-4330-8F52-6081C7FFF0DB}">
      <dgm:prSet/>
      <dgm:spPr/>
      <dgm:t>
        <a:bodyPr/>
        <a:lstStyle/>
        <a:p>
          <a:endParaRPr lang="en-US" sz="1400" b="1">
            <a:effectLst>
              <a:outerShdw blurRad="38100" dist="38100" dir="2700000" algn="tl">
                <a:srgbClr val="000000">
                  <a:alpha val="43137"/>
                </a:srgbClr>
              </a:outerShdw>
            </a:effectLst>
          </a:endParaRPr>
        </a:p>
      </dgm:t>
    </dgm:pt>
    <dgm:pt modelId="{C4FEEC4A-B8DD-43AE-8AF0-5E1F6BE9CC91}">
      <dgm:prSet custT="1"/>
      <dgm:spPr/>
      <dgm:t>
        <a:bodyPr/>
        <a:lstStyle/>
        <a:p>
          <a:r>
            <a:rPr lang="en-US" sz="1400" b="1" dirty="0" err="1" smtClean="0">
              <a:effectLst>
                <a:outerShdw blurRad="38100" dist="38100" dir="2700000" algn="tl">
                  <a:srgbClr val="000000">
                    <a:alpha val="43137"/>
                  </a:srgbClr>
                </a:outerShdw>
              </a:effectLst>
            </a:rPr>
            <a:t>Mercados</a:t>
          </a:r>
          <a:endParaRPr lang="en-US" sz="1400" b="1" dirty="0" smtClean="0">
            <a:effectLst>
              <a:outerShdw blurRad="38100" dist="38100" dir="2700000" algn="tl">
                <a:srgbClr val="000000">
                  <a:alpha val="43137"/>
                </a:srgbClr>
              </a:outerShdw>
            </a:effectLst>
          </a:endParaRPr>
        </a:p>
        <a:p>
          <a:r>
            <a:rPr lang="en-US" sz="1400" b="1" dirty="0" err="1" smtClean="0">
              <a:effectLst>
                <a:outerShdw blurRad="38100" dist="38100" dir="2700000" algn="tl">
                  <a:srgbClr val="000000">
                    <a:alpha val="43137"/>
                  </a:srgbClr>
                </a:outerShdw>
              </a:effectLst>
            </a:rPr>
            <a:t>alternativos</a:t>
          </a:r>
          <a:endParaRPr lang="en-US" sz="1400" b="1" dirty="0">
            <a:effectLst>
              <a:outerShdw blurRad="38100" dist="38100" dir="2700000" algn="tl">
                <a:srgbClr val="000000">
                  <a:alpha val="43137"/>
                </a:srgbClr>
              </a:outerShdw>
            </a:effectLst>
          </a:endParaRPr>
        </a:p>
      </dgm:t>
    </dgm:pt>
    <dgm:pt modelId="{3D19366A-3CC4-40C1-977B-69573ED4CCB7}" type="sibTrans" cxnId="{51E780B6-C6A6-4749-A29E-D66FA1360270}">
      <dgm:prSet/>
      <dgm:spPr/>
      <dgm:t>
        <a:bodyPr/>
        <a:lstStyle/>
        <a:p>
          <a:endParaRPr lang="en-US" sz="1400" b="1">
            <a:effectLst>
              <a:outerShdw blurRad="38100" dist="38100" dir="2700000" algn="tl">
                <a:srgbClr val="000000">
                  <a:alpha val="43137"/>
                </a:srgbClr>
              </a:outerShdw>
            </a:effectLst>
          </a:endParaRPr>
        </a:p>
      </dgm:t>
    </dgm:pt>
    <dgm:pt modelId="{B25EC597-07AE-48AB-A1A8-FEE9290268BF}" type="parTrans" cxnId="{51E780B6-C6A6-4749-A29E-D66FA1360270}">
      <dgm:prSet/>
      <dgm:spPr/>
      <dgm:t>
        <a:bodyPr/>
        <a:lstStyle/>
        <a:p>
          <a:endParaRPr lang="en-US" sz="1400" b="1">
            <a:effectLst>
              <a:outerShdw blurRad="38100" dist="38100" dir="2700000" algn="tl">
                <a:srgbClr val="000000">
                  <a:alpha val="43137"/>
                </a:srgbClr>
              </a:outerShdw>
            </a:effectLst>
          </a:endParaRPr>
        </a:p>
      </dgm:t>
    </dgm:pt>
    <dgm:pt modelId="{C9D65375-0342-4164-A714-F7FEEB721B9F}" type="pres">
      <dgm:prSet presAssocID="{2ABF0357-67F9-4ADB-8016-979FCADD95A5}" presName="Name0" presStyleCnt="0">
        <dgm:presLayoutVars>
          <dgm:dir/>
          <dgm:resizeHandles/>
        </dgm:presLayoutVars>
      </dgm:prSet>
      <dgm:spPr/>
      <dgm:t>
        <a:bodyPr/>
        <a:lstStyle/>
        <a:p>
          <a:endParaRPr lang="en-US"/>
        </a:p>
      </dgm:t>
    </dgm:pt>
    <dgm:pt modelId="{A71E03B8-569B-41F4-9430-A975610A296E}" type="pres">
      <dgm:prSet presAssocID="{5DEC183A-8454-424D-9EF2-005816CF5310}" presName="compNode" presStyleCnt="0"/>
      <dgm:spPr/>
    </dgm:pt>
    <dgm:pt modelId="{B1958F31-6E16-4434-9166-E14C0ED9166F}" type="pres">
      <dgm:prSet presAssocID="{5DEC183A-8454-424D-9EF2-005816CF5310}" presName="dummyConnPt" presStyleCnt="0"/>
      <dgm:spPr/>
    </dgm:pt>
    <dgm:pt modelId="{7BC5CF58-215C-4518-9430-9223002072DE}" type="pres">
      <dgm:prSet presAssocID="{5DEC183A-8454-424D-9EF2-005816CF5310}" presName="node" presStyleLbl="node1" presStyleIdx="0" presStyleCnt="10" custScaleX="156575">
        <dgm:presLayoutVars>
          <dgm:bulletEnabled val="1"/>
        </dgm:presLayoutVars>
      </dgm:prSet>
      <dgm:spPr/>
      <dgm:t>
        <a:bodyPr/>
        <a:lstStyle/>
        <a:p>
          <a:endParaRPr lang="en-US"/>
        </a:p>
      </dgm:t>
    </dgm:pt>
    <dgm:pt modelId="{11193B0E-DFAF-4C95-9337-2FA523D6927C}" type="pres">
      <dgm:prSet presAssocID="{52D594A4-7A37-42A5-99D7-2727D7BEF106}" presName="sibTrans" presStyleLbl="bgSibTrans2D1" presStyleIdx="0" presStyleCnt="9"/>
      <dgm:spPr/>
      <dgm:t>
        <a:bodyPr/>
        <a:lstStyle/>
        <a:p>
          <a:endParaRPr lang="en-US"/>
        </a:p>
      </dgm:t>
    </dgm:pt>
    <dgm:pt modelId="{94D16E0D-98F7-4167-88F3-63D609171BCF}" type="pres">
      <dgm:prSet presAssocID="{E09FBBFD-69CF-4E49-90E4-11106E957A84}" presName="compNode" presStyleCnt="0"/>
      <dgm:spPr/>
    </dgm:pt>
    <dgm:pt modelId="{1F479781-1DC6-4443-8E35-6A3CFCDCF3D2}" type="pres">
      <dgm:prSet presAssocID="{E09FBBFD-69CF-4E49-90E4-11106E957A84}" presName="dummyConnPt" presStyleCnt="0"/>
      <dgm:spPr/>
    </dgm:pt>
    <dgm:pt modelId="{B78E7C29-228F-40FC-946E-F5DE6EF53786}" type="pres">
      <dgm:prSet presAssocID="{E09FBBFD-69CF-4E49-90E4-11106E957A84}" presName="node" presStyleLbl="node1" presStyleIdx="1" presStyleCnt="10" custScaleX="146589">
        <dgm:presLayoutVars>
          <dgm:bulletEnabled val="1"/>
        </dgm:presLayoutVars>
      </dgm:prSet>
      <dgm:spPr/>
      <dgm:t>
        <a:bodyPr/>
        <a:lstStyle/>
        <a:p>
          <a:endParaRPr lang="en-US"/>
        </a:p>
      </dgm:t>
    </dgm:pt>
    <dgm:pt modelId="{9943FB5B-902B-427D-A221-1CDD8A1609D1}" type="pres">
      <dgm:prSet presAssocID="{9997F920-05BD-4716-87E5-48DC86FD41A3}" presName="sibTrans" presStyleLbl="bgSibTrans2D1" presStyleIdx="1" presStyleCnt="9"/>
      <dgm:spPr/>
      <dgm:t>
        <a:bodyPr/>
        <a:lstStyle/>
        <a:p>
          <a:endParaRPr lang="en-US"/>
        </a:p>
      </dgm:t>
    </dgm:pt>
    <dgm:pt modelId="{6E3208D3-5EFD-487D-A112-C07D592C49BC}" type="pres">
      <dgm:prSet presAssocID="{7F795C6D-08F5-4144-A4E2-64B2ABA1A4FA}" presName="compNode" presStyleCnt="0"/>
      <dgm:spPr/>
    </dgm:pt>
    <dgm:pt modelId="{CC9E1AF5-D129-4006-BF14-5CDEC2523F9F}" type="pres">
      <dgm:prSet presAssocID="{7F795C6D-08F5-4144-A4E2-64B2ABA1A4FA}" presName="dummyConnPt" presStyleCnt="0"/>
      <dgm:spPr/>
    </dgm:pt>
    <dgm:pt modelId="{00CA6217-73B1-41D0-81A5-534459F54BB7}" type="pres">
      <dgm:prSet presAssocID="{7F795C6D-08F5-4144-A4E2-64B2ABA1A4FA}" presName="node" presStyleLbl="node1" presStyleIdx="2" presStyleCnt="10" custScaleX="141820">
        <dgm:presLayoutVars>
          <dgm:bulletEnabled val="1"/>
        </dgm:presLayoutVars>
      </dgm:prSet>
      <dgm:spPr/>
      <dgm:t>
        <a:bodyPr/>
        <a:lstStyle/>
        <a:p>
          <a:endParaRPr lang="en-US"/>
        </a:p>
      </dgm:t>
    </dgm:pt>
    <dgm:pt modelId="{A73F41B8-C00A-4506-8C20-4C38EE5BCE98}" type="pres">
      <dgm:prSet presAssocID="{E1A55FD1-C9D3-4DE0-BFE2-D2966AE72553}" presName="sibTrans" presStyleLbl="bgSibTrans2D1" presStyleIdx="2" presStyleCnt="9"/>
      <dgm:spPr/>
      <dgm:t>
        <a:bodyPr/>
        <a:lstStyle/>
        <a:p>
          <a:endParaRPr lang="en-US"/>
        </a:p>
      </dgm:t>
    </dgm:pt>
    <dgm:pt modelId="{560683D2-030F-4F23-8898-F98744CEC301}" type="pres">
      <dgm:prSet presAssocID="{C444B655-9036-4722-84EE-72328AE5ADA7}" presName="compNode" presStyleCnt="0"/>
      <dgm:spPr/>
    </dgm:pt>
    <dgm:pt modelId="{97844086-078F-4FBC-BB86-176E07B20DB8}" type="pres">
      <dgm:prSet presAssocID="{C444B655-9036-4722-84EE-72328AE5ADA7}" presName="dummyConnPt" presStyleCnt="0"/>
      <dgm:spPr/>
    </dgm:pt>
    <dgm:pt modelId="{1C33233B-5BBD-4A0E-B743-A87663F80769}" type="pres">
      <dgm:prSet presAssocID="{C444B655-9036-4722-84EE-72328AE5ADA7}" presName="node" presStyleLbl="node1" presStyleIdx="3" presStyleCnt="10" custScaleX="141820">
        <dgm:presLayoutVars>
          <dgm:bulletEnabled val="1"/>
        </dgm:presLayoutVars>
      </dgm:prSet>
      <dgm:spPr/>
      <dgm:t>
        <a:bodyPr/>
        <a:lstStyle/>
        <a:p>
          <a:endParaRPr lang="en-US"/>
        </a:p>
      </dgm:t>
    </dgm:pt>
    <dgm:pt modelId="{ECD910CD-241A-4228-A7AB-1BC0FCE9A759}" type="pres">
      <dgm:prSet presAssocID="{01D5A1F1-DE34-45DF-983B-041042B947E9}" presName="sibTrans" presStyleLbl="bgSibTrans2D1" presStyleIdx="3" presStyleCnt="9"/>
      <dgm:spPr/>
      <dgm:t>
        <a:bodyPr/>
        <a:lstStyle/>
        <a:p>
          <a:endParaRPr lang="en-US"/>
        </a:p>
      </dgm:t>
    </dgm:pt>
    <dgm:pt modelId="{5D183E54-3CAE-4AE0-BBD3-AA423C25535E}" type="pres">
      <dgm:prSet presAssocID="{B5EF4367-C885-448E-B76A-AC1DAED78CDE}" presName="compNode" presStyleCnt="0"/>
      <dgm:spPr/>
    </dgm:pt>
    <dgm:pt modelId="{44FED700-ED88-4946-81E8-9B07EE6F49C1}" type="pres">
      <dgm:prSet presAssocID="{B5EF4367-C885-448E-B76A-AC1DAED78CDE}" presName="dummyConnPt" presStyleCnt="0"/>
      <dgm:spPr/>
    </dgm:pt>
    <dgm:pt modelId="{A6470B22-BBBF-4D51-A67E-034AF87C846D}" type="pres">
      <dgm:prSet presAssocID="{B5EF4367-C885-448E-B76A-AC1DAED78CDE}" presName="node" presStyleLbl="node1" presStyleIdx="4" presStyleCnt="10" custScaleX="149617">
        <dgm:presLayoutVars>
          <dgm:bulletEnabled val="1"/>
        </dgm:presLayoutVars>
      </dgm:prSet>
      <dgm:spPr/>
      <dgm:t>
        <a:bodyPr/>
        <a:lstStyle/>
        <a:p>
          <a:endParaRPr lang="en-US"/>
        </a:p>
      </dgm:t>
    </dgm:pt>
    <dgm:pt modelId="{78AADD8E-2D11-4F47-B668-B5129866FDBD}" type="pres">
      <dgm:prSet presAssocID="{01B6976D-0289-4D07-B8D7-2967BF2F8DBA}" presName="sibTrans" presStyleLbl="bgSibTrans2D1" presStyleIdx="4" presStyleCnt="9"/>
      <dgm:spPr/>
      <dgm:t>
        <a:bodyPr/>
        <a:lstStyle/>
        <a:p>
          <a:endParaRPr lang="en-US"/>
        </a:p>
      </dgm:t>
    </dgm:pt>
    <dgm:pt modelId="{E634DE2C-D702-4A2F-AA42-D6161588CB77}" type="pres">
      <dgm:prSet presAssocID="{749BA0CC-3B8D-46A6-B824-E44410368FA2}" presName="compNode" presStyleCnt="0"/>
      <dgm:spPr/>
    </dgm:pt>
    <dgm:pt modelId="{C8924242-5F4A-46E0-9930-FEFFB75EE3B3}" type="pres">
      <dgm:prSet presAssocID="{749BA0CC-3B8D-46A6-B824-E44410368FA2}" presName="dummyConnPt" presStyleCnt="0"/>
      <dgm:spPr/>
    </dgm:pt>
    <dgm:pt modelId="{FE5BBE04-26AD-4A88-A90F-143438EDAAFC}" type="pres">
      <dgm:prSet presAssocID="{749BA0CC-3B8D-46A6-B824-E44410368FA2}" presName="node" presStyleLbl="node1" presStyleIdx="5" presStyleCnt="10">
        <dgm:presLayoutVars>
          <dgm:bulletEnabled val="1"/>
        </dgm:presLayoutVars>
      </dgm:prSet>
      <dgm:spPr/>
      <dgm:t>
        <a:bodyPr/>
        <a:lstStyle/>
        <a:p>
          <a:endParaRPr lang="en-US"/>
        </a:p>
      </dgm:t>
    </dgm:pt>
    <dgm:pt modelId="{A897B353-EA03-4B93-81B5-0C0BFBF3C53C}" type="pres">
      <dgm:prSet presAssocID="{A2A1B25D-D36C-48C8-BC41-4D04B289BEA0}" presName="sibTrans" presStyleLbl="bgSibTrans2D1" presStyleIdx="5" presStyleCnt="9"/>
      <dgm:spPr/>
      <dgm:t>
        <a:bodyPr/>
        <a:lstStyle/>
        <a:p>
          <a:endParaRPr lang="en-US"/>
        </a:p>
      </dgm:t>
    </dgm:pt>
    <dgm:pt modelId="{4BD37EB3-5DB3-48C6-A601-D77035421E63}" type="pres">
      <dgm:prSet presAssocID="{C4FEEC4A-B8DD-43AE-8AF0-5E1F6BE9CC91}" presName="compNode" presStyleCnt="0"/>
      <dgm:spPr/>
    </dgm:pt>
    <dgm:pt modelId="{E1AE898D-F7EE-4A0A-9965-2F816AE3E233}" type="pres">
      <dgm:prSet presAssocID="{C4FEEC4A-B8DD-43AE-8AF0-5E1F6BE9CC91}" presName="dummyConnPt" presStyleCnt="0"/>
      <dgm:spPr/>
    </dgm:pt>
    <dgm:pt modelId="{7EC309AB-B1DD-4B96-AA7B-5CD688E1B7B5}" type="pres">
      <dgm:prSet presAssocID="{C4FEEC4A-B8DD-43AE-8AF0-5E1F6BE9CC91}" presName="node" presStyleLbl="node1" presStyleIdx="6" presStyleCnt="10" custScaleX="133672">
        <dgm:presLayoutVars>
          <dgm:bulletEnabled val="1"/>
        </dgm:presLayoutVars>
      </dgm:prSet>
      <dgm:spPr/>
      <dgm:t>
        <a:bodyPr/>
        <a:lstStyle/>
        <a:p>
          <a:endParaRPr lang="en-US"/>
        </a:p>
      </dgm:t>
    </dgm:pt>
    <dgm:pt modelId="{02A452BE-FF9B-4DE5-9FDD-552DCC31FA52}" type="pres">
      <dgm:prSet presAssocID="{3D19366A-3CC4-40C1-977B-69573ED4CCB7}" presName="sibTrans" presStyleLbl="bgSibTrans2D1" presStyleIdx="6" presStyleCnt="9"/>
      <dgm:spPr/>
      <dgm:t>
        <a:bodyPr/>
        <a:lstStyle/>
        <a:p>
          <a:endParaRPr lang="en-US"/>
        </a:p>
      </dgm:t>
    </dgm:pt>
    <dgm:pt modelId="{6D1F5ABF-8F5B-4264-8A9B-5E076D54E387}" type="pres">
      <dgm:prSet presAssocID="{50BF35B9-D78D-4C07-B16D-E99B113B5E92}" presName="compNode" presStyleCnt="0"/>
      <dgm:spPr/>
    </dgm:pt>
    <dgm:pt modelId="{0854F1EC-604E-4235-B403-A1D93C529503}" type="pres">
      <dgm:prSet presAssocID="{50BF35B9-D78D-4C07-B16D-E99B113B5E92}" presName="dummyConnPt" presStyleCnt="0"/>
      <dgm:spPr/>
    </dgm:pt>
    <dgm:pt modelId="{0BEAFDD2-673C-46DE-AE02-CF4DA55AAD8F}" type="pres">
      <dgm:prSet presAssocID="{50BF35B9-D78D-4C07-B16D-E99B113B5E92}" presName="node" presStyleLbl="node1" presStyleIdx="7" presStyleCnt="10">
        <dgm:presLayoutVars>
          <dgm:bulletEnabled val="1"/>
        </dgm:presLayoutVars>
      </dgm:prSet>
      <dgm:spPr/>
      <dgm:t>
        <a:bodyPr/>
        <a:lstStyle/>
        <a:p>
          <a:endParaRPr lang="en-US"/>
        </a:p>
      </dgm:t>
    </dgm:pt>
    <dgm:pt modelId="{38E47880-3188-499D-A165-4463FE689F48}" type="pres">
      <dgm:prSet presAssocID="{0ECD835F-7266-4E25-B3D8-01B8652E1448}" presName="sibTrans" presStyleLbl="bgSibTrans2D1" presStyleIdx="7" presStyleCnt="9"/>
      <dgm:spPr/>
      <dgm:t>
        <a:bodyPr/>
        <a:lstStyle/>
        <a:p>
          <a:endParaRPr lang="en-US"/>
        </a:p>
      </dgm:t>
    </dgm:pt>
    <dgm:pt modelId="{32163FD8-7357-4453-B459-1E6D8B4C6754}" type="pres">
      <dgm:prSet presAssocID="{44A2871A-6704-4657-B1C6-3AAB90050849}" presName="compNode" presStyleCnt="0"/>
      <dgm:spPr/>
    </dgm:pt>
    <dgm:pt modelId="{7AA161E6-2642-4334-9635-CCFE23772C6C}" type="pres">
      <dgm:prSet presAssocID="{44A2871A-6704-4657-B1C6-3AAB90050849}" presName="dummyConnPt" presStyleCnt="0"/>
      <dgm:spPr/>
    </dgm:pt>
    <dgm:pt modelId="{C6CE2F21-AFA2-4494-8B4C-15F059832CE8}" type="pres">
      <dgm:prSet presAssocID="{44A2871A-6704-4657-B1C6-3AAB90050849}" presName="node" presStyleLbl="node1" presStyleIdx="8" presStyleCnt="10">
        <dgm:presLayoutVars>
          <dgm:bulletEnabled val="1"/>
        </dgm:presLayoutVars>
      </dgm:prSet>
      <dgm:spPr/>
      <dgm:t>
        <a:bodyPr/>
        <a:lstStyle/>
        <a:p>
          <a:endParaRPr lang="en-US"/>
        </a:p>
      </dgm:t>
    </dgm:pt>
    <dgm:pt modelId="{59AF83EF-450C-4E59-9B7A-B9D67DF8595E}" type="pres">
      <dgm:prSet presAssocID="{51C70184-853D-412B-BF3D-8A343FB26CAE}" presName="sibTrans" presStyleLbl="bgSibTrans2D1" presStyleIdx="8" presStyleCnt="9"/>
      <dgm:spPr/>
      <dgm:t>
        <a:bodyPr/>
        <a:lstStyle/>
        <a:p>
          <a:endParaRPr lang="en-US"/>
        </a:p>
      </dgm:t>
    </dgm:pt>
    <dgm:pt modelId="{E5740E00-D14C-43E2-BA08-6E556F807661}" type="pres">
      <dgm:prSet presAssocID="{96B7721A-FF09-423B-9D33-65736EF802A9}" presName="compNode" presStyleCnt="0"/>
      <dgm:spPr/>
    </dgm:pt>
    <dgm:pt modelId="{F7E590F9-9048-440B-B0D8-4F1EBCC3CA27}" type="pres">
      <dgm:prSet presAssocID="{96B7721A-FF09-423B-9D33-65736EF802A9}" presName="dummyConnPt" presStyleCnt="0"/>
      <dgm:spPr/>
    </dgm:pt>
    <dgm:pt modelId="{6ABC700C-6238-4A98-A9F1-818CC68F058D}" type="pres">
      <dgm:prSet presAssocID="{96B7721A-FF09-423B-9D33-65736EF802A9}" presName="node" presStyleLbl="node1" presStyleIdx="9" presStyleCnt="10" custScaleX="161279">
        <dgm:presLayoutVars>
          <dgm:bulletEnabled val="1"/>
        </dgm:presLayoutVars>
      </dgm:prSet>
      <dgm:spPr/>
      <dgm:t>
        <a:bodyPr/>
        <a:lstStyle/>
        <a:p>
          <a:endParaRPr lang="en-US"/>
        </a:p>
      </dgm:t>
    </dgm:pt>
  </dgm:ptLst>
  <dgm:cxnLst>
    <dgm:cxn modelId="{3469C15B-8290-4864-A14D-9252EC3FA350}" type="presOf" srcId="{96B7721A-FF09-423B-9D33-65736EF802A9}" destId="{6ABC700C-6238-4A98-A9F1-818CC68F058D}" srcOrd="0" destOrd="0" presId="urn:microsoft.com/office/officeart/2005/8/layout/bProcess4"/>
    <dgm:cxn modelId="{FC38AFA8-01CC-4CDD-B623-406D0591C498}" srcId="{2ABF0357-67F9-4ADB-8016-979FCADD95A5}" destId="{B5EF4367-C885-448E-B76A-AC1DAED78CDE}" srcOrd="4" destOrd="0" parTransId="{3CE41516-A26B-4F02-986F-175AB9A3747C}" sibTransId="{01B6976D-0289-4D07-B8D7-2967BF2F8DBA}"/>
    <dgm:cxn modelId="{B8069ADE-49BA-4048-95B6-6F8F832DC775}" type="presOf" srcId="{7F795C6D-08F5-4144-A4E2-64B2ABA1A4FA}" destId="{00CA6217-73B1-41D0-81A5-534459F54BB7}" srcOrd="0" destOrd="0" presId="urn:microsoft.com/office/officeart/2005/8/layout/bProcess4"/>
    <dgm:cxn modelId="{347FAA23-3B3F-4B39-95A4-AFA9790C4E4C}" type="presOf" srcId="{01B6976D-0289-4D07-B8D7-2967BF2F8DBA}" destId="{78AADD8E-2D11-4F47-B668-B5129866FDBD}" srcOrd="0" destOrd="0" presId="urn:microsoft.com/office/officeart/2005/8/layout/bProcess4"/>
    <dgm:cxn modelId="{309A3E8B-F0B6-4F18-ADA7-1C4376931591}" srcId="{2ABF0357-67F9-4ADB-8016-979FCADD95A5}" destId="{44A2871A-6704-4657-B1C6-3AAB90050849}" srcOrd="8" destOrd="0" parTransId="{D7B85E53-D867-4E5E-9CAC-CE6D39262E86}" sibTransId="{51C70184-853D-412B-BF3D-8A343FB26CAE}"/>
    <dgm:cxn modelId="{B1DE082B-AAAF-4185-8A29-3B64DFFA583C}" type="presOf" srcId="{C4FEEC4A-B8DD-43AE-8AF0-5E1F6BE9CC91}" destId="{7EC309AB-B1DD-4B96-AA7B-5CD688E1B7B5}" srcOrd="0" destOrd="0" presId="urn:microsoft.com/office/officeart/2005/8/layout/bProcess4"/>
    <dgm:cxn modelId="{B7E9C52B-621C-40B3-A51C-ECECDDB863B4}" type="presOf" srcId="{51C70184-853D-412B-BF3D-8A343FB26CAE}" destId="{59AF83EF-450C-4E59-9B7A-B9D67DF8595E}" srcOrd="0" destOrd="0" presId="urn:microsoft.com/office/officeart/2005/8/layout/bProcess4"/>
    <dgm:cxn modelId="{91217184-4A76-49A4-9438-AC8DF82EC9DA}" type="presOf" srcId="{2ABF0357-67F9-4ADB-8016-979FCADD95A5}" destId="{C9D65375-0342-4164-A714-F7FEEB721B9F}" srcOrd="0" destOrd="0" presId="urn:microsoft.com/office/officeart/2005/8/layout/bProcess4"/>
    <dgm:cxn modelId="{B9A36D14-5745-4BE6-BD64-FD4858B7B805}" srcId="{2ABF0357-67F9-4ADB-8016-979FCADD95A5}" destId="{749BA0CC-3B8D-46A6-B824-E44410368FA2}" srcOrd="5" destOrd="0" parTransId="{2CA1D339-97FA-4797-BC5F-67E659E327E8}" sibTransId="{A2A1B25D-D36C-48C8-BC41-4D04B289BEA0}"/>
    <dgm:cxn modelId="{D57D133D-E7A5-4F63-B7AD-2464B4A8F892}" type="presOf" srcId="{0ECD835F-7266-4E25-B3D8-01B8652E1448}" destId="{38E47880-3188-499D-A165-4463FE689F48}" srcOrd="0" destOrd="0" presId="urn:microsoft.com/office/officeart/2005/8/layout/bProcess4"/>
    <dgm:cxn modelId="{CF7DDDBB-93EB-4495-83A7-E608323FCA5D}" type="presOf" srcId="{01D5A1F1-DE34-45DF-983B-041042B947E9}" destId="{ECD910CD-241A-4228-A7AB-1BC0FCE9A759}" srcOrd="0" destOrd="0" presId="urn:microsoft.com/office/officeart/2005/8/layout/bProcess4"/>
    <dgm:cxn modelId="{DF3E507E-3635-4F0B-A990-0C0D8D4C3804}" type="presOf" srcId="{E1A55FD1-C9D3-4DE0-BFE2-D2966AE72553}" destId="{A73F41B8-C00A-4506-8C20-4C38EE5BCE98}" srcOrd="0" destOrd="0" presId="urn:microsoft.com/office/officeart/2005/8/layout/bProcess4"/>
    <dgm:cxn modelId="{6D3A0675-0758-4262-938C-7DF289AE393D}" type="presOf" srcId="{A2A1B25D-D36C-48C8-BC41-4D04B289BEA0}" destId="{A897B353-EA03-4B93-81B5-0C0BFBF3C53C}" srcOrd="0" destOrd="0" presId="urn:microsoft.com/office/officeart/2005/8/layout/bProcess4"/>
    <dgm:cxn modelId="{0043E646-05E4-4599-9B42-BA4C6079DB6A}" type="presOf" srcId="{749BA0CC-3B8D-46A6-B824-E44410368FA2}" destId="{FE5BBE04-26AD-4A88-A90F-143438EDAAFC}" srcOrd="0" destOrd="0" presId="urn:microsoft.com/office/officeart/2005/8/layout/bProcess4"/>
    <dgm:cxn modelId="{51E780B6-C6A6-4749-A29E-D66FA1360270}" srcId="{2ABF0357-67F9-4ADB-8016-979FCADD95A5}" destId="{C4FEEC4A-B8DD-43AE-8AF0-5E1F6BE9CC91}" srcOrd="6" destOrd="0" parTransId="{B25EC597-07AE-48AB-A1A8-FEE9290268BF}" sibTransId="{3D19366A-3CC4-40C1-977B-69573ED4CCB7}"/>
    <dgm:cxn modelId="{1F614610-980C-46B9-A3A0-4CA47CBC118D}" type="presOf" srcId="{3D19366A-3CC4-40C1-977B-69573ED4CCB7}" destId="{02A452BE-FF9B-4DE5-9FDD-552DCC31FA52}" srcOrd="0" destOrd="0" presId="urn:microsoft.com/office/officeart/2005/8/layout/bProcess4"/>
    <dgm:cxn modelId="{A5CC89C0-96A2-4911-A330-27D8CE5C53AB}" srcId="{2ABF0357-67F9-4ADB-8016-979FCADD95A5}" destId="{E09FBBFD-69CF-4E49-90E4-11106E957A84}" srcOrd="1" destOrd="0" parTransId="{532C8888-05AB-4BBC-98F2-A0BBDBAB30BA}" sibTransId="{9997F920-05BD-4716-87E5-48DC86FD41A3}"/>
    <dgm:cxn modelId="{51C0049E-5745-48C9-9B53-515635FCC1A1}" srcId="{2ABF0357-67F9-4ADB-8016-979FCADD95A5}" destId="{96B7721A-FF09-423B-9D33-65736EF802A9}" srcOrd="9" destOrd="0" parTransId="{8A50CE89-6D70-4328-ACAA-DD07BBA06CEA}" sibTransId="{3640DE48-A7A3-48C1-9919-2D5269FF02D4}"/>
    <dgm:cxn modelId="{41CEF7C9-72EE-45F7-A890-D95851573BC9}" srcId="{2ABF0357-67F9-4ADB-8016-979FCADD95A5}" destId="{C444B655-9036-4722-84EE-72328AE5ADA7}" srcOrd="3" destOrd="0" parTransId="{413641D1-482B-4A0A-BB73-E1517B5456C8}" sibTransId="{01D5A1F1-DE34-45DF-983B-041042B947E9}"/>
    <dgm:cxn modelId="{47243AF2-943C-46E7-95C7-4151B2BA8120}" type="presOf" srcId="{C444B655-9036-4722-84EE-72328AE5ADA7}" destId="{1C33233B-5BBD-4A0E-B743-A87663F80769}" srcOrd="0" destOrd="0" presId="urn:microsoft.com/office/officeart/2005/8/layout/bProcess4"/>
    <dgm:cxn modelId="{29E967EC-686B-48DA-A9B5-F53C2BF167BB}" type="presOf" srcId="{E09FBBFD-69CF-4E49-90E4-11106E957A84}" destId="{B78E7C29-228F-40FC-946E-F5DE6EF53786}" srcOrd="0" destOrd="0" presId="urn:microsoft.com/office/officeart/2005/8/layout/bProcess4"/>
    <dgm:cxn modelId="{180FBFB6-277E-4E09-8ACF-6948F7D8DB3C}" type="presOf" srcId="{5DEC183A-8454-424D-9EF2-005816CF5310}" destId="{7BC5CF58-215C-4518-9430-9223002072DE}" srcOrd="0" destOrd="0" presId="urn:microsoft.com/office/officeart/2005/8/layout/bProcess4"/>
    <dgm:cxn modelId="{E44A7BC7-5081-44CF-A204-9553FD849314}" type="presOf" srcId="{44A2871A-6704-4657-B1C6-3AAB90050849}" destId="{C6CE2F21-AFA2-4494-8B4C-15F059832CE8}" srcOrd="0" destOrd="0" presId="urn:microsoft.com/office/officeart/2005/8/layout/bProcess4"/>
    <dgm:cxn modelId="{48D37918-23FD-4BFF-BE4D-C3E29C6C6625}" srcId="{2ABF0357-67F9-4ADB-8016-979FCADD95A5}" destId="{5DEC183A-8454-424D-9EF2-005816CF5310}" srcOrd="0" destOrd="0" parTransId="{2FF0ACE4-9792-4201-AA52-B3F6A1CB9A37}" sibTransId="{52D594A4-7A37-42A5-99D7-2727D7BEF106}"/>
    <dgm:cxn modelId="{97785939-E05E-4745-B185-03FB407E1197}" srcId="{2ABF0357-67F9-4ADB-8016-979FCADD95A5}" destId="{7F795C6D-08F5-4144-A4E2-64B2ABA1A4FA}" srcOrd="2" destOrd="0" parTransId="{94441A3A-E477-40B2-99B7-4809E6560F71}" sibTransId="{E1A55FD1-C9D3-4DE0-BFE2-D2966AE72553}"/>
    <dgm:cxn modelId="{EC329A09-2692-4CEC-91BE-DEE2384ED95D}" type="presOf" srcId="{9997F920-05BD-4716-87E5-48DC86FD41A3}" destId="{9943FB5B-902B-427D-A221-1CDD8A1609D1}" srcOrd="0" destOrd="0" presId="urn:microsoft.com/office/officeart/2005/8/layout/bProcess4"/>
    <dgm:cxn modelId="{76C28130-576E-480F-A01A-DD1C074E2C61}" type="presOf" srcId="{B5EF4367-C885-448E-B76A-AC1DAED78CDE}" destId="{A6470B22-BBBF-4D51-A67E-034AF87C846D}" srcOrd="0" destOrd="0" presId="urn:microsoft.com/office/officeart/2005/8/layout/bProcess4"/>
    <dgm:cxn modelId="{9D7BAC07-AD2B-42B4-BF54-68F8C5A1084A}" type="presOf" srcId="{52D594A4-7A37-42A5-99D7-2727D7BEF106}" destId="{11193B0E-DFAF-4C95-9337-2FA523D6927C}" srcOrd="0" destOrd="0" presId="urn:microsoft.com/office/officeart/2005/8/layout/bProcess4"/>
    <dgm:cxn modelId="{F3770BC9-CB14-4330-8F52-6081C7FFF0DB}" srcId="{2ABF0357-67F9-4ADB-8016-979FCADD95A5}" destId="{50BF35B9-D78D-4C07-B16D-E99B113B5E92}" srcOrd="7" destOrd="0" parTransId="{5DDCC1DC-10EB-4303-AE16-CC5932ACBF5D}" sibTransId="{0ECD835F-7266-4E25-B3D8-01B8652E1448}"/>
    <dgm:cxn modelId="{04EB5551-3755-4CCF-8168-1A2E6C9EDBEC}" type="presOf" srcId="{50BF35B9-D78D-4C07-B16D-E99B113B5E92}" destId="{0BEAFDD2-673C-46DE-AE02-CF4DA55AAD8F}" srcOrd="0" destOrd="0" presId="urn:microsoft.com/office/officeart/2005/8/layout/bProcess4"/>
    <dgm:cxn modelId="{1BCC1F03-DD22-495C-8326-89933C78C379}" type="presParOf" srcId="{C9D65375-0342-4164-A714-F7FEEB721B9F}" destId="{A71E03B8-569B-41F4-9430-A975610A296E}" srcOrd="0" destOrd="0" presId="urn:microsoft.com/office/officeart/2005/8/layout/bProcess4"/>
    <dgm:cxn modelId="{20FDC60D-3F4D-4D09-9718-4D7CF52C231D}" type="presParOf" srcId="{A71E03B8-569B-41F4-9430-A975610A296E}" destId="{B1958F31-6E16-4434-9166-E14C0ED9166F}" srcOrd="0" destOrd="0" presId="urn:microsoft.com/office/officeart/2005/8/layout/bProcess4"/>
    <dgm:cxn modelId="{114C2FF0-7D0B-4F88-BE6E-FC33E04362BF}" type="presParOf" srcId="{A71E03B8-569B-41F4-9430-A975610A296E}" destId="{7BC5CF58-215C-4518-9430-9223002072DE}" srcOrd="1" destOrd="0" presId="urn:microsoft.com/office/officeart/2005/8/layout/bProcess4"/>
    <dgm:cxn modelId="{39507812-6325-4EF6-BAE9-330A3A27E171}" type="presParOf" srcId="{C9D65375-0342-4164-A714-F7FEEB721B9F}" destId="{11193B0E-DFAF-4C95-9337-2FA523D6927C}" srcOrd="1" destOrd="0" presId="urn:microsoft.com/office/officeart/2005/8/layout/bProcess4"/>
    <dgm:cxn modelId="{71A65377-3350-40E8-BFA0-8317C54C3564}" type="presParOf" srcId="{C9D65375-0342-4164-A714-F7FEEB721B9F}" destId="{94D16E0D-98F7-4167-88F3-63D609171BCF}" srcOrd="2" destOrd="0" presId="urn:microsoft.com/office/officeart/2005/8/layout/bProcess4"/>
    <dgm:cxn modelId="{30626228-746F-4F96-BC62-A886187BADA3}" type="presParOf" srcId="{94D16E0D-98F7-4167-88F3-63D609171BCF}" destId="{1F479781-1DC6-4443-8E35-6A3CFCDCF3D2}" srcOrd="0" destOrd="0" presId="urn:microsoft.com/office/officeart/2005/8/layout/bProcess4"/>
    <dgm:cxn modelId="{AB0D6260-E5DE-4E15-AC17-4151B1672FFC}" type="presParOf" srcId="{94D16E0D-98F7-4167-88F3-63D609171BCF}" destId="{B78E7C29-228F-40FC-946E-F5DE6EF53786}" srcOrd="1" destOrd="0" presId="urn:microsoft.com/office/officeart/2005/8/layout/bProcess4"/>
    <dgm:cxn modelId="{183FBAC7-03C5-49D0-AB55-7A5F7D2ED796}" type="presParOf" srcId="{C9D65375-0342-4164-A714-F7FEEB721B9F}" destId="{9943FB5B-902B-427D-A221-1CDD8A1609D1}" srcOrd="3" destOrd="0" presId="urn:microsoft.com/office/officeart/2005/8/layout/bProcess4"/>
    <dgm:cxn modelId="{E031DB5E-C5E3-4AD2-990D-4B4474FF15CD}" type="presParOf" srcId="{C9D65375-0342-4164-A714-F7FEEB721B9F}" destId="{6E3208D3-5EFD-487D-A112-C07D592C49BC}" srcOrd="4" destOrd="0" presId="urn:microsoft.com/office/officeart/2005/8/layout/bProcess4"/>
    <dgm:cxn modelId="{A2D3C799-BAA7-4BA3-BD21-ABD5F5C674B8}" type="presParOf" srcId="{6E3208D3-5EFD-487D-A112-C07D592C49BC}" destId="{CC9E1AF5-D129-4006-BF14-5CDEC2523F9F}" srcOrd="0" destOrd="0" presId="urn:microsoft.com/office/officeart/2005/8/layout/bProcess4"/>
    <dgm:cxn modelId="{72660213-A884-4040-BF30-F621565CED02}" type="presParOf" srcId="{6E3208D3-5EFD-487D-A112-C07D592C49BC}" destId="{00CA6217-73B1-41D0-81A5-534459F54BB7}" srcOrd="1" destOrd="0" presId="urn:microsoft.com/office/officeart/2005/8/layout/bProcess4"/>
    <dgm:cxn modelId="{3EEF9EE5-4BE8-4669-96B9-8FE5971E362A}" type="presParOf" srcId="{C9D65375-0342-4164-A714-F7FEEB721B9F}" destId="{A73F41B8-C00A-4506-8C20-4C38EE5BCE98}" srcOrd="5" destOrd="0" presId="urn:microsoft.com/office/officeart/2005/8/layout/bProcess4"/>
    <dgm:cxn modelId="{2A0F883D-ED39-4CD3-A3AF-EF9B51BD2139}" type="presParOf" srcId="{C9D65375-0342-4164-A714-F7FEEB721B9F}" destId="{560683D2-030F-4F23-8898-F98744CEC301}" srcOrd="6" destOrd="0" presId="urn:microsoft.com/office/officeart/2005/8/layout/bProcess4"/>
    <dgm:cxn modelId="{C5713421-6D92-4340-8EE1-C00CBAED2BF7}" type="presParOf" srcId="{560683D2-030F-4F23-8898-F98744CEC301}" destId="{97844086-078F-4FBC-BB86-176E07B20DB8}" srcOrd="0" destOrd="0" presId="urn:microsoft.com/office/officeart/2005/8/layout/bProcess4"/>
    <dgm:cxn modelId="{AFBB3459-68A3-470A-A504-153815141D00}" type="presParOf" srcId="{560683D2-030F-4F23-8898-F98744CEC301}" destId="{1C33233B-5BBD-4A0E-B743-A87663F80769}" srcOrd="1" destOrd="0" presId="urn:microsoft.com/office/officeart/2005/8/layout/bProcess4"/>
    <dgm:cxn modelId="{F17159FE-0D55-4D38-BA71-CE00874A7D06}" type="presParOf" srcId="{C9D65375-0342-4164-A714-F7FEEB721B9F}" destId="{ECD910CD-241A-4228-A7AB-1BC0FCE9A759}" srcOrd="7" destOrd="0" presId="urn:microsoft.com/office/officeart/2005/8/layout/bProcess4"/>
    <dgm:cxn modelId="{9A41B725-76CC-40DB-A924-7467A2A53DA0}" type="presParOf" srcId="{C9D65375-0342-4164-A714-F7FEEB721B9F}" destId="{5D183E54-3CAE-4AE0-BBD3-AA423C25535E}" srcOrd="8" destOrd="0" presId="urn:microsoft.com/office/officeart/2005/8/layout/bProcess4"/>
    <dgm:cxn modelId="{74A6A6AD-2876-4E06-9EC6-42F4F480E98F}" type="presParOf" srcId="{5D183E54-3CAE-4AE0-BBD3-AA423C25535E}" destId="{44FED700-ED88-4946-81E8-9B07EE6F49C1}" srcOrd="0" destOrd="0" presId="urn:microsoft.com/office/officeart/2005/8/layout/bProcess4"/>
    <dgm:cxn modelId="{9C2F77DB-F63C-4792-8C1D-CE4F954DBDA6}" type="presParOf" srcId="{5D183E54-3CAE-4AE0-BBD3-AA423C25535E}" destId="{A6470B22-BBBF-4D51-A67E-034AF87C846D}" srcOrd="1" destOrd="0" presId="urn:microsoft.com/office/officeart/2005/8/layout/bProcess4"/>
    <dgm:cxn modelId="{3819D051-810E-4EC4-B64B-C0DB01FEA535}" type="presParOf" srcId="{C9D65375-0342-4164-A714-F7FEEB721B9F}" destId="{78AADD8E-2D11-4F47-B668-B5129866FDBD}" srcOrd="9" destOrd="0" presId="urn:microsoft.com/office/officeart/2005/8/layout/bProcess4"/>
    <dgm:cxn modelId="{4E97AECA-5047-47ED-A8B7-04E6EEE15540}" type="presParOf" srcId="{C9D65375-0342-4164-A714-F7FEEB721B9F}" destId="{E634DE2C-D702-4A2F-AA42-D6161588CB77}" srcOrd="10" destOrd="0" presId="urn:microsoft.com/office/officeart/2005/8/layout/bProcess4"/>
    <dgm:cxn modelId="{B13F78D3-C7DA-4990-86D5-AF4DC5668BCE}" type="presParOf" srcId="{E634DE2C-D702-4A2F-AA42-D6161588CB77}" destId="{C8924242-5F4A-46E0-9930-FEFFB75EE3B3}" srcOrd="0" destOrd="0" presId="urn:microsoft.com/office/officeart/2005/8/layout/bProcess4"/>
    <dgm:cxn modelId="{8C15292A-049A-4EEE-8FBD-F8CC7569F785}" type="presParOf" srcId="{E634DE2C-D702-4A2F-AA42-D6161588CB77}" destId="{FE5BBE04-26AD-4A88-A90F-143438EDAAFC}" srcOrd="1" destOrd="0" presId="urn:microsoft.com/office/officeart/2005/8/layout/bProcess4"/>
    <dgm:cxn modelId="{BF613451-D7A8-4C80-8E3E-582E134246CE}" type="presParOf" srcId="{C9D65375-0342-4164-A714-F7FEEB721B9F}" destId="{A897B353-EA03-4B93-81B5-0C0BFBF3C53C}" srcOrd="11" destOrd="0" presId="urn:microsoft.com/office/officeart/2005/8/layout/bProcess4"/>
    <dgm:cxn modelId="{69A822E9-C489-445C-8154-5D9EB7EDB97E}" type="presParOf" srcId="{C9D65375-0342-4164-A714-F7FEEB721B9F}" destId="{4BD37EB3-5DB3-48C6-A601-D77035421E63}" srcOrd="12" destOrd="0" presId="urn:microsoft.com/office/officeart/2005/8/layout/bProcess4"/>
    <dgm:cxn modelId="{EABC7482-EE6B-4C05-8940-D977E0BD52A7}" type="presParOf" srcId="{4BD37EB3-5DB3-48C6-A601-D77035421E63}" destId="{E1AE898D-F7EE-4A0A-9965-2F816AE3E233}" srcOrd="0" destOrd="0" presId="urn:microsoft.com/office/officeart/2005/8/layout/bProcess4"/>
    <dgm:cxn modelId="{C4C1B5B1-0A89-4138-A0F4-6F7BD445D557}" type="presParOf" srcId="{4BD37EB3-5DB3-48C6-A601-D77035421E63}" destId="{7EC309AB-B1DD-4B96-AA7B-5CD688E1B7B5}" srcOrd="1" destOrd="0" presId="urn:microsoft.com/office/officeart/2005/8/layout/bProcess4"/>
    <dgm:cxn modelId="{9AADCB0E-AF49-414E-BB80-E2D835881204}" type="presParOf" srcId="{C9D65375-0342-4164-A714-F7FEEB721B9F}" destId="{02A452BE-FF9B-4DE5-9FDD-552DCC31FA52}" srcOrd="13" destOrd="0" presId="urn:microsoft.com/office/officeart/2005/8/layout/bProcess4"/>
    <dgm:cxn modelId="{4C4CB829-F50D-4F06-B15B-AA40CE01B29A}" type="presParOf" srcId="{C9D65375-0342-4164-A714-F7FEEB721B9F}" destId="{6D1F5ABF-8F5B-4264-8A9B-5E076D54E387}" srcOrd="14" destOrd="0" presId="urn:microsoft.com/office/officeart/2005/8/layout/bProcess4"/>
    <dgm:cxn modelId="{3BE09F12-B0DB-4C6F-BBCC-2EE8548489EC}" type="presParOf" srcId="{6D1F5ABF-8F5B-4264-8A9B-5E076D54E387}" destId="{0854F1EC-604E-4235-B403-A1D93C529503}" srcOrd="0" destOrd="0" presId="urn:microsoft.com/office/officeart/2005/8/layout/bProcess4"/>
    <dgm:cxn modelId="{16D7907D-B6DD-448D-BE7A-B0FBE90B80B0}" type="presParOf" srcId="{6D1F5ABF-8F5B-4264-8A9B-5E076D54E387}" destId="{0BEAFDD2-673C-46DE-AE02-CF4DA55AAD8F}" srcOrd="1" destOrd="0" presId="urn:microsoft.com/office/officeart/2005/8/layout/bProcess4"/>
    <dgm:cxn modelId="{69289244-63B8-488A-BE04-7E26E85C366D}" type="presParOf" srcId="{C9D65375-0342-4164-A714-F7FEEB721B9F}" destId="{38E47880-3188-499D-A165-4463FE689F48}" srcOrd="15" destOrd="0" presId="urn:microsoft.com/office/officeart/2005/8/layout/bProcess4"/>
    <dgm:cxn modelId="{E9A0AD8F-710C-4A48-8486-41191148B7F5}" type="presParOf" srcId="{C9D65375-0342-4164-A714-F7FEEB721B9F}" destId="{32163FD8-7357-4453-B459-1E6D8B4C6754}" srcOrd="16" destOrd="0" presId="urn:microsoft.com/office/officeart/2005/8/layout/bProcess4"/>
    <dgm:cxn modelId="{17F08310-70E0-4F8B-9D28-3B1BDDB3062E}" type="presParOf" srcId="{32163FD8-7357-4453-B459-1E6D8B4C6754}" destId="{7AA161E6-2642-4334-9635-CCFE23772C6C}" srcOrd="0" destOrd="0" presId="urn:microsoft.com/office/officeart/2005/8/layout/bProcess4"/>
    <dgm:cxn modelId="{5EA81657-D596-4114-B79F-D19E49DFA7C6}" type="presParOf" srcId="{32163FD8-7357-4453-B459-1E6D8B4C6754}" destId="{C6CE2F21-AFA2-4494-8B4C-15F059832CE8}" srcOrd="1" destOrd="0" presId="urn:microsoft.com/office/officeart/2005/8/layout/bProcess4"/>
    <dgm:cxn modelId="{28D1CC2E-CDAC-4290-B7FF-A4F55F1FB9D0}" type="presParOf" srcId="{C9D65375-0342-4164-A714-F7FEEB721B9F}" destId="{59AF83EF-450C-4E59-9B7A-B9D67DF8595E}" srcOrd="17" destOrd="0" presId="urn:microsoft.com/office/officeart/2005/8/layout/bProcess4"/>
    <dgm:cxn modelId="{AC84BDBD-AE28-458B-8F27-5AEAF3B85575}" type="presParOf" srcId="{C9D65375-0342-4164-A714-F7FEEB721B9F}" destId="{E5740E00-D14C-43E2-BA08-6E556F807661}" srcOrd="18" destOrd="0" presId="urn:microsoft.com/office/officeart/2005/8/layout/bProcess4"/>
    <dgm:cxn modelId="{64D788B6-5C74-4FA8-A830-E47D04D60D40}" type="presParOf" srcId="{E5740E00-D14C-43E2-BA08-6E556F807661}" destId="{F7E590F9-9048-440B-B0D8-4F1EBCC3CA27}" srcOrd="0" destOrd="0" presId="urn:microsoft.com/office/officeart/2005/8/layout/bProcess4"/>
    <dgm:cxn modelId="{5FA8C6FB-1016-4AB0-A326-782FE9A86F3F}" type="presParOf" srcId="{E5740E00-D14C-43E2-BA08-6E556F807661}" destId="{6ABC700C-6238-4A98-A9F1-818CC68F058D}" srcOrd="1" destOrd="0" presId="urn:microsoft.com/office/officeart/2005/8/layout/bProcess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01AA1B-F8A2-4498-84C2-A564877886D2}" type="doc">
      <dgm:prSet loTypeId="urn:microsoft.com/office/officeart/2005/8/layout/matrix1" loCatId="matrix" qsTypeId="urn:microsoft.com/office/officeart/2005/8/quickstyle/simple5" qsCatId="simple" csTypeId="urn:microsoft.com/office/officeart/2005/8/colors/accent1_2" csCatId="accent1" phldr="1"/>
      <dgm:spPr/>
      <dgm:t>
        <a:bodyPr/>
        <a:lstStyle/>
        <a:p>
          <a:endParaRPr lang="es-MX"/>
        </a:p>
      </dgm:t>
    </dgm:pt>
    <dgm:pt modelId="{E2F116BB-7BC8-4E34-A21C-0A8E31494E6D}">
      <dgm:prSet phldrT="[Texto]"/>
      <dgm:spPr>
        <a:solidFill>
          <a:srgbClr val="008000"/>
        </a:solidFill>
      </dgm:spPr>
      <dgm:t>
        <a:bodyPr/>
        <a:lstStyle/>
        <a:p>
          <a:r>
            <a:rPr lang="es-MX" b="1" dirty="0" smtClean="0">
              <a:solidFill>
                <a:schemeClr val="tx1"/>
              </a:solidFill>
              <a:effectLst>
                <a:outerShdw blurRad="38100" dist="38100" dir="2700000" algn="tl">
                  <a:srgbClr val="000000">
                    <a:alpha val="43137"/>
                  </a:srgbClr>
                </a:outerShdw>
              </a:effectLst>
            </a:rPr>
            <a:t>Riesgo</a:t>
          </a:r>
          <a:endParaRPr lang="es-MX" b="1" dirty="0">
            <a:solidFill>
              <a:schemeClr val="tx1"/>
            </a:solidFill>
            <a:effectLst>
              <a:outerShdw blurRad="38100" dist="38100" dir="2700000" algn="tl">
                <a:srgbClr val="000000">
                  <a:alpha val="43137"/>
                </a:srgbClr>
              </a:outerShdw>
            </a:effectLst>
          </a:endParaRPr>
        </a:p>
      </dgm:t>
    </dgm:pt>
    <dgm:pt modelId="{FE7FFF29-3743-4CD1-9406-F416CD8B760B}" type="parTrans" cxnId="{7BFD8E38-4949-438F-9469-7A4558AD82E7}">
      <dgm:prSet/>
      <dgm:spPr/>
      <dgm:t>
        <a:bodyPr/>
        <a:lstStyle/>
        <a:p>
          <a:endParaRPr lang="es-MX" b="1">
            <a:effectLst>
              <a:outerShdw blurRad="38100" dist="38100" dir="2700000" algn="tl">
                <a:srgbClr val="000000">
                  <a:alpha val="43137"/>
                </a:srgbClr>
              </a:outerShdw>
            </a:effectLst>
          </a:endParaRPr>
        </a:p>
      </dgm:t>
    </dgm:pt>
    <dgm:pt modelId="{EF9B056A-9E74-487F-9227-87861B3553FD}" type="sibTrans" cxnId="{7BFD8E38-4949-438F-9469-7A4558AD82E7}">
      <dgm:prSet/>
      <dgm:spPr/>
      <dgm:t>
        <a:bodyPr/>
        <a:lstStyle/>
        <a:p>
          <a:endParaRPr lang="es-MX" b="1">
            <a:effectLst>
              <a:outerShdw blurRad="38100" dist="38100" dir="2700000" algn="tl">
                <a:srgbClr val="000000">
                  <a:alpha val="43137"/>
                </a:srgbClr>
              </a:outerShdw>
            </a:effectLst>
          </a:endParaRPr>
        </a:p>
      </dgm:t>
    </dgm:pt>
    <dgm:pt modelId="{F485A835-BF25-4113-B904-94F3220841FB}">
      <dgm:prSet phldrT="[Texto]"/>
      <dgm:spPr>
        <a:solidFill>
          <a:srgbClr val="002060"/>
        </a:solidFill>
      </dgm:spPr>
      <dgm:t>
        <a:bodyPr/>
        <a:lstStyle/>
        <a:p>
          <a:r>
            <a:rPr lang="es-MX" b="1" dirty="0" smtClean="0">
              <a:solidFill>
                <a:srgbClr val="FF0000"/>
              </a:solidFill>
              <a:effectLst>
                <a:outerShdw blurRad="38100" dist="38100" dir="2700000" algn="tl">
                  <a:srgbClr val="000000">
                    <a:alpha val="43137"/>
                  </a:srgbClr>
                </a:outerShdw>
              </a:effectLst>
            </a:rPr>
            <a:t>ALTO/alto</a:t>
          </a:r>
          <a:endParaRPr lang="es-MX" b="1" dirty="0">
            <a:solidFill>
              <a:srgbClr val="FF0000"/>
            </a:solidFill>
            <a:effectLst>
              <a:outerShdw blurRad="38100" dist="38100" dir="2700000" algn="tl">
                <a:srgbClr val="000000">
                  <a:alpha val="43137"/>
                </a:srgbClr>
              </a:outerShdw>
            </a:effectLst>
          </a:endParaRPr>
        </a:p>
      </dgm:t>
    </dgm:pt>
    <dgm:pt modelId="{4BC63924-AF8B-44CD-86AD-48BDC2544B64}" type="parTrans" cxnId="{1D76B173-6C1A-41BC-9DE9-A887D42788ED}">
      <dgm:prSet/>
      <dgm:spPr/>
      <dgm:t>
        <a:bodyPr/>
        <a:lstStyle/>
        <a:p>
          <a:endParaRPr lang="es-MX" b="1">
            <a:effectLst>
              <a:outerShdw blurRad="38100" dist="38100" dir="2700000" algn="tl">
                <a:srgbClr val="000000">
                  <a:alpha val="43137"/>
                </a:srgbClr>
              </a:outerShdw>
            </a:effectLst>
          </a:endParaRPr>
        </a:p>
      </dgm:t>
    </dgm:pt>
    <dgm:pt modelId="{4E5F3439-BD3B-4C34-A91B-6F83234DC0E5}" type="sibTrans" cxnId="{1D76B173-6C1A-41BC-9DE9-A887D42788ED}">
      <dgm:prSet/>
      <dgm:spPr/>
      <dgm:t>
        <a:bodyPr/>
        <a:lstStyle/>
        <a:p>
          <a:endParaRPr lang="es-MX" b="1">
            <a:effectLst>
              <a:outerShdw blurRad="38100" dist="38100" dir="2700000" algn="tl">
                <a:srgbClr val="000000">
                  <a:alpha val="43137"/>
                </a:srgbClr>
              </a:outerShdw>
            </a:effectLst>
          </a:endParaRPr>
        </a:p>
      </dgm:t>
    </dgm:pt>
    <dgm:pt modelId="{4F055861-6C77-4B0D-A91C-D175713584CE}">
      <dgm:prSet phldrT="[Texto]"/>
      <dgm:spPr>
        <a:solidFill>
          <a:srgbClr val="00B0F0"/>
        </a:solidFill>
      </dgm:spPr>
      <dgm:t>
        <a:bodyPr/>
        <a:lstStyle/>
        <a:p>
          <a:r>
            <a:rPr lang="es-MX" b="1" dirty="0" smtClean="0">
              <a:solidFill>
                <a:srgbClr val="FFC000"/>
              </a:solidFill>
              <a:effectLst>
                <a:outerShdw blurRad="38100" dist="38100" dir="2700000" algn="tl">
                  <a:srgbClr val="000000">
                    <a:alpha val="43137"/>
                  </a:srgbClr>
                </a:outerShdw>
              </a:effectLst>
            </a:rPr>
            <a:t>MEDIO/alto</a:t>
          </a:r>
          <a:endParaRPr lang="es-MX" b="1" dirty="0">
            <a:solidFill>
              <a:srgbClr val="FFC000"/>
            </a:solidFill>
            <a:effectLst>
              <a:outerShdw blurRad="38100" dist="38100" dir="2700000" algn="tl">
                <a:srgbClr val="000000">
                  <a:alpha val="43137"/>
                </a:srgbClr>
              </a:outerShdw>
            </a:effectLst>
          </a:endParaRPr>
        </a:p>
      </dgm:t>
    </dgm:pt>
    <dgm:pt modelId="{72B030DD-D466-4285-A2AF-B03BD7FF7606}" type="parTrans" cxnId="{D7DEEDA6-965B-499C-8A92-E03450F35743}">
      <dgm:prSet/>
      <dgm:spPr/>
      <dgm:t>
        <a:bodyPr/>
        <a:lstStyle/>
        <a:p>
          <a:endParaRPr lang="es-MX" b="1">
            <a:effectLst>
              <a:outerShdw blurRad="38100" dist="38100" dir="2700000" algn="tl">
                <a:srgbClr val="000000">
                  <a:alpha val="43137"/>
                </a:srgbClr>
              </a:outerShdw>
            </a:effectLst>
          </a:endParaRPr>
        </a:p>
      </dgm:t>
    </dgm:pt>
    <dgm:pt modelId="{CF7998FB-331E-4D48-8296-E7A0171F92C8}" type="sibTrans" cxnId="{D7DEEDA6-965B-499C-8A92-E03450F35743}">
      <dgm:prSet/>
      <dgm:spPr/>
      <dgm:t>
        <a:bodyPr/>
        <a:lstStyle/>
        <a:p>
          <a:endParaRPr lang="es-MX" b="1">
            <a:effectLst>
              <a:outerShdw blurRad="38100" dist="38100" dir="2700000" algn="tl">
                <a:srgbClr val="000000">
                  <a:alpha val="43137"/>
                </a:srgbClr>
              </a:outerShdw>
            </a:effectLst>
          </a:endParaRPr>
        </a:p>
      </dgm:t>
    </dgm:pt>
    <dgm:pt modelId="{BA5CB548-8EE2-4A7E-93CD-4CCC3971FCFD}">
      <dgm:prSet phldrT="[Texto]"/>
      <dgm:spPr>
        <a:solidFill>
          <a:schemeClr val="accent6"/>
        </a:solidFill>
      </dgm:spPr>
      <dgm:t>
        <a:bodyPr/>
        <a:lstStyle/>
        <a:p>
          <a:r>
            <a:rPr lang="es-MX" b="1" dirty="0" smtClean="0">
              <a:solidFill>
                <a:srgbClr val="FFFF00"/>
              </a:solidFill>
              <a:effectLst>
                <a:outerShdw blurRad="38100" dist="38100" dir="2700000" algn="tl">
                  <a:srgbClr val="000000">
                    <a:alpha val="43137"/>
                  </a:srgbClr>
                </a:outerShdw>
              </a:effectLst>
            </a:rPr>
            <a:t>Medio/bajo</a:t>
          </a:r>
          <a:endParaRPr lang="es-MX" b="1" dirty="0">
            <a:solidFill>
              <a:srgbClr val="FFFF00"/>
            </a:solidFill>
            <a:effectLst>
              <a:outerShdw blurRad="38100" dist="38100" dir="2700000" algn="tl">
                <a:srgbClr val="000000">
                  <a:alpha val="43137"/>
                </a:srgbClr>
              </a:outerShdw>
            </a:effectLst>
          </a:endParaRPr>
        </a:p>
      </dgm:t>
    </dgm:pt>
    <dgm:pt modelId="{CF8FFE94-EDE8-480C-B5EC-992A4C375BE6}" type="parTrans" cxnId="{DEAC67D2-B759-45D4-BA50-8648FF55DDBF}">
      <dgm:prSet/>
      <dgm:spPr/>
      <dgm:t>
        <a:bodyPr/>
        <a:lstStyle/>
        <a:p>
          <a:endParaRPr lang="es-MX" b="1">
            <a:effectLst>
              <a:outerShdw blurRad="38100" dist="38100" dir="2700000" algn="tl">
                <a:srgbClr val="000000">
                  <a:alpha val="43137"/>
                </a:srgbClr>
              </a:outerShdw>
            </a:effectLst>
          </a:endParaRPr>
        </a:p>
      </dgm:t>
    </dgm:pt>
    <dgm:pt modelId="{CE364B03-1B62-49F5-A9A1-5D1C6944E3CD}" type="sibTrans" cxnId="{DEAC67D2-B759-45D4-BA50-8648FF55DDBF}">
      <dgm:prSet/>
      <dgm:spPr/>
      <dgm:t>
        <a:bodyPr/>
        <a:lstStyle/>
        <a:p>
          <a:endParaRPr lang="es-MX" b="1">
            <a:effectLst>
              <a:outerShdw blurRad="38100" dist="38100" dir="2700000" algn="tl">
                <a:srgbClr val="000000">
                  <a:alpha val="43137"/>
                </a:srgbClr>
              </a:outerShdw>
            </a:effectLst>
          </a:endParaRPr>
        </a:p>
      </dgm:t>
    </dgm:pt>
    <dgm:pt modelId="{9A7A54EF-0C99-4ECA-A60D-4EF6987CC8F8}">
      <dgm:prSet phldrT="[Texto]"/>
      <dgm:spPr>
        <a:solidFill>
          <a:srgbClr val="66FF33"/>
        </a:solidFill>
      </dgm:spPr>
      <dgm:t>
        <a:bodyPr/>
        <a:lstStyle/>
        <a:p>
          <a:r>
            <a:rPr lang="es-MX" b="1" dirty="0" smtClean="0">
              <a:solidFill>
                <a:srgbClr val="002060"/>
              </a:solidFill>
              <a:effectLst>
                <a:outerShdw blurRad="38100" dist="38100" dir="2700000" algn="tl">
                  <a:srgbClr val="000000">
                    <a:alpha val="43137"/>
                  </a:srgbClr>
                </a:outerShdw>
              </a:effectLst>
            </a:rPr>
            <a:t>Bajo/Bajo</a:t>
          </a:r>
          <a:endParaRPr lang="es-MX" b="1" dirty="0">
            <a:solidFill>
              <a:srgbClr val="002060"/>
            </a:solidFill>
            <a:effectLst>
              <a:outerShdw blurRad="38100" dist="38100" dir="2700000" algn="tl">
                <a:srgbClr val="000000">
                  <a:alpha val="43137"/>
                </a:srgbClr>
              </a:outerShdw>
            </a:effectLst>
          </a:endParaRPr>
        </a:p>
      </dgm:t>
    </dgm:pt>
    <dgm:pt modelId="{0FF09724-5155-48BB-90F1-0E9C13EA020C}" type="parTrans" cxnId="{C18F6F18-7FD3-4DBC-B094-D29660AD2FA6}">
      <dgm:prSet/>
      <dgm:spPr/>
      <dgm:t>
        <a:bodyPr/>
        <a:lstStyle/>
        <a:p>
          <a:endParaRPr lang="es-MX" b="1">
            <a:effectLst>
              <a:outerShdw blurRad="38100" dist="38100" dir="2700000" algn="tl">
                <a:srgbClr val="000000">
                  <a:alpha val="43137"/>
                </a:srgbClr>
              </a:outerShdw>
            </a:effectLst>
          </a:endParaRPr>
        </a:p>
      </dgm:t>
    </dgm:pt>
    <dgm:pt modelId="{8C0FEB39-E942-414E-B24D-45D704D25DED}" type="sibTrans" cxnId="{C18F6F18-7FD3-4DBC-B094-D29660AD2FA6}">
      <dgm:prSet/>
      <dgm:spPr/>
      <dgm:t>
        <a:bodyPr/>
        <a:lstStyle/>
        <a:p>
          <a:endParaRPr lang="es-MX" b="1">
            <a:effectLst>
              <a:outerShdw blurRad="38100" dist="38100" dir="2700000" algn="tl">
                <a:srgbClr val="000000">
                  <a:alpha val="43137"/>
                </a:srgbClr>
              </a:outerShdw>
            </a:effectLst>
          </a:endParaRPr>
        </a:p>
      </dgm:t>
    </dgm:pt>
    <dgm:pt modelId="{27ADF882-A174-480E-A7E2-50B279F25C94}" type="pres">
      <dgm:prSet presAssocID="{E401AA1B-F8A2-4498-84C2-A564877886D2}" presName="diagram" presStyleCnt="0">
        <dgm:presLayoutVars>
          <dgm:chMax val="1"/>
          <dgm:dir/>
          <dgm:animLvl val="ctr"/>
          <dgm:resizeHandles val="exact"/>
        </dgm:presLayoutVars>
      </dgm:prSet>
      <dgm:spPr/>
      <dgm:t>
        <a:bodyPr/>
        <a:lstStyle/>
        <a:p>
          <a:endParaRPr lang="es-MX"/>
        </a:p>
      </dgm:t>
    </dgm:pt>
    <dgm:pt modelId="{706A106F-DBDF-41C9-825A-FD2E5F85EEE7}" type="pres">
      <dgm:prSet presAssocID="{E401AA1B-F8A2-4498-84C2-A564877886D2}" presName="matrix" presStyleCnt="0"/>
      <dgm:spPr/>
    </dgm:pt>
    <dgm:pt modelId="{CE6B7CD6-37E5-4B2D-AE6A-541C73E0566E}" type="pres">
      <dgm:prSet presAssocID="{E401AA1B-F8A2-4498-84C2-A564877886D2}" presName="tile1" presStyleLbl="node1" presStyleIdx="0" presStyleCnt="4" custLinFactNeighborX="-32911" custLinFactNeighborY="-10909"/>
      <dgm:spPr/>
      <dgm:t>
        <a:bodyPr/>
        <a:lstStyle/>
        <a:p>
          <a:endParaRPr lang="es-MX"/>
        </a:p>
      </dgm:t>
    </dgm:pt>
    <dgm:pt modelId="{38686CA5-96DA-4A4A-9BB2-6CA1A5CB89E5}" type="pres">
      <dgm:prSet presAssocID="{E401AA1B-F8A2-4498-84C2-A564877886D2}" presName="tile1text" presStyleLbl="node1" presStyleIdx="0" presStyleCnt="4">
        <dgm:presLayoutVars>
          <dgm:chMax val="0"/>
          <dgm:chPref val="0"/>
          <dgm:bulletEnabled val="1"/>
        </dgm:presLayoutVars>
      </dgm:prSet>
      <dgm:spPr/>
      <dgm:t>
        <a:bodyPr/>
        <a:lstStyle/>
        <a:p>
          <a:endParaRPr lang="es-MX"/>
        </a:p>
      </dgm:t>
    </dgm:pt>
    <dgm:pt modelId="{4CFC5CCB-944D-42C9-A060-5F02E6D9319E}" type="pres">
      <dgm:prSet presAssocID="{E401AA1B-F8A2-4498-84C2-A564877886D2}" presName="tile2" presStyleLbl="node1" presStyleIdx="1" presStyleCnt="4" custLinFactNeighborX="47249" custLinFactNeighborY="776"/>
      <dgm:spPr/>
      <dgm:t>
        <a:bodyPr/>
        <a:lstStyle/>
        <a:p>
          <a:endParaRPr lang="es-MX"/>
        </a:p>
      </dgm:t>
    </dgm:pt>
    <dgm:pt modelId="{8AE81EDC-3F1F-4E84-9354-A19638EF183E}" type="pres">
      <dgm:prSet presAssocID="{E401AA1B-F8A2-4498-84C2-A564877886D2}" presName="tile2text" presStyleLbl="node1" presStyleIdx="1" presStyleCnt="4">
        <dgm:presLayoutVars>
          <dgm:chMax val="0"/>
          <dgm:chPref val="0"/>
          <dgm:bulletEnabled val="1"/>
        </dgm:presLayoutVars>
      </dgm:prSet>
      <dgm:spPr/>
      <dgm:t>
        <a:bodyPr/>
        <a:lstStyle/>
        <a:p>
          <a:endParaRPr lang="es-MX"/>
        </a:p>
      </dgm:t>
    </dgm:pt>
    <dgm:pt modelId="{F1CDC674-A09E-4A4E-8E50-CFFF007C274C}" type="pres">
      <dgm:prSet presAssocID="{E401AA1B-F8A2-4498-84C2-A564877886D2}" presName="tile3" presStyleLbl="node1" presStyleIdx="2" presStyleCnt="4"/>
      <dgm:spPr/>
      <dgm:t>
        <a:bodyPr/>
        <a:lstStyle/>
        <a:p>
          <a:endParaRPr lang="es-MX"/>
        </a:p>
      </dgm:t>
    </dgm:pt>
    <dgm:pt modelId="{578F352C-6B78-4B6D-BA50-E7E7AA1609F9}" type="pres">
      <dgm:prSet presAssocID="{E401AA1B-F8A2-4498-84C2-A564877886D2}" presName="tile3text" presStyleLbl="node1" presStyleIdx="2" presStyleCnt="4">
        <dgm:presLayoutVars>
          <dgm:chMax val="0"/>
          <dgm:chPref val="0"/>
          <dgm:bulletEnabled val="1"/>
        </dgm:presLayoutVars>
      </dgm:prSet>
      <dgm:spPr/>
      <dgm:t>
        <a:bodyPr/>
        <a:lstStyle/>
        <a:p>
          <a:endParaRPr lang="es-MX"/>
        </a:p>
      </dgm:t>
    </dgm:pt>
    <dgm:pt modelId="{4536374C-554F-4D26-9FF6-41C758AC1963}" type="pres">
      <dgm:prSet presAssocID="{E401AA1B-F8A2-4498-84C2-A564877886D2}" presName="tile4" presStyleLbl="node1" presStyleIdx="3" presStyleCnt="4"/>
      <dgm:spPr/>
      <dgm:t>
        <a:bodyPr/>
        <a:lstStyle/>
        <a:p>
          <a:endParaRPr lang="es-MX"/>
        </a:p>
      </dgm:t>
    </dgm:pt>
    <dgm:pt modelId="{40A19FC5-908A-4E24-9C71-1C91A46831CD}" type="pres">
      <dgm:prSet presAssocID="{E401AA1B-F8A2-4498-84C2-A564877886D2}" presName="tile4text" presStyleLbl="node1" presStyleIdx="3" presStyleCnt="4">
        <dgm:presLayoutVars>
          <dgm:chMax val="0"/>
          <dgm:chPref val="0"/>
          <dgm:bulletEnabled val="1"/>
        </dgm:presLayoutVars>
      </dgm:prSet>
      <dgm:spPr/>
      <dgm:t>
        <a:bodyPr/>
        <a:lstStyle/>
        <a:p>
          <a:endParaRPr lang="es-MX"/>
        </a:p>
      </dgm:t>
    </dgm:pt>
    <dgm:pt modelId="{CBE2111E-8226-4C6F-8194-196AA3EA419A}" type="pres">
      <dgm:prSet presAssocID="{E401AA1B-F8A2-4498-84C2-A564877886D2}" presName="centerTile" presStyleLbl="fgShp" presStyleIdx="0" presStyleCnt="1" custLinFactNeighborX="-15401" custLinFactNeighborY="-26364">
        <dgm:presLayoutVars>
          <dgm:chMax val="0"/>
          <dgm:chPref val="0"/>
        </dgm:presLayoutVars>
      </dgm:prSet>
      <dgm:spPr/>
      <dgm:t>
        <a:bodyPr/>
        <a:lstStyle/>
        <a:p>
          <a:endParaRPr lang="es-MX"/>
        </a:p>
      </dgm:t>
    </dgm:pt>
  </dgm:ptLst>
  <dgm:cxnLst>
    <dgm:cxn modelId="{1D76B173-6C1A-41BC-9DE9-A887D42788ED}" srcId="{E2F116BB-7BC8-4E34-A21C-0A8E31494E6D}" destId="{F485A835-BF25-4113-B904-94F3220841FB}" srcOrd="0" destOrd="0" parTransId="{4BC63924-AF8B-44CD-86AD-48BDC2544B64}" sibTransId="{4E5F3439-BD3B-4C34-A91B-6F83234DC0E5}"/>
    <dgm:cxn modelId="{27681A23-B6FC-42C6-88C0-7BB75AF4A854}" type="presOf" srcId="{F485A835-BF25-4113-B904-94F3220841FB}" destId="{38686CA5-96DA-4A4A-9BB2-6CA1A5CB89E5}" srcOrd="1" destOrd="0" presId="urn:microsoft.com/office/officeart/2005/8/layout/matrix1"/>
    <dgm:cxn modelId="{FF8E1E52-DEA4-4B2A-85A3-8E9B969C8066}" type="presOf" srcId="{9A7A54EF-0C99-4ECA-A60D-4EF6987CC8F8}" destId="{40A19FC5-908A-4E24-9C71-1C91A46831CD}" srcOrd="1" destOrd="0" presId="urn:microsoft.com/office/officeart/2005/8/layout/matrix1"/>
    <dgm:cxn modelId="{E282749D-7FF3-4FC6-B7A6-CAA93184BCBB}" type="presOf" srcId="{F485A835-BF25-4113-B904-94F3220841FB}" destId="{CE6B7CD6-37E5-4B2D-AE6A-541C73E0566E}" srcOrd="0" destOrd="0" presId="urn:microsoft.com/office/officeart/2005/8/layout/matrix1"/>
    <dgm:cxn modelId="{7BFD8E38-4949-438F-9469-7A4558AD82E7}" srcId="{E401AA1B-F8A2-4498-84C2-A564877886D2}" destId="{E2F116BB-7BC8-4E34-A21C-0A8E31494E6D}" srcOrd="0" destOrd="0" parTransId="{FE7FFF29-3743-4CD1-9406-F416CD8B760B}" sibTransId="{EF9B056A-9E74-487F-9227-87861B3553FD}"/>
    <dgm:cxn modelId="{D7DEEDA6-965B-499C-8A92-E03450F35743}" srcId="{E2F116BB-7BC8-4E34-A21C-0A8E31494E6D}" destId="{4F055861-6C77-4B0D-A91C-D175713584CE}" srcOrd="1" destOrd="0" parTransId="{72B030DD-D466-4285-A2AF-B03BD7FF7606}" sibTransId="{CF7998FB-331E-4D48-8296-E7A0171F92C8}"/>
    <dgm:cxn modelId="{D97457B1-9488-47EB-9B0C-974D92DE76EE}" type="presOf" srcId="{E2F116BB-7BC8-4E34-A21C-0A8E31494E6D}" destId="{CBE2111E-8226-4C6F-8194-196AA3EA419A}" srcOrd="0" destOrd="0" presId="urn:microsoft.com/office/officeart/2005/8/layout/matrix1"/>
    <dgm:cxn modelId="{D3234850-8A98-4C47-8D6B-F4DFB14F87AC}" type="presOf" srcId="{BA5CB548-8EE2-4A7E-93CD-4CCC3971FCFD}" destId="{578F352C-6B78-4B6D-BA50-E7E7AA1609F9}" srcOrd="1" destOrd="0" presId="urn:microsoft.com/office/officeart/2005/8/layout/matrix1"/>
    <dgm:cxn modelId="{BDD6322F-0AC9-410B-8CCB-F1AC3D6F18B3}" type="presOf" srcId="{4F055861-6C77-4B0D-A91C-D175713584CE}" destId="{4CFC5CCB-944D-42C9-A060-5F02E6D9319E}" srcOrd="0" destOrd="0" presId="urn:microsoft.com/office/officeart/2005/8/layout/matrix1"/>
    <dgm:cxn modelId="{B5778492-04CE-4608-A929-28AB45F274FC}" type="presOf" srcId="{9A7A54EF-0C99-4ECA-A60D-4EF6987CC8F8}" destId="{4536374C-554F-4D26-9FF6-41C758AC1963}" srcOrd="0" destOrd="0" presId="urn:microsoft.com/office/officeart/2005/8/layout/matrix1"/>
    <dgm:cxn modelId="{75090070-DFBF-4E57-9763-F321C80BD089}" type="presOf" srcId="{E401AA1B-F8A2-4498-84C2-A564877886D2}" destId="{27ADF882-A174-480E-A7E2-50B279F25C94}" srcOrd="0" destOrd="0" presId="urn:microsoft.com/office/officeart/2005/8/layout/matrix1"/>
    <dgm:cxn modelId="{60C88A10-6A91-4032-A7F4-1810D9C2178B}" type="presOf" srcId="{BA5CB548-8EE2-4A7E-93CD-4CCC3971FCFD}" destId="{F1CDC674-A09E-4A4E-8E50-CFFF007C274C}" srcOrd="0" destOrd="0" presId="urn:microsoft.com/office/officeart/2005/8/layout/matrix1"/>
    <dgm:cxn modelId="{C18F6F18-7FD3-4DBC-B094-D29660AD2FA6}" srcId="{E2F116BB-7BC8-4E34-A21C-0A8E31494E6D}" destId="{9A7A54EF-0C99-4ECA-A60D-4EF6987CC8F8}" srcOrd="3" destOrd="0" parTransId="{0FF09724-5155-48BB-90F1-0E9C13EA020C}" sibTransId="{8C0FEB39-E942-414E-B24D-45D704D25DED}"/>
    <dgm:cxn modelId="{DEAC67D2-B759-45D4-BA50-8648FF55DDBF}" srcId="{E2F116BB-7BC8-4E34-A21C-0A8E31494E6D}" destId="{BA5CB548-8EE2-4A7E-93CD-4CCC3971FCFD}" srcOrd="2" destOrd="0" parTransId="{CF8FFE94-EDE8-480C-B5EC-992A4C375BE6}" sibTransId="{CE364B03-1B62-49F5-A9A1-5D1C6944E3CD}"/>
    <dgm:cxn modelId="{D7A1EDD1-8084-4F11-AD1D-EB09A3588541}" type="presOf" srcId="{4F055861-6C77-4B0D-A91C-D175713584CE}" destId="{8AE81EDC-3F1F-4E84-9354-A19638EF183E}" srcOrd="1" destOrd="0" presId="urn:microsoft.com/office/officeart/2005/8/layout/matrix1"/>
    <dgm:cxn modelId="{1218D04D-4FC3-4928-A700-CD59B2FCA597}" type="presParOf" srcId="{27ADF882-A174-480E-A7E2-50B279F25C94}" destId="{706A106F-DBDF-41C9-825A-FD2E5F85EEE7}" srcOrd="0" destOrd="0" presId="urn:microsoft.com/office/officeart/2005/8/layout/matrix1"/>
    <dgm:cxn modelId="{BFE6C9ED-F6F8-4008-B180-74C5DF4A7856}" type="presParOf" srcId="{706A106F-DBDF-41C9-825A-FD2E5F85EEE7}" destId="{CE6B7CD6-37E5-4B2D-AE6A-541C73E0566E}" srcOrd="0" destOrd="0" presId="urn:microsoft.com/office/officeart/2005/8/layout/matrix1"/>
    <dgm:cxn modelId="{9B247589-0DD9-4389-B04C-3D07CCC53919}" type="presParOf" srcId="{706A106F-DBDF-41C9-825A-FD2E5F85EEE7}" destId="{38686CA5-96DA-4A4A-9BB2-6CA1A5CB89E5}" srcOrd="1" destOrd="0" presId="urn:microsoft.com/office/officeart/2005/8/layout/matrix1"/>
    <dgm:cxn modelId="{C3BB4116-8535-48FA-A279-D62F8A9A778F}" type="presParOf" srcId="{706A106F-DBDF-41C9-825A-FD2E5F85EEE7}" destId="{4CFC5CCB-944D-42C9-A060-5F02E6D9319E}" srcOrd="2" destOrd="0" presId="urn:microsoft.com/office/officeart/2005/8/layout/matrix1"/>
    <dgm:cxn modelId="{047CD498-52C8-4870-9AEE-6FFB06D3EB5B}" type="presParOf" srcId="{706A106F-DBDF-41C9-825A-FD2E5F85EEE7}" destId="{8AE81EDC-3F1F-4E84-9354-A19638EF183E}" srcOrd="3" destOrd="0" presId="urn:microsoft.com/office/officeart/2005/8/layout/matrix1"/>
    <dgm:cxn modelId="{9EE432DD-FDA5-45A7-92CC-7C7AC877DD54}" type="presParOf" srcId="{706A106F-DBDF-41C9-825A-FD2E5F85EEE7}" destId="{F1CDC674-A09E-4A4E-8E50-CFFF007C274C}" srcOrd="4" destOrd="0" presId="urn:microsoft.com/office/officeart/2005/8/layout/matrix1"/>
    <dgm:cxn modelId="{2FCC6622-5D2D-4389-AD45-E33F99E56AEC}" type="presParOf" srcId="{706A106F-DBDF-41C9-825A-FD2E5F85EEE7}" destId="{578F352C-6B78-4B6D-BA50-E7E7AA1609F9}" srcOrd="5" destOrd="0" presId="urn:microsoft.com/office/officeart/2005/8/layout/matrix1"/>
    <dgm:cxn modelId="{D8E28D38-D410-4D32-A980-3AFCB3881A27}" type="presParOf" srcId="{706A106F-DBDF-41C9-825A-FD2E5F85EEE7}" destId="{4536374C-554F-4D26-9FF6-41C758AC1963}" srcOrd="6" destOrd="0" presId="urn:microsoft.com/office/officeart/2005/8/layout/matrix1"/>
    <dgm:cxn modelId="{8FF4D5FA-673C-43F6-A30E-543CD119EA88}" type="presParOf" srcId="{706A106F-DBDF-41C9-825A-FD2E5F85EEE7}" destId="{40A19FC5-908A-4E24-9C71-1C91A46831CD}" srcOrd="7" destOrd="0" presId="urn:microsoft.com/office/officeart/2005/8/layout/matrix1"/>
    <dgm:cxn modelId="{E8D78146-3479-4A4B-9163-F2E80FA6CD14}" type="presParOf" srcId="{27ADF882-A174-480E-A7E2-50B279F25C94}" destId="{CBE2111E-8226-4C6F-8194-196AA3EA419A}" srcOrd="1" destOrd="0" presId="urn:microsoft.com/office/officeart/2005/8/layout/matrix1"/>
  </dgm:cxnLst>
  <dgm:bg>
    <a:solidFill>
      <a:srgbClr val="00206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BD8758-0838-4810-840A-5C95C7B4B49A}" type="doc">
      <dgm:prSet loTypeId="urn:microsoft.com/office/officeart/2005/8/layout/arrow1" loCatId="process" qsTypeId="urn:microsoft.com/office/officeart/2005/8/quickstyle/3d9" qsCatId="3D" csTypeId="urn:microsoft.com/office/officeart/2005/8/colors/colorful5" csCatId="colorful" phldr="1"/>
      <dgm:spPr/>
      <dgm:t>
        <a:bodyPr/>
        <a:lstStyle/>
        <a:p>
          <a:endParaRPr lang="es-MX"/>
        </a:p>
      </dgm:t>
    </dgm:pt>
    <dgm:pt modelId="{DCDD2222-3315-41D3-A324-A0BA215CBAA7}">
      <dgm:prSet phldrT="[Texto]" custT="1"/>
      <dgm:spPr/>
      <dgm:t>
        <a:bodyPr/>
        <a:lstStyle/>
        <a:p>
          <a:r>
            <a:rPr lang="es-MX" sz="2400" dirty="0" smtClean="0"/>
            <a:t>prescripción</a:t>
          </a:r>
          <a:endParaRPr lang="es-MX" sz="2400" dirty="0"/>
        </a:p>
      </dgm:t>
    </dgm:pt>
    <dgm:pt modelId="{35C9B3C0-6640-495A-8873-098E7B438131}" type="parTrans" cxnId="{3B124FD0-41E4-4F0B-B5F1-E31EAA0083EE}">
      <dgm:prSet/>
      <dgm:spPr/>
      <dgm:t>
        <a:bodyPr/>
        <a:lstStyle/>
        <a:p>
          <a:endParaRPr lang="es-MX" sz="2000"/>
        </a:p>
      </dgm:t>
    </dgm:pt>
    <dgm:pt modelId="{081A4E46-B570-496A-9B46-91A03CDC45B1}" type="sibTrans" cxnId="{3B124FD0-41E4-4F0B-B5F1-E31EAA0083EE}">
      <dgm:prSet/>
      <dgm:spPr/>
      <dgm:t>
        <a:bodyPr/>
        <a:lstStyle/>
        <a:p>
          <a:endParaRPr lang="es-MX" sz="2000"/>
        </a:p>
      </dgm:t>
    </dgm:pt>
    <dgm:pt modelId="{FC77FBC5-33B2-4043-87A4-B9427B9E5DED}">
      <dgm:prSet phldrT="[Texto]" custT="1"/>
      <dgm:spPr>
        <a:solidFill>
          <a:srgbClr val="FF3300"/>
        </a:solidFill>
      </dgm:spPr>
      <dgm:t>
        <a:bodyPr/>
        <a:lstStyle/>
        <a:p>
          <a:r>
            <a:rPr lang="es-MX" sz="2400" dirty="0" smtClean="0"/>
            <a:t>restricción</a:t>
          </a:r>
          <a:endParaRPr lang="es-MX" sz="2400" dirty="0"/>
        </a:p>
      </dgm:t>
    </dgm:pt>
    <dgm:pt modelId="{FC3B783A-F640-4058-B824-1F4102202646}" type="parTrans" cxnId="{426B8EE8-58A3-4914-A04F-58CA02E98712}">
      <dgm:prSet/>
      <dgm:spPr/>
      <dgm:t>
        <a:bodyPr/>
        <a:lstStyle/>
        <a:p>
          <a:endParaRPr lang="es-MX" sz="2000"/>
        </a:p>
      </dgm:t>
    </dgm:pt>
    <dgm:pt modelId="{222D2D85-434A-4259-A269-B8B335C02451}" type="sibTrans" cxnId="{426B8EE8-58A3-4914-A04F-58CA02E98712}">
      <dgm:prSet/>
      <dgm:spPr/>
      <dgm:t>
        <a:bodyPr/>
        <a:lstStyle/>
        <a:p>
          <a:endParaRPr lang="es-MX" sz="2000"/>
        </a:p>
      </dgm:t>
    </dgm:pt>
    <dgm:pt modelId="{CE0A4C3E-AF39-4262-BEF3-89BAE860C196}">
      <dgm:prSet custT="1"/>
      <dgm:spPr>
        <a:solidFill>
          <a:srgbClr val="FFC000"/>
        </a:solidFill>
      </dgm:spPr>
      <dgm:t>
        <a:bodyPr/>
        <a:lstStyle/>
        <a:p>
          <a:r>
            <a:rPr lang="es-MX" sz="2400" dirty="0" smtClean="0"/>
            <a:t>difusión</a:t>
          </a:r>
          <a:endParaRPr lang="es-MX" sz="2400" dirty="0"/>
        </a:p>
      </dgm:t>
    </dgm:pt>
    <dgm:pt modelId="{F09B330E-9E5A-46E7-91E6-2304E2E1DDF5}" type="parTrans" cxnId="{510C1BD9-4590-446A-B3B1-39E00DC09D8F}">
      <dgm:prSet/>
      <dgm:spPr/>
      <dgm:t>
        <a:bodyPr/>
        <a:lstStyle/>
        <a:p>
          <a:endParaRPr lang="es-MX" sz="2000"/>
        </a:p>
      </dgm:t>
    </dgm:pt>
    <dgm:pt modelId="{ED7AF70E-BF5A-4A07-B51E-0C90F9DE55FB}" type="sibTrans" cxnId="{510C1BD9-4590-446A-B3B1-39E00DC09D8F}">
      <dgm:prSet/>
      <dgm:spPr/>
      <dgm:t>
        <a:bodyPr/>
        <a:lstStyle/>
        <a:p>
          <a:endParaRPr lang="es-MX" sz="2000"/>
        </a:p>
      </dgm:t>
    </dgm:pt>
    <dgm:pt modelId="{2B827307-1B71-4F4F-B510-F2C7003BE3B6}" type="pres">
      <dgm:prSet presAssocID="{AABD8758-0838-4810-840A-5C95C7B4B49A}" presName="cycle" presStyleCnt="0">
        <dgm:presLayoutVars>
          <dgm:dir/>
          <dgm:resizeHandles val="exact"/>
        </dgm:presLayoutVars>
      </dgm:prSet>
      <dgm:spPr/>
      <dgm:t>
        <a:bodyPr/>
        <a:lstStyle/>
        <a:p>
          <a:endParaRPr lang="es-MX"/>
        </a:p>
      </dgm:t>
    </dgm:pt>
    <dgm:pt modelId="{BED66D17-E339-4200-8D53-7E7C1ED542A0}" type="pres">
      <dgm:prSet presAssocID="{CE0A4C3E-AF39-4262-BEF3-89BAE860C196}" presName="arrow" presStyleLbl="node1" presStyleIdx="0" presStyleCnt="3" custRadScaleRad="116271" custRadScaleInc="-33823">
        <dgm:presLayoutVars>
          <dgm:bulletEnabled val="1"/>
        </dgm:presLayoutVars>
      </dgm:prSet>
      <dgm:spPr/>
      <dgm:t>
        <a:bodyPr/>
        <a:lstStyle/>
        <a:p>
          <a:endParaRPr lang="es-MX"/>
        </a:p>
      </dgm:t>
    </dgm:pt>
    <dgm:pt modelId="{1A933AA1-140E-4456-AA98-752685976020}" type="pres">
      <dgm:prSet presAssocID="{DCDD2222-3315-41D3-A324-A0BA215CBAA7}" presName="arrow" presStyleLbl="node1" presStyleIdx="1" presStyleCnt="3" custRadScaleRad="96952" custRadScaleInc="-55417">
        <dgm:presLayoutVars>
          <dgm:bulletEnabled val="1"/>
        </dgm:presLayoutVars>
      </dgm:prSet>
      <dgm:spPr/>
      <dgm:t>
        <a:bodyPr/>
        <a:lstStyle/>
        <a:p>
          <a:endParaRPr lang="es-MX"/>
        </a:p>
      </dgm:t>
    </dgm:pt>
    <dgm:pt modelId="{A0D1BAE9-5AF1-4ACD-8F73-AFEDCF201C6B}" type="pres">
      <dgm:prSet presAssocID="{FC77FBC5-33B2-4043-87A4-B9427B9E5DED}" presName="arrow" presStyleLbl="node1" presStyleIdx="2" presStyleCnt="3" custRadScaleRad="177044" custRadScaleInc="17310">
        <dgm:presLayoutVars>
          <dgm:bulletEnabled val="1"/>
        </dgm:presLayoutVars>
      </dgm:prSet>
      <dgm:spPr/>
      <dgm:t>
        <a:bodyPr/>
        <a:lstStyle/>
        <a:p>
          <a:endParaRPr lang="es-MX"/>
        </a:p>
      </dgm:t>
    </dgm:pt>
  </dgm:ptLst>
  <dgm:cxnLst>
    <dgm:cxn modelId="{426B8EE8-58A3-4914-A04F-58CA02E98712}" srcId="{AABD8758-0838-4810-840A-5C95C7B4B49A}" destId="{FC77FBC5-33B2-4043-87A4-B9427B9E5DED}" srcOrd="2" destOrd="0" parTransId="{FC3B783A-F640-4058-B824-1F4102202646}" sibTransId="{222D2D85-434A-4259-A269-B8B335C02451}"/>
    <dgm:cxn modelId="{3B124FD0-41E4-4F0B-B5F1-E31EAA0083EE}" srcId="{AABD8758-0838-4810-840A-5C95C7B4B49A}" destId="{DCDD2222-3315-41D3-A324-A0BA215CBAA7}" srcOrd="1" destOrd="0" parTransId="{35C9B3C0-6640-495A-8873-098E7B438131}" sibTransId="{081A4E46-B570-496A-9B46-91A03CDC45B1}"/>
    <dgm:cxn modelId="{CC986364-CBAA-49D2-9E93-E0F3371468F3}" type="presOf" srcId="{AABD8758-0838-4810-840A-5C95C7B4B49A}" destId="{2B827307-1B71-4F4F-B510-F2C7003BE3B6}" srcOrd="0" destOrd="0" presId="urn:microsoft.com/office/officeart/2005/8/layout/arrow1"/>
    <dgm:cxn modelId="{A16E5518-483A-41F1-A615-8A0F6E34A7FE}" type="presOf" srcId="{FC77FBC5-33B2-4043-87A4-B9427B9E5DED}" destId="{A0D1BAE9-5AF1-4ACD-8F73-AFEDCF201C6B}" srcOrd="0" destOrd="0" presId="urn:microsoft.com/office/officeart/2005/8/layout/arrow1"/>
    <dgm:cxn modelId="{510C1BD9-4590-446A-B3B1-39E00DC09D8F}" srcId="{AABD8758-0838-4810-840A-5C95C7B4B49A}" destId="{CE0A4C3E-AF39-4262-BEF3-89BAE860C196}" srcOrd="0" destOrd="0" parTransId="{F09B330E-9E5A-46E7-91E6-2304E2E1DDF5}" sibTransId="{ED7AF70E-BF5A-4A07-B51E-0C90F9DE55FB}"/>
    <dgm:cxn modelId="{8632EAB9-5CCC-4BCB-9CB1-BF8798B46CD7}" type="presOf" srcId="{CE0A4C3E-AF39-4262-BEF3-89BAE860C196}" destId="{BED66D17-E339-4200-8D53-7E7C1ED542A0}" srcOrd="0" destOrd="0" presId="urn:microsoft.com/office/officeart/2005/8/layout/arrow1"/>
    <dgm:cxn modelId="{EDF8E15E-D061-476D-AED6-7AB1B2FB69BB}" type="presOf" srcId="{DCDD2222-3315-41D3-A324-A0BA215CBAA7}" destId="{1A933AA1-140E-4456-AA98-752685976020}" srcOrd="0" destOrd="0" presId="urn:microsoft.com/office/officeart/2005/8/layout/arrow1"/>
    <dgm:cxn modelId="{985CD337-1F7E-4E82-B63D-7160C920E8A3}" type="presParOf" srcId="{2B827307-1B71-4F4F-B510-F2C7003BE3B6}" destId="{BED66D17-E339-4200-8D53-7E7C1ED542A0}" srcOrd="0" destOrd="0" presId="urn:microsoft.com/office/officeart/2005/8/layout/arrow1"/>
    <dgm:cxn modelId="{2E206E04-FBE2-4E2A-B8AF-37D5C4E832C4}" type="presParOf" srcId="{2B827307-1B71-4F4F-B510-F2C7003BE3B6}" destId="{1A933AA1-140E-4456-AA98-752685976020}" srcOrd="1" destOrd="0" presId="urn:microsoft.com/office/officeart/2005/8/layout/arrow1"/>
    <dgm:cxn modelId="{A34DCA51-314E-4FCE-AA9A-10C61D3962EB}" type="presParOf" srcId="{2B827307-1B71-4F4F-B510-F2C7003BE3B6}" destId="{A0D1BAE9-5AF1-4ACD-8F73-AFEDCF201C6B}" srcOrd="2"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C1DC23-3493-40AC-A566-205CA845C8ED}">
      <dsp:nvSpPr>
        <dsp:cNvPr id="0" name=""/>
        <dsp:cNvSpPr/>
      </dsp:nvSpPr>
      <dsp:spPr>
        <a:xfrm>
          <a:off x="2848911" y="0"/>
          <a:ext cx="3446176" cy="3446176"/>
        </a:xfrm>
        <a:prstGeom prst="triangl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s-MX" sz="1600" b="1" kern="1200" dirty="0" smtClean="0">
            <a:effectLst>
              <a:outerShdw blurRad="38100" dist="38100" dir="2700000" algn="tl">
                <a:srgbClr val="000000">
                  <a:alpha val="43137"/>
                </a:srgbClr>
              </a:outerShdw>
            </a:effectLst>
          </a:endParaRPr>
        </a:p>
        <a:p>
          <a:pPr lvl="0" algn="ctr" defTabSz="711200">
            <a:lnSpc>
              <a:spcPct val="90000"/>
            </a:lnSpc>
            <a:spcBef>
              <a:spcPct val="0"/>
            </a:spcBef>
            <a:spcAft>
              <a:spcPct val="35000"/>
            </a:spcAft>
          </a:pPr>
          <a:endParaRPr lang="es-MX" sz="1600" b="1" kern="1200" dirty="0" smtClean="0">
            <a:effectLst>
              <a:outerShdw blurRad="38100" dist="38100" dir="2700000" algn="tl">
                <a:srgbClr val="000000">
                  <a:alpha val="43137"/>
                </a:srgbClr>
              </a:outerShdw>
            </a:effectLst>
          </a:endParaRPr>
        </a:p>
        <a:p>
          <a:pPr lvl="0" algn="ctr" defTabSz="711200">
            <a:lnSpc>
              <a:spcPct val="90000"/>
            </a:lnSpc>
            <a:spcBef>
              <a:spcPct val="0"/>
            </a:spcBef>
            <a:spcAft>
              <a:spcPct val="35000"/>
            </a:spcAft>
          </a:pPr>
          <a:endParaRPr lang="es-MX" sz="1600" b="1" kern="1200" dirty="0" smtClean="0">
            <a:effectLst>
              <a:outerShdw blurRad="38100" dist="38100" dir="2700000" algn="tl">
                <a:srgbClr val="000000">
                  <a:alpha val="43137"/>
                </a:srgbClr>
              </a:outerShdw>
            </a:effectLst>
          </a:endParaRPr>
        </a:p>
        <a:p>
          <a:pPr lvl="0" algn="ctr" defTabSz="711200">
            <a:lnSpc>
              <a:spcPct val="90000"/>
            </a:lnSpc>
            <a:spcBef>
              <a:spcPct val="0"/>
            </a:spcBef>
            <a:spcAft>
              <a:spcPct val="35000"/>
            </a:spcAft>
          </a:pPr>
          <a:r>
            <a:rPr lang="es-MX" sz="1600" b="1" kern="1200" dirty="0" smtClean="0">
              <a:effectLst>
                <a:outerShdw blurRad="38100" dist="38100" dir="2700000" algn="tl">
                  <a:srgbClr val="000000">
                    <a:alpha val="43137"/>
                  </a:srgbClr>
                </a:outerShdw>
              </a:effectLst>
            </a:rPr>
            <a:t>RENTABILIDAD</a:t>
          </a:r>
          <a:endParaRPr lang="es-MX" sz="1600" b="1" kern="1200" dirty="0">
            <a:effectLst>
              <a:outerShdw blurRad="38100" dist="38100" dir="2700000" algn="tl">
                <a:srgbClr val="000000">
                  <a:alpha val="43137"/>
                </a:srgbClr>
              </a:outerShdw>
            </a:effectLst>
          </a:endParaRPr>
        </a:p>
      </dsp:txBody>
      <dsp:txXfrm>
        <a:off x="3710455" y="1723088"/>
        <a:ext cx="1723088" cy="1723088"/>
      </dsp:txXfrm>
    </dsp:sp>
    <dsp:sp modelId="{B6DCAA9B-B459-47C5-9ED0-75BC0E8D9884}">
      <dsp:nvSpPr>
        <dsp:cNvPr id="0" name=""/>
        <dsp:cNvSpPr/>
      </dsp:nvSpPr>
      <dsp:spPr>
        <a:xfrm>
          <a:off x="1125823" y="3446176"/>
          <a:ext cx="3446176" cy="3446176"/>
        </a:xfrm>
        <a:prstGeom prst="triangle">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1" kern="1200" dirty="0" smtClean="0">
              <a:solidFill>
                <a:schemeClr val="bg2">
                  <a:lumMod val="50000"/>
                </a:schemeClr>
              </a:solidFill>
              <a:effectLst>
                <a:outerShdw blurRad="38100" dist="38100" dir="2700000" algn="tl">
                  <a:srgbClr val="000000">
                    <a:alpha val="43137"/>
                  </a:srgbClr>
                </a:outerShdw>
              </a:effectLst>
            </a:rPr>
            <a:t>MACROAMBIENTE</a:t>
          </a:r>
          <a:endParaRPr lang="es-MX" sz="1600" b="1" kern="1200" dirty="0">
            <a:solidFill>
              <a:schemeClr val="bg2">
                <a:lumMod val="50000"/>
              </a:schemeClr>
            </a:solidFill>
            <a:effectLst>
              <a:outerShdw blurRad="38100" dist="38100" dir="2700000" algn="tl">
                <a:srgbClr val="000000">
                  <a:alpha val="43137"/>
                </a:srgbClr>
              </a:outerShdw>
            </a:effectLst>
          </a:endParaRPr>
        </a:p>
      </dsp:txBody>
      <dsp:txXfrm>
        <a:off x="1987367" y="5169264"/>
        <a:ext cx="1723088" cy="1723088"/>
      </dsp:txXfrm>
    </dsp:sp>
    <dsp:sp modelId="{5E5A076D-3D5F-427D-9EB6-688122120DD8}">
      <dsp:nvSpPr>
        <dsp:cNvPr id="0" name=""/>
        <dsp:cNvSpPr/>
      </dsp:nvSpPr>
      <dsp:spPr>
        <a:xfrm rot="10800000">
          <a:off x="2848911" y="3446176"/>
          <a:ext cx="3446176" cy="3446176"/>
        </a:xfrm>
        <a:prstGeom prst="triangle">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b="1" kern="1200" dirty="0" smtClean="0">
              <a:solidFill>
                <a:srgbClr val="FF0000"/>
              </a:solidFill>
              <a:effectLst>
                <a:outerShdw blurRad="38100" dist="38100" dir="2700000" algn="tl">
                  <a:srgbClr val="000000">
                    <a:alpha val="43137"/>
                  </a:srgbClr>
                </a:outerShdw>
              </a:effectLst>
            </a:rPr>
            <a:t>BIENESTAR</a:t>
          </a:r>
          <a:endParaRPr lang="es-MX" sz="2000" b="1" kern="1200" dirty="0">
            <a:solidFill>
              <a:srgbClr val="FF0000"/>
            </a:solidFill>
            <a:effectLst>
              <a:outerShdw blurRad="38100" dist="38100" dir="2700000" algn="tl">
                <a:srgbClr val="000000">
                  <a:alpha val="43137"/>
                </a:srgbClr>
              </a:outerShdw>
            </a:effectLst>
          </a:endParaRPr>
        </a:p>
      </dsp:txBody>
      <dsp:txXfrm rot="10800000">
        <a:off x="3710455" y="3446176"/>
        <a:ext cx="1723088" cy="1723088"/>
      </dsp:txXfrm>
    </dsp:sp>
    <dsp:sp modelId="{6A27DE4A-37B2-49A4-9E6C-3FE738134289}">
      <dsp:nvSpPr>
        <dsp:cNvPr id="0" name=""/>
        <dsp:cNvSpPr/>
      </dsp:nvSpPr>
      <dsp:spPr>
        <a:xfrm>
          <a:off x="4572000" y="3411817"/>
          <a:ext cx="3446176" cy="3446176"/>
        </a:xfrm>
        <a:prstGeom prst="triangl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1" kern="1200" dirty="0" smtClean="0">
              <a:effectLst>
                <a:outerShdw blurRad="38100" dist="38100" dir="2700000" algn="tl">
                  <a:srgbClr val="000000">
                    <a:alpha val="43137"/>
                  </a:srgbClr>
                </a:outerShdw>
              </a:effectLst>
            </a:rPr>
            <a:t>Microambiente</a:t>
          </a:r>
          <a:endParaRPr lang="es-MX" sz="1600" b="1" kern="1200" dirty="0">
            <a:effectLst>
              <a:outerShdw blurRad="38100" dist="38100" dir="2700000" algn="tl">
                <a:srgbClr val="000000">
                  <a:alpha val="43137"/>
                </a:srgbClr>
              </a:outerShdw>
            </a:effectLst>
          </a:endParaRPr>
        </a:p>
      </dsp:txBody>
      <dsp:txXfrm>
        <a:off x="5433544" y="5134905"/>
        <a:ext cx="1723088" cy="17230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AFE64-386A-40DC-97B1-66B47C297DA7}">
      <dsp:nvSpPr>
        <dsp:cNvPr id="0" name=""/>
        <dsp:cNvSpPr/>
      </dsp:nvSpPr>
      <dsp:spPr>
        <a:xfrm>
          <a:off x="1632181" y="0"/>
          <a:ext cx="1632181" cy="1077316"/>
        </a:xfrm>
        <a:prstGeom prst="trapezoid">
          <a:avLst>
            <a:gd name="adj" fmla="val 75752"/>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effectLst>
                <a:outerShdw blurRad="38100" dist="38100" dir="2700000" algn="tl">
                  <a:srgbClr val="000000">
                    <a:alpha val="43137"/>
                  </a:srgbClr>
                </a:outerShdw>
              </a:effectLst>
            </a:rPr>
            <a:t>Progenitoras</a:t>
          </a:r>
          <a:r>
            <a:rPr lang="en-US" sz="2000" b="1" kern="1200" dirty="0" smtClean="0">
              <a:effectLst>
                <a:outerShdw blurRad="38100" dist="38100" dir="2700000" algn="tl">
                  <a:srgbClr val="000000">
                    <a:alpha val="43137"/>
                  </a:srgbClr>
                </a:outerShdw>
              </a:effectLst>
            </a:rPr>
            <a:t> cells</a:t>
          </a:r>
          <a:endParaRPr lang="en-US" sz="2000" b="1" kern="1200" dirty="0">
            <a:effectLst>
              <a:outerShdw blurRad="38100" dist="38100" dir="2700000" algn="tl">
                <a:srgbClr val="000000">
                  <a:alpha val="43137"/>
                </a:srgbClr>
              </a:outerShdw>
            </a:effectLst>
          </a:endParaRPr>
        </a:p>
      </dsp:txBody>
      <dsp:txXfrm>
        <a:off x="1632181" y="0"/>
        <a:ext cx="1632181" cy="1077316"/>
      </dsp:txXfrm>
    </dsp:sp>
    <dsp:sp modelId="{325CCEDE-CF4F-4466-B058-E39AEC9947F6}">
      <dsp:nvSpPr>
        <dsp:cNvPr id="0" name=""/>
        <dsp:cNvSpPr/>
      </dsp:nvSpPr>
      <dsp:spPr>
        <a:xfrm>
          <a:off x="816090" y="1077316"/>
          <a:ext cx="3264362" cy="1077316"/>
        </a:xfrm>
        <a:prstGeom prst="trapezoid">
          <a:avLst>
            <a:gd name="adj" fmla="val 75752"/>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effectLst>
                <a:outerShdw blurRad="38100" dist="38100" dir="2700000" algn="tl">
                  <a:srgbClr val="000000">
                    <a:alpha val="43137"/>
                  </a:srgbClr>
                </a:outerShdw>
              </a:effectLst>
            </a:rPr>
            <a:t>Reproductoras</a:t>
          </a:r>
          <a:endParaRPr lang="en-US" sz="2000" b="1" kern="1200" dirty="0">
            <a:effectLst>
              <a:outerShdw blurRad="38100" dist="38100" dir="2700000" algn="tl">
                <a:srgbClr val="000000">
                  <a:alpha val="43137"/>
                </a:srgbClr>
              </a:outerShdw>
            </a:effectLst>
          </a:endParaRPr>
        </a:p>
      </dsp:txBody>
      <dsp:txXfrm>
        <a:off x="1387354" y="1077316"/>
        <a:ext cx="2121835" cy="1077316"/>
      </dsp:txXfrm>
    </dsp:sp>
    <dsp:sp modelId="{CF8DE8A4-D1FD-44A4-94FF-445F59FE7A9B}">
      <dsp:nvSpPr>
        <dsp:cNvPr id="0" name=""/>
        <dsp:cNvSpPr/>
      </dsp:nvSpPr>
      <dsp:spPr>
        <a:xfrm>
          <a:off x="0" y="2154633"/>
          <a:ext cx="4896543" cy="1077316"/>
        </a:xfrm>
        <a:prstGeom prst="trapezoid">
          <a:avLst>
            <a:gd name="adj" fmla="val 75752"/>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effectLst>
                <a:outerShdw blurRad="38100" dist="38100" dir="2700000" algn="tl">
                  <a:srgbClr val="000000">
                    <a:alpha val="43137"/>
                  </a:srgbClr>
                </a:outerShdw>
              </a:effectLst>
            </a:rPr>
            <a:t>Granjas</a:t>
          </a:r>
          <a:r>
            <a:rPr lang="en-US" sz="2000" b="1" kern="1200" dirty="0" smtClean="0">
              <a:effectLst>
                <a:outerShdw blurRad="38100" dist="38100" dir="2700000" algn="tl">
                  <a:srgbClr val="000000">
                    <a:alpha val="43137"/>
                  </a:srgbClr>
                </a:outerShdw>
              </a:effectLst>
            </a:rPr>
            <a:t> de </a:t>
          </a:r>
          <a:r>
            <a:rPr lang="en-US" sz="2000" b="1" kern="1200" dirty="0" err="1" smtClean="0">
              <a:effectLst>
                <a:outerShdw blurRad="38100" dist="38100" dir="2700000" algn="tl">
                  <a:srgbClr val="000000">
                    <a:alpha val="43137"/>
                  </a:srgbClr>
                </a:outerShdw>
              </a:effectLst>
            </a:rPr>
            <a:t>multiplicacion</a:t>
          </a:r>
          <a:endParaRPr lang="en-US" sz="2000" b="1" kern="1200" dirty="0">
            <a:effectLst>
              <a:outerShdw blurRad="38100" dist="38100" dir="2700000" algn="tl">
                <a:srgbClr val="000000">
                  <a:alpha val="43137"/>
                </a:srgbClr>
              </a:outerShdw>
            </a:effectLst>
          </a:endParaRPr>
        </a:p>
      </dsp:txBody>
      <dsp:txXfrm>
        <a:off x="856895" y="2154633"/>
        <a:ext cx="3182753" cy="10773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93B0E-DFAF-4C95-9337-2FA523D6927C}">
      <dsp:nvSpPr>
        <dsp:cNvPr id="0" name=""/>
        <dsp:cNvSpPr/>
      </dsp:nvSpPr>
      <dsp:spPr>
        <a:xfrm rot="5400000">
          <a:off x="114913" y="874955"/>
          <a:ext cx="726375" cy="87974"/>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BC5CF58-215C-4518-9430-9223002072DE}">
      <dsp:nvSpPr>
        <dsp:cNvPr id="0" name=""/>
        <dsp:cNvSpPr/>
      </dsp:nvSpPr>
      <dsp:spPr>
        <a:xfrm>
          <a:off x="2725" y="407278"/>
          <a:ext cx="1530503" cy="586493"/>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err="1" smtClean="0">
              <a:effectLst>
                <a:outerShdw blurRad="38100" dist="38100" dir="2700000" algn="tl">
                  <a:srgbClr val="000000">
                    <a:alpha val="43137"/>
                  </a:srgbClr>
                </a:outerShdw>
              </a:effectLst>
            </a:rPr>
            <a:t>Importaciones</a:t>
          </a:r>
          <a:endParaRPr lang="en-US" sz="1400" b="1" kern="1200" dirty="0">
            <a:effectLst>
              <a:outerShdw blurRad="38100" dist="38100" dir="2700000" algn="tl">
                <a:srgbClr val="000000">
                  <a:alpha val="43137"/>
                </a:srgbClr>
              </a:outerShdw>
            </a:effectLst>
          </a:endParaRPr>
        </a:p>
      </dsp:txBody>
      <dsp:txXfrm>
        <a:off x="19903" y="424456"/>
        <a:ext cx="1496147" cy="552137"/>
      </dsp:txXfrm>
    </dsp:sp>
    <dsp:sp modelId="{9943FB5B-902B-427D-A221-1CDD8A1609D1}">
      <dsp:nvSpPr>
        <dsp:cNvPr id="0" name=""/>
        <dsp:cNvSpPr/>
      </dsp:nvSpPr>
      <dsp:spPr>
        <a:xfrm rot="5400000">
          <a:off x="114913" y="1608072"/>
          <a:ext cx="726375" cy="87974"/>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78E7C29-228F-40FC-946E-F5DE6EF53786}">
      <dsp:nvSpPr>
        <dsp:cNvPr id="0" name=""/>
        <dsp:cNvSpPr/>
      </dsp:nvSpPr>
      <dsp:spPr>
        <a:xfrm>
          <a:off x="51531" y="1140394"/>
          <a:ext cx="1432891" cy="586493"/>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err="1" smtClean="0">
              <a:effectLst>
                <a:outerShdw blurRad="38100" dist="38100" dir="2700000" algn="tl">
                  <a:srgbClr val="000000">
                    <a:alpha val="43137"/>
                  </a:srgbClr>
                </a:outerShdw>
              </a:effectLst>
            </a:rPr>
            <a:t>Incubacion</a:t>
          </a:r>
          <a:endParaRPr lang="en-US" sz="1400" b="1" kern="1200" dirty="0">
            <a:effectLst>
              <a:outerShdw blurRad="38100" dist="38100" dir="2700000" algn="tl">
                <a:srgbClr val="000000">
                  <a:alpha val="43137"/>
                </a:srgbClr>
              </a:outerShdw>
            </a:effectLst>
          </a:endParaRPr>
        </a:p>
      </dsp:txBody>
      <dsp:txXfrm>
        <a:off x="68709" y="1157572"/>
        <a:ext cx="1398535" cy="552137"/>
      </dsp:txXfrm>
    </dsp:sp>
    <dsp:sp modelId="{A73F41B8-C00A-4506-8C20-4C38EE5BCE98}">
      <dsp:nvSpPr>
        <dsp:cNvPr id="0" name=""/>
        <dsp:cNvSpPr/>
      </dsp:nvSpPr>
      <dsp:spPr>
        <a:xfrm rot="5400000">
          <a:off x="114913" y="2341189"/>
          <a:ext cx="726375" cy="87974"/>
        </a:xfrm>
        <a:prstGeom prst="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0CA6217-73B1-41D0-81A5-534459F54BB7}">
      <dsp:nvSpPr>
        <dsp:cNvPr id="0" name=""/>
        <dsp:cNvSpPr/>
      </dsp:nvSpPr>
      <dsp:spPr>
        <a:xfrm>
          <a:off x="74839" y="1873511"/>
          <a:ext cx="1386274" cy="586493"/>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err="1" smtClean="0">
              <a:effectLst>
                <a:outerShdw blurRad="38100" dist="38100" dir="2700000" algn="tl">
                  <a:srgbClr val="000000">
                    <a:alpha val="43137"/>
                  </a:srgbClr>
                </a:outerShdw>
              </a:effectLst>
            </a:rPr>
            <a:t>Plantas</a:t>
          </a:r>
          <a:r>
            <a:rPr lang="en-US" sz="1400" b="1" kern="1200" dirty="0" smtClean="0">
              <a:effectLst>
                <a:outerShdw blurRad="38100" dist="38100" dir="2700000" algn="tl">
                  <a:srgbClr val="000000">
                    <a:alpha val="43137"/>
                  </a:srgbClr>
                </a:outerShdw>
              </a:effectLst>
            </a:rPr>
            <a:t> de</a:t>
          </a:r>
        </a:p>
        <a:p>
          <a:pPr lvl="0" algn="ctr" defTabSz="622300">
            <a:lnSpc>
              <a:spcPct val="90000"/>
            </a:lnSpc>
            <a:spcBef>
              <a:spcPct val="0"/>
            </a:spcBef>
            <a:spcAft>
              <a:spcPct val="35000"/>
            </a:spcAft>
          </a:pPr>
          <a:r>
            <a:rPr lang="en-US" sz="1400" b="1" kern="1200" dirty="0" err="1" smtClean="0">
              <a:effectLst>
                <a:outerShdw blurRad="38100" dist="38100" dir="2700000" algn="tl">
                  <a:srgbClr val="000000">
                    <a:alpha val="43137"/>
                  </a:srgbClr>
                </a:outerShdw>
              </a:effectLst>
            </a:rPr>
            <a:t>alimento</a:t>
          </a:r>
          <a:endParaRPr lang="en-US" sz="1400" b="1" kern="1200" dirty="0">
            <a:effectLst>
              <a:outerShdw blurRad="38100" dist="38100" dir="2700000" algn="tl">
                <a:srgbClr val="000000">
                  <a:alpha val="43137"/>
                </a:srgbClr>
              </a:outerShdw>
            </a:effectLst>
          </a:endParaRPr>
        </a:p>
      </dsp:txBody>
      <dsp:txXfrm>
        <a:off x="92017" y="1890689"/>
        <a:ext cx="1351918" cy="552137"/>
      </dsp:txXfrm>
    </dsp:sp>
    <dsp:sp modelId="{ECD910CD-241A-4228-A7AB-1BC0FCE9A759}">
      <dsp:nvSpPr>
        <dsp:cNvPr id="0" name=""/>
        <dsp:cNvSpPr/>
      </dsp:nvSpPr>
      <dsp:spPr>
        <a:xfrm>
          <a:off x="482881" y="2707747"/>
          <a:ext cx="1809244" cy="87974"/>
        </a:xfrm>
        <a:prstGeom prst="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C33233B-5BBD-4A0E-B743-A87663F80769}">
      <dsp:nvSpPr>
        <dsp:cNvPr id="0" name=""/>
        <dsp:cNvSpPr/>
      </dsp:nvSpPr>
      <dsp:spPr>
        <a:xfrm>
          <a:off x="74839" y="2606628"/>
          <a:ext cx="1386274" cy="586493"/>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err="1" smtClean="0">
              <a:effectLst>
                <a:outerShdw blurRad="38100" dist="38100" dir="2700000" algn="tl">
                  <a:srgbClr val="000000">
                    <a:alpha val="43137"/>
                  </a:srgbClr>
                </a:outerShdw>
              </a:effectLst>
            </a:rPr>
            <a:t>Distribucion</a:t>
          </a:r>
          <a:endParaRPr lang="en-US" sz="1400" b="1" kern="1200" dirty="0">
            <a:effectLst>
              <a:outerShdw blurRad="38100" dist="38100" dir="2700000" algn="tl">
                <a:srgbClr val="000000">
                  <a:alpha val="43137"/>
                </a:srgbClr>
              </a:outerShdw>
            </a:effectLst>
          </a:endParaRPr>
        </a:p>
      </dsp:txBody>
      <dsp:txXfrm>
        <a:off x="92017" y="2623806"/>
        <a:ext cx="1351918" cy="552137"/>
      </dsp:txXfrm>
    </dsp:sp>
    <dsp:sp modelId="{78AADD8E-2D11-4F47-B668-B5129866FDBD}">
      <dsp:nvSpPr>
        <dsp:cNvPr id="0" name=""/>
        <dsp:cNvSpPr/>
      </dsp:nvSpPr>
      <dsp:spPr>
        <a:xfrm rot="16200000">
          <a:off x="1933981" y="2341189"/>
          <a:ext cx="726375" cy="87974"/>
        </a:xfrm>
        <a:prstGeom prst="rect">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6470B22-BBBF-4D51-A67E-034AF87C846D}">
      <dsp:nvSpPr>
        <dsp:cNvPr id="0" name=""/>
        <dsp:cNvSpPr/>
      </dsp:nvSpPr>
      <dsp:spPr>
        <a:xfrm>
          <a:off x="1855800" y="2606628"/>
          <a:ext cx="1462489" cy="586493"/>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err="1" smtClean="0">
              <a:effectLst>
                <a:outerShdw blurRad="38100" dist="38100" dir="2700000" algn="tl">
                  <a:srgbClr val="000000">
                    <a:alpha val="43137"/>
                  </a:srgbClr>
                </a:outerShdw>
              </a:effectLst>
            </a:rPr>
            <a:t>Plantas</a:t>
          </a:r>
          <a:r>
            <a:rPr lang="en-US" sz="1400" b="1" kern="1200" dirty="0" smtClean="0">
              <a:effectLst>
                <a:outerShdw blurRad="38100" dist="38100" dir="2700000" algn="tl">
                  <a:srgbClr val="000000">
                    <a:alpha val="43137"/>
                  </a:srgbClr>
                </a:outerShdw>
              </a:effectLst>
            </a:rPr>
            <a:t> de </a:t>
          </a:r>
          <a:r>
            <a:rPr lang="en-US" sz="1400" b="1" kern="1200" dirty="0" err="1" smtClean="0">
              <a:effectLst>
                <a:outerShdw blurRad="38100" dist="38100" dir="2700000" algn="tl">
                  <a:srgbClr val="000000">
                    <a:alpha val="43137"/>
                  </a:srgbClr>
                </a:outerShdw>
              </a:effectLst>
            </a:rPr>
            <a:t>rendimiento</a:t>
          </a:r>
          <a:endParaRPr lang="en-US" sz="1400" b="1" kern="1200" dirty="0">
            <a:effectLst>
              <a:outerShdw blurRad="38100" dist="38100" dir="2700000" algn="tl">
                <a:srgbClr val="000000">
                  <a:alpha val="43137"/>
                </a:srgbClr>
              </a:outerShdw>
            </a:effectLst>
          </a:endParaRPr>
        </a:p>
      </dsp:txBody>
      <dsp:txXfrm>
        <a:off x="1872978" y="2623806"/>
        <a:ext cx="1428133" cy="552137"/>
      </dsp:txXfrm>
    </dsp:sp>
    <dsp:sp modelId="{A897B353-EA03-4B93-81B5-0C0BFBF3C53C}">
      <dsp:nvSpPr>
        <dsp:cNvPr id="0" name=""/>
        <dsp:cNvSpPr/>
      </dsp:nvSpPr>
      <dsp:spPr>
        <a:xfrm rot="16200000">
          <a:off x="1933981" y="1608072"/>
          <a:ext cx="726375" cy="87974"/>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E5BBE04-26AD-4A88-A90F-143438EDAAFC}">
      <dsp:nvSpPr>
        <dsp:cNvPr id="0" name=""/>
        <dsp:cNvSpPr/>
      </dsp:nvSpPr>
      <dsp:spPr>
        <a:xfrm>
          <a:off x="2098300" y="1873511"/>
          <a:ext cx="977489" cy="586493"/>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err="1" smtClean="0">
              <a:solidFill>
                <a:schemeClr val="tx1"/>
              </a:solidFill>
              <a:effectLst>
                <a:outerShdw blurRad="38100" dist="38100" dir="2700000" algn="tl">
                  <a:srgbClr val="000000">
                    <a:alpha val="43137"/>
                  </a:srgbClr>
                </a:outerShdw>
              </a:effectLst>
            </a:rPr>
            <a:t>Rastros</a:t>
          </a:r>
          <a:endParaRPr lang="en-US" sz="1400" b="1" kern="1200" dirty="0">
            <a:solidFill>
              <a:schemeClr val="tx1"/>
            </a:solidFill>
            <a:effectLst>
              <a:outerShdw blurRad="38100" dist="38100" dir="2700000" algn="tl">
                <a:srgbClr val="000000">
                  <a:alpha val="43137"/>
                </a:srgbClr>
              </a:outerShdw>
            </a:effectLst>
          </a:endParaRPr>
        </a:p>
      </dsp:txBody>
      <dsp:txXfrm>
        <a:off x="2115478" y="1890689"/>
        <a:ext cx="943133" cy="552137"/>
      </dsp:txXfrm>
    </dsp:sp>
    <dsp:sp modelId="{02A452BE-FF9B-4DE5-9FDD-552DCC31FA52}">
      <dsp:nvSpPr>
        <dsp:cNvPr id="0" name=""/>
        <dsp:cNvSpPr/>
      </dsp:nvSpPr>
      <dsp:spPr>
        <a:xfrm rot="16200000">
          <a:off x="1933981" y="874955"/>
          <a:ext cx="726375" cy="87974"/>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EC309AB-B1DD-4B96-AA7B-5CD688E1B7B5}">
      <dsp:nvSpPr>
        <dsp:cNvPr id="0" name=""/>
        <dsp:cNvSpPr/>
      </dsp:nvSpPr>
      <dsp:spPr>
        <a:xfrm>
          <a:off x="1933730" y="1140394"/>
          <a:ext cx="1306629" cy="586493"/>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err="1" smtClean="0">
              <a:effectLst>
                <a:outerShdw blurRad="38100" dist="38100" dir="2700000" algn="tl">
                  <a:srgbClr val="000000">
                    <a:alpha val="43137"/>
                  </a:srgbClr>
                </a:outerShdw>
              </a:effectLst>
            </a:rPr>
            <a:t>Mercados</a:t>
          </a:r>
          <a:endParaRPr lang="en-US" sz="1400" b="1" kern="1200" dirty="0" smtClean="0">
            <a:effectLst>
              <a:outerShdw blurRad="38100" dist="38100" dir="2700000" algn="tl">
                <a:srgbClr val="000000">
                  <a:alpha val="43137"/>
                </a:srgbClr>
              </a:outerShdw>
            </a:effectLst>
          </a:endParaRPr>
        </a:p>
        <a:p>
          <a:pPr lvl="0" algn="ctr" defTabSz="622300">
            <a:lnSpc>
              <a:spcPct val="90000"/>
            </a:lnSpc>
            <a:spcBef>
              <a:spcPct val="0"/>
            </a:spcBef>
            <a:spcAft>
              <a:spcPct val="35000"/>
            </a:spcAft>
          </a:pPr>
          <a:r>
            <a:rPr lang="en-US" sz="1400" b="1" kern="1200" dirty="0" err="1" smtClean="0">
              <a:effectLst>
                <a:outerShdw blurRad="38100" dist="38100" dir="2700000" algn="tl">
                  <a:srgbClr val="000000">
                    <a:alpha val="43137"/>
                  </a:srgbClr>
                </a:outerShdw>
              </a:effectLst>
            </a:rPr>
            <a:t>alternativos</a:t>
          </a:r>
          <a:endParaRPr lang="en-US" sz="1400" b="1" kern="1200" dirty="0">
            <a:effectLst>
              <a:outerShdw blurRad="38100" dist="38100" dir="2700000" algn="tl">
                <a:srgbClr val="000000">
                  <a:alpha val="43137"/>
                </a:srgbClr>
              </a:outerShdw>
            </a:effectLst>
          </a:endParaRPr>
        </a:p>
      </dsp:txBody>
      <dsp:txXfrm>
        <a:off x="1950908" y="1157572"/>
        <a:ext cx="1272273" cy="552137"/>
      </dsp:txXfrm>
    </dsp:sp>
    <dsp:sp modelId="{38E47880-3188-499D-A165-4463FE689F48}">
      <dsp:nvSpPr>
        <dsp:cNvPr id="0" name=""/>
        <dsp:cNvSpPr/>
      </dsp:nvSpPr>
      <dsp:spPr>
        <a:xfrm>
          <a:off x="2300539" y="508397"/>
          <a:ext cx="1835317" cy="87974"/>
        </a:xfrm>
        <a:prstGeom prst="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BEAFDD2-673C-46DE-AE02-CF4DA55AAD8F}">
      <dsp:nvSpPr>
        <dsp:cNvPr id="0" name=""/>
        <dsp:cNvSpPr/>
      </dsp:nvSpPr>
      <dsp:spPr>
        <a:xfrm>
          <a:off x="2098300" y="407278"/>
          <a:ext cx="977489" cy="586493"/>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effectLst>
                <a:outerShdw blurRad="38100" dist="38100" dir="2700000" algn="tl">
                  <a:srgbClr val="000000">
                    <a:alpha val="43137"/>
                  </a:srgbClr>
                </a:outerShdw>
              </a:effectLst>
            </a:rPr>
            <a:t>Canales de </a:t>
          </a:r>
          <a:r>
            <a:rPr lang="en-US" sz="1400" b="1" kern="1200" dirty="0" err="1" smtClean="0">
              <a:effectLst>
                <a:outerShdw blurRad="38100" dist="38100" dir="2700000" algn="tl">
                  <a:srgbClr val="000000">
                    <a:alpha val="43137"/>
                  </a:srgbClr>
                </a:outerShdw>
              </a:effectLst>
            </a:rPr>
            <a:t>venta</a:t>
          </a:r>
          <a:endParaRPr lang="en-US" sz="1400" b="1" kern="1200" dirty="0">
            <a:effectLst>
              <a:outerShdw blurRad="38100" dist="38100" dir="2700000" algn="tl">
                <a:srgbClr val="000000">
                  <a:alpha val="43137"/>
                </a:srgbClr>
              </a:outerShdw>
            </a:effectLst>
          </a:endParaRPr>
        </a:p>
      </dsp:txBody>
      <dsp:txXfrm>
        <a:off x="2115478" y="424456"/>
        <a:ext cx="943133" cy="552137"/>
      </dsp:txXfrm>
    </dsp:sp>
    <dsp:sp modelId="{59AF83EF-450C-4E59-9B7A-B9D67DF8595E}">
      <dsp:nvSpPr>
        <dsp:cNvPr id="0" name=""/>
        <dsp:cNvSpPr/>
      </dsp:nvSpPr>
      <dsp:spPr>
        <a:xfrm rot="5400000">
          <a:off x="3776040" y="874955"/>
          <a:ext cx="726375" cy="87974"/>
        </a:xfrm>
        <a:prstGeom prst="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6CE2F21-AFA2-4494-8B4C-15F059832CE8}">
      <dsp:nvSpPr>
        <dsp:cNvPr id="0" name=""/>
        <dsp:cNvSpPr/>
      </dsp:nvSpPr>
      <dsp:spPr>
        <a:xfrm>
          <a:off x="3940359" y="407278"/>
          <a:ext cx="977489" cy="586493"/>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err="1" smtClean="0">
              <a:effectLst>
                <a:outerShdw blurRad="38100" dist="38100" dir="2700000" algn="tl">
                  <a:srgbClr val="000000">
                    <a:alpha val="43137"/>
                  </a:srgbClr>
                </a:outerShdw>
              </a:effectLst>
            </a:rPr>
            <a:t>Otros</a:t>
          </a:r>
          <a:r>
            <a:rPr lang="en-US" sz="1400" b="1" kern="1200" dirty="0" smtClean="0">
              <a:effectLst>
                <a:outerShdw blurRad="38100" dist="38100" dir="2700000" algn="tl">
                  <a:srgbClr val="000000">
                    <a:alpha val="43137"/>
                  </a:srgbClr>
                </a:outerShdw>
              </a:effectLst>
            </a:rPr>
            <a:t> </a:t>
          </a:r>
          <a:r>
            <a:rPr lang="en-US" sz="1400" b="1" kern="1200" dirty="0" err="1" smtClean="0">
              <a:effectLst>
                <a:outerShdw blurRad="38100" dist="38100" dir="2700000" algn="tl">
                  <a:srgbClr val="000000">
                    <a:alpha val="43137"/>
                  </a:srgbClr>
                </a:outerShdw>
              </a:effectLst>
            </a:rPr>
            <a:t>procesos</a:t>
          </a:r>
          <a:endParaRPr lang="en-US" sz="1400" b="1" kern="1200" dirty="0">
            <a:effectLst>
              <a:outerShdw blurRad="38100" dist="38100" dir="2700000" algn="tl">
                <a:srgbClr val="000000">
                  <a:alpha val="43137"/>
                </a:srgbClr>
              </a:outerShdw>
            </a:effectLst>
          </a:endParaRPr>
        </a:p>
      </dsp:txBody>
      <dsp:txXfrm>
        <a:off x="3957537" y="424456"/>
        <a:ext cx="943133" cy="552137"/>
      </dsp:txXfrm>
    </dsp:sp>
    <dsp:sp modelId="{6ABC700C-6238-4A98-A9F1-818CC68F058D}">
      <dsp:nvSpPr>
        <dsp:cNvPr id="0" name=""/>
        <dsp:cNvSpPr/>
      </dsp:nvSpPr>
      <dsp:spPr>
        <a:xfrm>
          <a:off x="3640861" y="1140394"/>
          <a:ext cx="1576484" cy="586493"/>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err="1" smtClean="0">
              <a:solidFill>
                <a:schemeClr val="tx1"/>
              </a:solidFill>
              <a:effectLst>
                <a:outerShdw blurRad="38100" dist="38100" dir="2700000" algn="tl">
                  <a:srgbClr val="000000">
                    <a:alpha val="43137"/>
                  </a:srgbClr>
                </a:outerShdw>
              </a:effectLst>
            </a:rPr>
            <a:t>Exportacion</a:t>
          </a:r>
          <a:endParaRPr lang="en-US" sz="1400" b="1" kern="1200" dirty="0">
            <a:effectLst>
              <a:outerShdw blurRad="38100" dist="38100" dir="2700000" algn="tl">
                <a:srgbClr val="000000">
                  <a:alpha val="43137"/>
                </a:srgbClr>
              </a:outerShdw>
            </a:effectLst>
          </a:endParaRPr>
        </a:p>
      </dsp:txBody>
      <dsp:txXfrm>
        <a:off x="3658039" y="1157572"/>
        <a:ext cx="1542128" cy="5521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6B7CD6-37E5-4B2D-AE6A-541C73E0566E}">
      <dsp:nvSpPr>
        <dsp:cNvPr id="0" name=""/>
        <dsp:cNvSpPr/>
      </dsp:nvSpPr>
      <dsp:spPr>
        <a:xfrm rot="16200000">
          <a:off x="432048" y="-432048"/>
          <a:ext cx="1980219" cy="2844316"/>
        </a:xfrm>
        <a:prstGeom prst="round1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s-MX" sz="3600" b="1" kern="1200" dirty="0" smtClean="0">
              <a:solidFill>
                <a:srgbClr val="FF0000"/>
              </a:solidFill>
              <a:effectLst>
                <a:outerShdw blurRad="38100" dist="38100" dir="2700000" algn="tl">
                  <a:srgbClr val="000000">
                    <a:alpha val="43137"/>
                  </a:srgbClr>
                </a:outerShdw>
              </a:effectLst>
            </a:rPr>
            <a:t>ALTO/alto</a:t>
          </a:r>
          <a:endParaRPr lang="es-MX" sz="3600" b="1" kern="1200" dirty="0">
            <a:solidFill>
              <a:srgbClr val="FF0000"/>
            </a:solidFill>
            <a:effectLst>
              <a:outerShdw blurRad="38100" dist="38100" dir="2700000" algn="tl">
                <a:srgbClr val="000000">
                  <a:alpha val="43137"/>
                </a:srgbClr>
              </a:outerShdw>
            </a:effectLst>
          </a:endParaRPr>
        </a:p>
      </dsp:txBody>
      <dsp:txXfrm rot="5400000">
        <a:off x="0" y="0"/>
        <a:ext cx="2844316" cy="1485165"/>
      </dsp:txXfrm>
    </dsp:sp>
    <dsp:sp modelId="{4CFC5CCB-944D-42C9-A060-5F02E6D9319E}">
      <dsp:nvSpPr>
        <dsp:cNvPr id="0" name=""/>
        <dsp:cNvSpPr/>
      </dsp:nvSpPr>
      <dsp:spPr>
        <a:xfrm>
          <a:off x="2844316" y="15366"/>
          <a:ext cx="2844316" cy="1980219"/>
        </a:xfrm>
        <a:prstGeom prst="round1Rect">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s-MX" sz="3600" b="1" kern="1200" dirty="0" smtClean="0">
              <a:solidFill>
                <a:srgbClr val="FFC000"/>
              </a:solidFill>
              <a:effectLst>
                <a:outerShdw blurRad="38100" dist="38100" dir="2700000" algn="tl">
                  <a:srgbClr val="000000">
                    <a:alpha val="43137"/>
                  </a:srgbClr>
                </a:outerShdw>
              </a:effectLst>
            </a:rPr>
            <a:t>MEDIO/alto</a:t>
          </a:r>
          <a:endParaRPr lang="es-MX" sz="3600" b="1" kern="1200" dirty="0">
            <a:solidFill>
              <a:srgbClr val="FFC000"/>
            </a:solidFill>
            <a:effectLst>
              <a:outerShdw blurRad="38100" dist="38100" dir="2700000" algn="tl">
                <a:srgbClr val="000000">
                  <a:alpha val="43137"/>
                </a:srgbClr>
              </a:outerShdw>
            </a:effectLst>
          </a:endParaRPr>
        </a:p>
      </dsp:txBody>
      <dsp:txXfrm>
        <a:off x="2844316" y="15366"/>
        <a:ext cx="2844316" cy="1485165"/>
      </dsp:txXfrm>
    </dsp:sp>
    <dsp:sp modelId="{F1CDC674-A09E-4A4E-8E50-CFFF007C274C}">
      <dsp:nvSpPr>
        <dsp:cNvPr id="0" name=""/>
        <dsp:cNvSpPr/>
      </dsp:nvSpPr>
      <dsp:spPr>
        <a:xfrm rot="10800000">
          <a:off x="0" y="1980219"/>
          <a:ext cx="2844316" cy="1980219"/>
        </a:xfrm>
        <a:prstGeom prst="round1Rect">
          <a:avLst/>
        </a:prstGeom>
        <a:solidFill>
          <a:schemeClr val="accent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s-MX" sz="3600" b="1" kern="1200" dirty="0" smtClean="0">
              <a:solidFill>
                <a:srgbClr val="FFFF00"/>
              </a:solidFill>
              <a:effectLst>
                <a:outerShdw blurRad="38100" dist="38100" dir="2700000" algn="tl">
                  <a:srgbClr val="000000">
                    <a:alpha val="43137"/>
                  </a:srgbClr>
                </a:outerShdw>
              </a:effectLst>
            </a:rPr>
            <a:t>Medio/bajo</a:t>
          </a:r>
          <a:endParaRPr lang="es-MX" sz="3600" b="1" kern="1200" dirty="0">
            <a:solidFill>
              <a:srgbClr val="FFFF00"/>
            </a:solidFill>
            <a:effectLst>
              <a:outerShdw blurRad="38100" dist="38100" dir="2700000" algn="tl">
                <a:srgbClr val="000000">
                  <a:alpha val="43137"/>
                </a:srgbClr>
              </a:outerShdw>
            </a:effectLst>
          </a:endParaRPr>
        </a:p>
      </dsp:txBody>
      <dsp:txXfrm rot="10800000">
        <a:off x="0" y="2475275"/>
        <a:ext cx="2844316" cy="1485165"/>
      </dsp:txXfrm>
    </dsp:sp>
    <dsp:sp modelId="{4536374C-554F-4D26-9FF6-41C758AC1963}">
      <dsp:nvSpPr>
        <dsp:cNvPr id="0" name=""/>
        <dsp:cNvSpPr/>
      </dsp:nvSpPr>
      <dsp:spPr>
        <a:xfrm rot="5400000">
          <a:off x="3276364" y="1548171"/>
          <a:ext cx="1980219" cy="2844316"/>
        </a:xfrm>
        <a:prstGeom prst="round1Rect">
          <a:avLst/>
        </a:prstGeom>
        <a:solidFill>
          <a:srgbClr val="66FF3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s-MX" sz="3600" b="1" kern="1200" dirty="0" smtClean="0">
              <a:solidFill>
                <a:srgbClr val="002060"/>
              </a:solidFill>
              <a:effectLst>
                <a:outerShdw blurRad="38100" dist="38100" dir="2700000" algn="tl">
                  <a:srgbClr val="000000">
                    <a:alpha val="43137"/>
                  </a:srgbClr>
                </a:outerShdw>
              </a:effectLst>
            </a:rPr>
            <a:t>Bajo/Bajo</a:t>
          </a:r>
          <a:endParaRPr lang="es-MX" sz="3600" b="1" kern="1200" dirty="0">
            <a:solidFill>
              <a:srgbClr val="002060"/>
            </a:solidFill>
            <a:effectLst>
              <a:outerShdw blurRad="38100" dist="38100" dir="2700000" algn="tl">
                <a:srgbClr val="000000">
                  <a:alpha val="43137"/>
                </a:srgbClr>
              </a:outerShdw>
            </a:effectLst>
          </a:endParaRPr>
        </a:p>
      </dsp:txBody>
      <dsp:txXfrm rot="-5400000">
        <a:off x="2844316" y="2475274"/>
        <a:ext cx="2844316" cy="1485165"/>
      </dsp:txXfrm>
    </dsp:sp>
    <dsp:sp modelId="{CBE2111E-8226-4C6F-8194-196AA3EA419A}">
      <dsp:nvSpPr>
        <dsp:cNvPr id="0" name=""/>
        <dsp:cNvSpPr/>
      </dsp:nvSpPr>
      <dsp:spPr>
        <a:xfrm>
          <a:off x="1728189" y="1224132"/>
          <a:ext cx="1706589" cy="990109"/>
        </a:xfrm>
        <a:prstGeom prst="roundRec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MX" sz="3600" b="1" kern="1200" dirty="0" smtClean="0">
              <a:solidFill>
                <a:schemeClr val="tx1"/>
              </a:solidFill>
              <a:effectLst>
                <a:outerShdw blurRad="38100" dist="38100" dir="2700000" algn="tl">
                  <a:srgbClr val="000000">
                    <a:alpha val="43137"/>
                  </a:srgbClr>
                </a:outerShdw>
              </a:effectLst>
            </a:rPr>
            <a:t>Riesgo</a:t>
          </a:r>
          <a:endParaRPr lang="es-MX" sz="3600" b="1" kern="1200" dirty="0">
            <a:solidFill>
              <a:schemeClr val="tx1"/>
            </a:solidFill>
            <a:effectLst>
              <a:outerShdw blurRad="38100" dist="38100" dir="2700000" algn="tl">
                <a:srgbClr val="000000">
                  <a:alpha val="43137"/>
                </a:srgbClr>
              </a:outerShdw>
            </a:effectLst>
          </a:endParaRPr>
        </a:p>
      </dsp:txBody>
      <dsp:txXfrm>
        <a:off x="1776522" y="1272465"/>
        <a:ext cx="1609923" cy="8934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66D17-E339-4200-8D53-7E7C1ED542A0}">
      <dsp:nvSpPr>
        <dsp:cNvPr id="0" name=""/>
        <dsp:cNvSpPr/>
      </dsp:nvSpPr>
      <dsp:spPr>
        <a:xfrm>
          <a:off x="1223128" y="260639"/>
          <a:ext cx="3330773" cy="3330773"/>
        </a:xfrm>
        <a:prstGeom prst="upArrow">
          <a:avLst>
            <a:gd name="adj1" fmla="val 50000"/>
            <a:gd name="adj2" fmla="val 35000"/>
          </a:avLst>
        </a:prstGeom>
        <a:solidFill>
          <a:srgbClr val="FFC000"/>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sp3d extrusionH="28000" prstMaterial="matte"/>
        </a:bodyPr>
        <a:lstStyle/>
        <a:p>
          <a:pPr lvl="0" algn="ctr" defTabSz="1066800">
            <a:lnSpc>
              <a:spcPct val="90000"/>
            </a:lnSpc>
            <a:spcBef>
              <a:spcPct val="0"/>
            </a:spcBef>
            <a:spcAft>
              <a:spcPct val="35000"/>
            </a:spcAft>
          </a:pPr>
          <a:r>
            <a:rPr lang="es-MX" sz="2400" kern="1200" dirty="0" smtClean="0"/>
            <a:t>difusión</a:t>
          </a:r>
          <a:endParaRPr lang="es-MX" sz="2400" kern="1200" dirty="0"/>
        </a:p>
      </dsp:txBody>
      <dsp:txXfrm>
        <a:off x="2055821" y="843524"/>
        <a:ext cx="1665387" cy="2747888"/>
      </dsp:txXfrm>
    </dsp:sp>
    <dsp:sp modelId="{1A933AA1-140E-4456-AA98-752685976020}">
      <dsp:nvSpPr>
        <dsp:cNvPr id="0" name=""/>
        <dsp:cNvSpPr/>
      </dsp:nvSpPr>
      <dsp:spPr>
        <a:xfrm rot="7200000">
          <a:off x="4641017" y="942244"/>
          <a:ext cx="3330773" cy="3330773"/>
        </a:xfrm>
        <a:prstGeom prst="upArrow">
          <a:avLst>
            <a:gd name="adj1" fmla="val 50000"/>
            <a:gd name="adj2" fmla="val 35000"/>
          </a:avLst>
        </a:prstGeom>
        <a:solidFill>
          <a:schemeClr val="accent5">
            <a:hueOff val="-4966938"/>
            <a:satOff val="19906"/>
            <a:lumOff val="4314"/>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sp3d extrusionH="28000" prstMaterial="matte"/>
        </a:bodyPr>
        <a:lstStyle/>
        <a:p>
          <a:pPr lvl="0" algn="ctr" defTabSz="1066800">
            <a:lnSpc>
              <a:spcPct val="90000"/>
            </a:lnSpc>
            <a:spcBef>
              <a:spcPct val="0"/>
            </a:spcBef>
            <a:spcAft>
              <a:spcPct val="35000"/>
            </a:spcAft>
          </a:pPr>
          <a:r>
            <a:rPr lang="es-MX" sz="2400" kern="1200" dirty="0" smtClean="0"/>
            <a:t>prescripción</a:t>
          </a:r>
          <a:endParaRPr lang="es-MX" sz="2400" kern="1200" dirty="0"/>
        </a:p>
      </dsp:txBody>
      <dsp:txXfrm rot="-5400000">
        <a:off x="4680063" y="1629215"/>
        <a:ext cx="2747888" cy="1665387"/>
      </dsp:txXfrm>
    </dsp:sp>
    <dsp:sp modelId="{A0D1BAE9-5AF1-4ACD-8F73-AFEDCF201C6B}">
      <dsp:nvSpPr>
        <dsp:cNvPr id="0" name=""/>
        <dsp:cNvSpPr/>
      </dsp:nvSpPr>
      <dsp:spPr>
        <a:xfrm rot="14400000">
          <a:off x="-982413" y="2857490"/>
          <a:ext cx="3330773" cy="3330773"/>
        </a:xfrm>
        <a:prstGeom prst="upArrow">
          <a:avLst>
            <a:gd name="adj1" fmla="val 50000"/>
            <a:gd name="adj2" fmla="val 35000"/>
          </a:avLst>
        </a:prstGeom>
        <a:solidFill>
          <a:srgbClr val="FF3300"/>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sp3d extrusionH="28000" prstMaterial="matte"/>
        </a:bodyPr>
        <a:lstStyle/>
        <a:p>
          <a:pPr lvl="0" algn="ctr" defTabSz="1066800">
            <a:lnSpc>
              <a:spcPct val="90000"/>
            </a:lnSpc>
            <a:spcBef>
              <a:spcPct val="0"/>
            </a:spcBef>
            <a:spcAft>
              <a:spcPct val="35000"/>
            </a:spcAft>
          </a:pPr>
          <a:r>
            <a:rPr lang="es-MX" sz="2400" kern="1200" dirty="0" smtClean="0"/>
            <a:t>restricción</a:t>
          </a:r>
          <a:endParaRPr lang="es-MX" sz="2400" kern="1200" dirty="0"/>
        </a:p>
      </dsp:txBody>
      <dsp:txXfrm rot="5400000">
        <a:off x="-438573" y="3544461"/>
        <a:ext cx="2747888" cy="1665387"/>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image" Target="../media/image65.png"/><Relationship Id="rId4" Type="http://schemas.openxmlformats.org/officeDocument/2006/relationships/image" Target="../media/image6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image" Target="../media/image94.png"/><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drawings/drawing1.xml><?xml version="1.0" encoding="utf-8"?>
<c:userShapes xmlns:c="http://schemas.openxmlformats.org/drawingml/2006/chart">
  <cdr:relSizeAnchor xmlns:cdr="http://schemas.openxmlformats.org/drawingml/2006/chartDrawing">
    <cdr:from>
      <cdr:x>0.02599</cdr:x>
      <cdr:y>0.82493</cdr:y>
    </cdr:from>
    <cdr:to>
      <cdr:x>0.20793</cdr:x>
      <cdr:y>0.94695</cdr:y>
    </cdr:to>
    <cdr:sp macro="" textlink="">
      <cdr:nvSpPr>
        <cdr:cNvPr id="2" name="CuadroTexto 4"/>
        <cdr:cNvSpPr txBox="1"/>
      </cdr:nvSpPr>
      <cdr:spPr>
        <a:xfrm xmlns:a="http://schemas.openxmlformats.org/drawingml/2006/main">
          <a:off x="193040" y="3159760"/>
          <a:ext cx="1351280" cy="467360"/>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pPr algn="ctr"/>
          <a:r>
            <a:rPr lang="es-ES_tradnl" sz="1100" b="1" dirty="0">
              <a:ln>
                <a:noFill/>
              </a:ln>
              <a:solidFill>
                <a:srgbClr val="00FA71"/>
              </a:solidFill>
              <a:effectLst>
                <a:outerShdw blurRad="50800" dist="38100" dir="2700000" algn="tl" rotWithShape="0">
                  <a:prstClr val="black">
                    <a:alpha val="40000"/>
                  </a:prstClr>
                </a:outerShdw>
              </a:effectLst>
            </a:rPr>
            <a:t>Costo Indirecto </a:t>
          </a:r>
        </a:p>
        <a:p xmlns:a="http://schemas.openxmlformats.org/drawingml/2006/main">
          <a:pPr algn="ctr"/>
          <a:r>
            <a:rPr lang="es-ES_tradnl" sz="1100" b="1" dirty="0">
              <a:ln>
                <a:noFill/>
              </a:ln>
              <a:solidFill>
                <a:srgbClr val="00FA71"/>
              </a:solidFill>
              <a:effectLst>
                <a:outerShdw blurRad="50800" dist="38100" dir="2700000" algn="tl" rotWithShape="0">
                  <a:prstClr val="black">
                    <a:alpha val="40000"/>
                  </a:prstClr>
                </a:outerShdw>
              </a:effectLst>
            </a:rPr>
            <a:t>6%</a:t>
          </a:r>
        </a:p>
      </cdr:txBody>
    </cdr:sp>
  </cdr:relSizeAnchor>
  <cdr:relSizeAnchor xmlns:cdr="http://schemas.openxmlformats.org/drawingml/2006/chartDrawing">
    <cdr:from>
      <cdr:x>0.79891</cdr:x>
      <cdr:y>0.81167</cdr:y>
    </cdr:from>
    <cdr:to>
      <cdr:x>0.98085</cdr:x>
      <cdr:y>0.93369</cdr:y>
    </cdr:to>
    <cdr:sp macro="" textlink="">
      <cdr:nvSpPr>
        <cdr:cNvPr id="3" name="CuadroTexto 4"/>
        <cdr:cNvSpPr txBox="1"/>
      </cdr:nvSpPr>
      <cdr:spPr>
        <a:xfrm xmlns:a="http://schemas.openxmlformats.org/drawingml/2006/main">
          <a:off x="5933440" y="3108960"/>
          <a:ext cx="1351280" cy="467360"/>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pPr algn="ctr"/>
          <a:r>
            <a:rPr lang="es-ES_tradnl" sz="1100" b="1">
              <a:ln>
                <a:noFill/>
              </a:ln>
              <a:solidFill>
                <a:srgbClr val="00FA71"/>
              </a:solidFill>
              <a:effectLst>
                <a:outerShdw blurRad="50800" dist="38100" dir="2700000" algn="tl" rotWithShape="0">
                  <a:prstClr val="black">
                    <a:alpha val="40000"/>
                  </a:prstClr>
                </a:outerShdw>
              </a:effectLst>
            </a:rPr>
            <a:t>Conversión</a:t>
          </a:r>
        </a:p>
        <a:p xmlns:a="http://schemas.openxmlformats.org/drawingml/2006/main">
          <a:pPr algn="ctr"/>
          <a:r>
            <a:rPr lang="es-ES_tradnl" sz="1100" b="1">
              <a:ln>
                <a:noFill/>
              </a:ln>
              <a:solidFill>
                <a:srgbClr val="00FA71"/>
              </a:solidFill>
              <a:effectLst>
                <a:outerShdw blurRad="50800" dist="38100" dir="2700000" algn="tl" rotWithShape="0">
                  <a:prstClr val="black">
                    <a:alpha val="40000"/>
                  </a:prstClr>
                </a:outerShdw>
              </a:effectLst>
            </a:rPr>
            <a:t>2.1%</a:t>
          </a:r>
        </a:p>
      </cdr:txBody>
    </cdr:sp>
  </cdr:relSizeAnchor>
</c:userShapes>
</file>

<file path=ppt/drawings/drawing2.xml><?xml version="1.0" encoding="utf-8"?>
<c:userShapes xmlns:c="http://schemas.openxmlformats.org/drawingml/2006/chart">
  <cdr:relSizeAnchor xmlns:cdr="http://schemas.openxmlformats.org/drawingml/2006/chartDrawing">
    <cdr:from>
      <cdr:x>0.75</cdr:x>
      <cdr:y>0.81111</cdr:y>
    </cdr:from>
    <cdr:to>
      <cdr:x>0.935</cdr:x>
      <cdr:y>0.94444</cdr:y>
    </cdr:to>
    <cdr:sp macro="" textlink="">
      <cdr:nvSpPr>
        <cdr:cNvPr id="2" name="CuadroTexto 2"/>
        <cdr:cNvSpPr txBox="1"/>
      </cdr:nvSpPr>
      <cdr:spPr>
        <a:xfrm xmlns:a="http://schemas.openxmlformats.org/drawingml/2006/main">
          <a:off x="4572000" y="2966720"/>
          <a:ext cx="1127760" cy="487680"/>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pPr algn="ctr"/>
          <a:r>
            <a:rPr lang="es-ES_tradnl" sz="1200" b="1" dirty="0">
              <a:solidFill>
                <a:srgbClr val="000066"/>
              </a:solidFill>
            </a:rPr>
            <a:t>Costo Indirecto</a:t>
          </a:r>
        </a:p>
        <a:p xmlns:a="http://schemas.openxmlformats.org/drawingml/2006/main">
          <a:pPr algn="ctr"/>
          <a:r>
            <a:rPr lang="es-ES_tradnl" sz="1200" b="1" dirty="0">
              <a:solidFill>
                <a:srgbClr val="000066"/>
              </a:solidFill>
            </a:rPr>
            <a:t>8%</a:t>
          </a:r>
        </a:p>
      </cdr:txBody>
    </cdr:sp>
  </cdr:relSizeAnchor>
  <cdr:relSizeAnchor xmlns:cdr="http://schemas.openxmlformats.org/drawingml/2006/chartDrawing">
    <cdr:from>
      <cdr:x>0.23333</cdr:x>
      <cdr:y>0.83333</cdr:y>
    </cdr:from>
    <cdr:to>
      <cdr:x>0.41833</cdr:x>
      <cdr:y>0.96667</cdr:y>
    </cdr:to>
    <cdr:sp macro="" textlink="">
      <cdr:nvSpPr>
        <cdr:cNvPr id="3" name="CuadroTexto 2"/>
        <cdr:cNvSpPr txBox="1"/>
      </cdr:nvSpPr>
      <cdr:spPr>
        <a:xfrm xmlns:a="http://schemas.openxmlformats.org/drawingml/2006/main">
          <a:off x="1422400" y="3048000"/>
          <a:ext cx="1127760" cy="487680"/>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pPr algn="ctr"/>
          <a:r>
            <a:rPr lang="es-ES_tradnl" sz="1000" dirty="0" err="1">
              <a:solidFill>
                <a:srgbClr val="000066"/>
              </a:solidFill>
            </a:rPr>
            <a:t>Conversion</a:t>
          </a:r>
          <a:endParaRPr lang="es-ES_tradnl" sz="1000" dirty="0">
            <a:solidFill>
              <a:srgbClr val="000066"/>
            </a:solidFill>
          </a:endParaRPr>
        </a:p>
        <a:p xmlns:a="http://schemas.openxmlformats.org/drawingml/2006/main">
          <a:pPr algn="ctr"/>
          <a:r>
            <a:rPr lang="es-ES_tradnl" sz="1000" dirty="0">
              <a:solidFill>
                <a:srgbClr val="000066"/>
              </a:solidFill>
            </a:rPr>
            <a:t>2.1%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969DEA-C1B1-4C4B-BDAD-D62BF70DFF12}" type="datetimeFigureOut">
              <a:rPr lang="es-MX" smtClean="0"/>
              <a:t>22/03/2014</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FEE456-2336-41C6-920A-7FCAD2DCD924}" type="slidenum">
              <a:rPr lang="es-MX" smtClean="0"/>
              <a:t>‹Nº›</a:t>
            </a:fld>
            <a:endParaRPr lang="es-MX"/>
          </a:p>
        </p:txBody>
      </p:sp>
    </p:spTree>
    <p:extLst>
      <p:ext uri="{BB962C8B-B14F-4D97-AF65-F5344CB8AC3E}">
        <p14:creationId xmlns:p14="http://schemas.microsoft.com/office/powerpoint/2010/main" val="3471437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miter lim="800000"/>
            <a:headEnd/>
            <a:tailEnd/>
          </a:ln>
        </p:spPr>
        <p:txBody>
          <a:bodyPr/>
          <a:lstStyle/>
          <a:p>
            <a:fld id="{94AB0A44-3816-41EB-9707-7DC1FBCC3A5D}" type="slidenum">
              <a:rPr lang="es-MX" smtClean="0">
                <a:latin typeface="Arial" pitchFamily="34" charset="0"/>
              </a:rPr>
              <a:pPr/>
              <a:t>15</a:t>
            </a:fld>
            <a:endParaRPr lang="es-MX" smtClean="0">
              <a:latin typeface="Arial" pitchFamily="34" charset="0"/>
            </a:endParaRPr>
          </a:p>
        </p:txBody>
      </p:sp>
      <p:sp>
        <p:nvSpPr>
          <p:cNvPr id="140291" name="Rectangle 2"/>
          <p:cNvSpPr>
            <a:spLocks noGrp="1" noRot="1" noChangeAspect="1" noChangeArrowheads="1" noTextEdit="1"/>
          </p:cNvSpPr>
          <p:nvPr>
            <p:ph type="sldImg"/>
          </p:nvPr>
        </p:nvSpPr>
        <p:spPr>
          <a:xfrm>
            <a:off x="1155700" y="693738"/>
            <a:ext cx="4551363" cy="3413125"/>
          </a:xfrm>
          <a:ln w="12700" cap="flat">
            <a:solidFill>
              <a:schemeClr val="tx1"/>
            </a:solidFill>
          </a:ln>
        </p:spPr>
      </p:sp>
      <p:sp>
        <p:nvSpPr>
          <p:cNvPr id="140292" name="Rectangle 3"/>
          <p:cNvSpPr>
            <a:spLocks noGrp="1" noChangeArrowheads="1"/>
          </p:cNvSpPr>
          <p:nvPr>
            <p:ph type="body" idx="1"/>
          </p:nvPr>
        </p:nvSpPr>
        <p:spPr>
          <a:xfrm>
            <a:off x="912813" y="4343400"/>
            <a:ext cx="5032375" cy="4113213"/>
          </a:xfrm>
          <a:noFill/>
        </p:spPr>
        <p:txBody>
          <a:bodyPr lIns="90471" tIns="44441" rIns="90471" bIns="44441"/>
          <a:lstStyle/>
          <a:p>
            <a:pPr eaLnBrk="1" hangingPunct="1"/>
            <a:r>
              <a:rPr lang="en-US" smtClean="0">
                <a:latin typeface="Arial" pitchFamily="34" charset="0"/>
              </a:rPr>
              <a:t>Moving specifically to the agri-food business, it’s very clear that today’s food chain is more integrated than it has ever been, and will continue to rapidly evolve in this direction. The value chain has become interdependent on each of these components, many of which now exist under one roof. The terms, “Farm Gate to Dinner Plate,” “Full Meal Deal” and “Health-thru-Nutrition” have become common place. From our standpoint, we have nutritional solutions that can impact each one of these components in the value chain.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F2D1D1E-616D-45AF-9A27-0EB07743B369}" type="slidenum">
              <a:rPr lang="es-MX" smtClean="0"/>
              <a:pPr eaLnBrk="1" hangingPunct="1"/>
              <a:t>32</a:t>
            </a:fld>
            <a:endParaRPr lang="es-MX"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1D2B4A-3540-4D87-8CB4-CD7A2886C166}" type="slidenum">
              <a:rPr lang="es-ES" smtClean="0"/>
              <a:pPr eaLnBrk="1" hangingPunct="1"/>
              <a:t>34</a:t>
            </a:fld>
            <a:endParaRPr lang="es-E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A89734F-F1FE-4DDA-87F2-04BCCFC8A3C2}" type="slidenum">
              <a:rPr lang="es-ES" smtClean="0"/>
              <a:pPr eaLnBrk="1" hangingPunct="1"/>
              <a:t>35</a:t>
            </a:fld>
            <a:endParaRPr lang="es-E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76FEE456-2336-41C6-920A-7FCAD2DCD924}" type="slidenum">
              <a:rPr lang="es-MX" smtClean="0"/>
              <a:t>41</a:t>
            </a:fld>
            <a:endParaRPr lang="es-MX"/>
          </a:p>
        </p:txBody>
      </p:sp>
    </p:spTree>
    <p:extLst>
      <p:ext uri="{BB962C8B-B14F-4D97-AF65-F5344CB8AC3E}">
        <p14:creationId xmlns:p14="http://schemas.microsoft.com/office/powerpoint/2010/main" val="3138602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00183F5-749B-4737-8BF2-5B10BFAD3659}" type="slidenum">
              <a:rPr lang="es-MX" smtClean="0"/>
              <a:pPr eaLnBrk="1" hangingPunct="1"/>
              <a:t>50</a:t>
            </a:fld>
            <a:endParaRPr lang="es-MX" smtClean="0"/>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MX"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29057" indent="-280406" eaLnBrk="0" hangingPunct="0">
              <a:defRPr>
                <a:solidFill>
                  <a:schemeClr val="tx1"/>
                </a:solidFill>
                <a:latin typeface="Arial" charset="0"/>
              </a:defRPr>
            </a:lvl2pPr>
            <a:lvl3pPr marL="1121626" indent="-224325" eaLnBrk="0" hangingPunct="0">
              <a:defRPr>
                <a:solidFill>
                  <a:schemeClr val="tx1"/>
                </a:solidFill>
                <a:latin typeface="Arial" charset="0"/>
              </a:defRPr>
            </a:lvl3pPr>
            <a:lvl4pPr marL="1570276" indent="-224325" eaLnBrk="0" hangingPunct="0">
              <a:defRPr>
                <a:solidFill>
                  <a:schemeClr val="tx1"/>
                </a:solidFill>
                <a:latin typeface="Arial" charset="0"/>
              </a:defRPr>
            </a:lvl4pPr>
            <a:lvl5pPr marL="2018927" indent="-224325" eaLnBrk="0" hangingPunct="0">
              <a:defRPr>
                <a:solidFill>
                  <a:schemeClr val="tx1"/>
                </a:solidFill>
                <a:latin typeface="Arial" charset="0"/>
              </a:defRPr>
            </a:lvl5pPr>
            <a:lvl6pPr marL="2467577" indent="-224325" eaLnBrk="0" fontAlgn="base" hangingPunct="0">
              <a:spcBef>
                <a:spcPct val="0"/>
              </a:spcBef>
              <a:spcAft>
                <a:spcPct val="0"/>
              </a:spcAft>
              <a:defRPr>
                <a:solidFill>
                  <a:schemeClr val="tx1"/>
                </a:solidFill>
                <a:latin typeface="Arial" charset="0"/>
              </a:defRPr>
            </a:lvl6pPr>
            <a:lvl7pPr marL="2916227" indent="-224325" eaLnBrk="0" fontAlgn="base" hangingPunct="0">
              <a:spcBef>
                <a:spcPct val="0"/>
              </a:spcBef>
              <a:spcAft>
                <a:spcPct val="0"/>
              </a:spcAft>
              <a:defRPr>
                <a:solidFill>
                  <a:schemeClr val="tx1"/>
                </a:solidFill>
                <a:latin typeface="Arial" charset="0"/>
              </a:defRPr>
            </a:lvl7pPr>
            <a:lvl8pPr marL="3364878" indent="-224325" eaLnBrk="0" fontAlgn="base" hangingPunct="0">
              <a:spcBef>
                <a:spcPct val="0"/>
              </a:spcBef>
              <a:spcAft>
                <a:spcPct val="0"/>
              </a:spcAft>
              <a:defRPr>
                <a:solidFill>
                  <a:schemeClr val="tx1"/>
                </a:solidFill>
                <a:latin typeface="Arial" charset="0"/>
              </a:defRPr>
            </a:lvl8pPr>
            <a:lvl9pPr marL="3813528" indent="-224325" eaLnBrk="0" fontAlgn="base" hangingPunct="0">
              <a:spcBef>
                <a:spcPct val="0"/>
              </a:spcBef>
              <a:spcAft>
                <a:spcPct val="0"/>
              </a:spcAft>
              <a:defRPr>
                <a:solidFill>
                  <a:schemeClr val="tx1"/>
                </a:solidFill>
                <a:latin typeface="Arial" charset="0"/>
              </a:defRPr>
            </a:lvl9pPr>
          </a:lstStyle>
          <a:p>
            <a:pPr eaLnBrk="1" hangingPunct="1"/>
            <a:fld id="{090F1788-65AC-4E29-929E-8704BFCC25A2}" type="slidenum">
              <a:rPr lang="es-MX" altLang="es-MX" smtClean="0"/>
              <a:pPr eaLnBrk="1" hangingPunct="1"/>
              <a:t>51</a:t>
            </a:fld>
            <a:endParaRPr lang="es-MX" altLang="es-MX"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B9A9783-5BBD-4167-B29F-C0F00F2AD3FF}" type="slidenum">
              <a:rPr lang="es-MX" smtClean="0"/>
              <a:pPr eaLnBrk="1" hangingPunct="1"/>
              <a:t>61</a:t>
            </a:fld>
            <a:endParaRPr lang="es-MX"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endParaRPr lang="es-E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0261C546-5660-4DA5-AF6D-DA00B8CBD020}" type="datetimeFigureOut">
              <a:rPr lang="es-MX" smtClean="0"/>
              <a:t>22/03/2014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C5EF9C4-B9C4-4A4B-8C68-38E6635EBB6C}" type="slidenum">
              <a:rPr lang="es-MX" smtClean="0"/>
              <a:t>‹Nº›</a:t>
            </a:fld>
            <a:endParaRPr lang="es-MX"/>
          </a:p>
        </p:txBody>
      </p:sp>
    </p:spTree>
    <p:extLst>
      <p:ext uri="{BB962C8B-B14F-4D97-AF65-F5344CB8AC3E}">
        <p14:creationId xmlns:p14="http://schemas.microsoft.com/office/powerpoint/2010/main" val="3064154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0261C546-5660-4DA5-AF6D-DA00B8CBD020}" type="datetimeFigureOut">
              <a:rPr lang="es-MX" smtClean="0"/>
              <a:t>22/03/2014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C5EF9C4-B9C4-4A4B-8C68-38E6635EBB6C}" type="slidenum">
              <a:rPr lang="es-MX" smtClean="0"/>
              <a:t>‹Nº›</a:t>
            </a:fld>
            <a:endParaRPr lang="es-MX"/>
          </a:p>
        </p:txBody>
      </p:sp>
    </p:spTree>
    <p:extLst>
      <p:ext uri="{BB962C8B-B14F-4D97-AF65-F5344CB8AC3E}">
        <p14:creationId xmlns:p14="http://schemas.microsoft.com/office/powerpoint/2010/main" val="284845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0261C546-5660-4DA5-AF6D-DA00B8CBD020}" type="datetimeFigureOut">
              <a:rPr lang="es-MX" smtClean="0"/>
              <a:t>22/03/2014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C5EF9C4-B9C4-4A4B-8C68-38E6635EBB6C}" type="slidenum">
              <a:rPr lang="es-MX" smtClean="0"/>
              <a:t>‹Nº›</a:t>
            </a:fld>
            <a:endParaRPr lang="es-MX"/>
          </a:p>
        </p:txBody>
      </p:sp>
    </p:spTree>
    <p:extLst>
      <p:ext uri="{BB962C8B-B14F-4D97-AF65-F5344CB8AC3E}">
        <p14:creationId xmlns:p14="http://schemas.microsoft.com/office/powerpoint/2010/main" val="3695036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MX"/>
          </a:p>
        </p:txBody>
      </p:sp>
      <p:sp>
        <p:nvSpPr>
          <p:cNvPr id="3" name="2 Marcador de texto"/>
          <p:cNvSpPr>
            <a:spLocks noGrp="1"/>
          </p:cNvSpPr>
          <p:nvPr>
            <p:ph type="body"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a:xfrm>
            <a:off x="457200" y="6245225"/>
            <a:ext cx="2133600" cy="476250"/>
          </a:xfrm>
        </p:spPr>
        <p:txBody>
          <a:bodyPr/>
          <a:lstStyle>
            <a:lvl1pPr>
              <a:defRPr/>
            </a:lvl1pPr>
          </a:lstStyle>
          <a:p>
            <a:endParaRPr lang="es-ES"/>
          </a:p>
        </p:txBody>
      </p:sp>
      <p:sp>
        <p:nvSpPr>
          <p:cNvPr id="6" name="5 Marcador de pie de página"/>
          <p:cNvSpPr>
            <a:spLocks noGrp="1"/>
          </p:cNvSpPr>
          <p:nvPr>
            <p:ph type="ftr" sz="quarter" idx="11"/>
          </p:nvPr>
        </p:nvSpPr>
        <p:spPr>
          <a:xfrm>
            <a:off x="3124200" y="6245225"/>
            <a:ext cx="2895600" cy="476250"/>
          </a:xfrm>
        </p:spPr>
        <p:txBody>
          <a:bodyPr/>
          <a:lstStyle>
            <a:lvl1pPr>
              <a:defRPr/>
            </a:lvl1pPr>
          </a:lstStyle>
          <a:p>
            <a:endParaRPr lang="es-ES"/>
          </a:p>
        </p:txBody>
      </p:sp>
      <p:sp>
        <p:nvSpPr>
          <p:cNvPr id="7" name="6 Marcador de número de diapositiva"/>
          <p:cNvSpPr>
            <a:spLocks noGrp="1"/>
          </p:cNvSpPr>
          <p:nvPr>
            <p:ph type="sldNum" sz="quarter" idx="12"/>
          </p:nvPr>
        </p:nvSpPr>
        <p:spPr>
          <a:xfrm>
            <a:off x="6553200" y="6245225"/>
            <a:ext cx="2133600" cy="476250"/>
          </a:xfrm>
        </p:spPr>
        <p:txBody>
          <a:bodyPr/>
          <a:lstStyle>
            <a:lvl1pPr>
              <a:defRPr/>
            </a:lvl1pPr>
          </a:lstStyle>
          <a:p>
            <a:fld id="{B397A881-8256-4F28-8754-583D3AC1BA6C}" type="slidenum">
              <a:rPr lang="es-ES"/>
              <a:pPr/>
              <a:t>‹Nº›</a:t>
            </a:fld>
            <a:endParaRPr lang="es-ES"/>
          </a:p>
        </p:txBody>
      </p:sp>
    </p:spTree>
    <p:extLst>
      <p:ext uri="{BB962C8B-B14F-4D97-AF65-F5344CB8AC3E}">
        <p14:creationId xmlns:p14="http://schemas.microsoft.com/office/powerpoint/2010/main" val="2582886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92100"/>
            <a:ext cx="8229600" cy="1384300"/>
          </a:xfrm>
        </p:spPr>
        <p:txBody>
          <a:bodyPr/>
          <a:lstStyle/>
          <a:p>
            <a:r>
              <a:rPr lang="es-ES" smtClean="0"/>
              <a:t>Haga clic para modificar el estilo de título del patrón</a:t>
            </a:r>
            <a:endParaRPr lang="es-MX"/>
          </a:p>
        </p:txBody>
      </p:sp>
      <p:sp>
        <p:nvSpPr>
          <p:cNvPr id="3" name="2 Marcador de gráfico"/>
          <p:cNvSpPr>
            <a:spLocks noGrp="1"/>
          </p:cNvSpPr>
          <p:nvPr>
            <p:ph type="chart" idx="1"/>
          </p:nvPr>
        </p:nvSpPr>
        <p:spPr>
          <a:xfrm>
            <a:off x="457200" y="1905000"/>
            <a:ext cx="8229600" cy="4114800"/>
          </a:xfrm>
        </p:spPr>
        <p:txBody>
          <a:bodyPr/>
          <a:lstStyle/>
          <a:p>
            <a:pPr lvl="0"/>
            <a:endParaRPr lang="es-MX"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s-MX"/>
          </a:p>
        </p:txBody>
      </p:sp>
      <p:sp>
        <p:nvSpPr>
          <p:cNvPr id="5" name="Rectangle 5"/>
          <p:cNvSpPr>
            <a:spLocks noGrp="1" noChangeArrowheads="1"/>
          </p:cNvSpPr>
          <p:nvPr>
            <p:ph type="ftr" sz="quarter" idx="11"/>
          </p:nvPr>
        </p:nvSpPr>
        <p:spPr>
          <a:ln/>
        </p:spPr>
        <p:txBody>
          <a:bodyPr/>
          <a:lstStyle>
            <a:lvl1pPr>
              <a:defRPr/>
            </a:lvl1pPr>
          </a:lstStyle>
          <a:p>
            <a:pPr>
              <a:defRPr/>
            </a:pPr>
            <a:endParaRPr lang="es-MX"/>
          </a:p>
        </p:txBody>
      </p:sp>
      <p:sp>
        <p:nvSpPr>
          <p:cNvPr id="6" name="Rectangle 6"/>
          <p:cNvSpPr>
            <a:spLocks noGrp="1" noChangeArrowheads="1"/>
          </p:cNvSpPr>
          <p:nvPr>
            <p:ph type="sldNum" sz="quarter" idx="12"/>
          </p:nvPr>
        </p:nvSpPr>
        <p:spPr>
          <a:ln/>
        </p:spPr>
        <p:txBody>
          <a:bodyPr/>
          <a:lstStyle>
            <a:lvl1pPr>
              <a:defRPr/>
            </a:lvl1pPr>
          </a:lstStyle>
          <a:p>
            <a:pPr>
              <a:defRPr/>
            </a:pPr>
            <a:fld id="{E68BDA78-9C78-4080-BA70-84C8354AB13C}" type="slidenum">
              <a:rPr lang="es-MX"/>
              <a:pPr>
                <a:defRPr/>
              </a:pPr>
              <a:t>‹Nº›</a:t>
            </a:fld>
            <a:endParaRPr lang="es-MX"/>
          </a:p>
        </p:txBody>
      </p:sp>
    </p:spTree>
    <p:extLst>
      <p:ext uri="{BB962C8B-B14F-4D97-AF65-F5344CB8AC3E}">
        <p14:creationId xmlns:p14="http://schemas.microsoft.com/office/powerpoint/2010/main" val="67073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0261C546-5660-4DA5-AF6D-DA00B8CBD020}" type="datetimeFigureOut">
              <a:rPr lang="es-MX" smtClean="0"/>
              <a:t>22/03/2014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C5EF9C4-B9C4-4A4B-8C68-38E6635EBB6C}" type="slidenum">
              <a:rPr lang="es-MX" smtClean="0"/>
              <a:t>‹Nº›</a:t>
            </a:fld>
            <a:endParaRPr lang="es-MX"/>
          </a:p>
        </p:txBody>
      </p:sp>
    </p:spTree>
    <p:extLst>
      <p:ext uri="{BB962C8B-B14F-4D97-AF65-F5344CB8AC3E}">
        <p14:creationId xmlns:p14="http://schemas.microsoft.com/office/powerpoint/2010/main" val="1241786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0261C546-5660-4DA5-AF6D-DA00B8CBD020}" type="datetimeFigureOut">
              <a:rPr lang="es-MX" smtClean="0"/>
              <a:t>22/03/2014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C5EF9C4-B9C4-4A4B-8C68-38E6635EBB6C}" type="slidenum">
              <a:rPr lang="es-MX" smtClean="0"/>
              <a:t>‹Nº›</a:t>
            </a:fld>
            <a:endParaRPr lang="es-MX"/>
          </a:p>
        </p:txBody>
      </p:sp>
    </p:spTree>
    <p:extLst>
      <p:ext uri="{BB962C8B-B14F-4D97-AF65-F5344CB8AC3E}">
        <p14:creationId xmlns:p14="http://schemas.microsoft.com/office/powerpoint/2010/main" val="368433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0261C546-5660-4DA5-AF6D-DA00B8CBD020}" type="datetimeFigureOut">
              <a:rPr lang="es-MX" smtClean="0"/>
              <a:t>22/03/2014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4C5EF9C4-B9C4-4A4B-8C68-38E6635EBB6C}" type="slidenum">
              <a:rPr lang="es-MX" smtClean="0"/>
              <a:t>‹Nº›</a:t>
            </a:fld>
            <a:endParaRPr lang="es-MX"/>
          </a:p>
        </p:txBody>
      </p:sp>
    </p:spTree>
    <p:extLst>
      <p:ext uri="{BB962C8B-B14F-4D97-AF65-F5344CB8AC3E}">
        <p14:creationId xmlns:p14="http://schemas.microsoft.com/office/powerpoint/2010/main" val="2214398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0261C546-5660-4DA5-AF6D-DA00B8CBD020}" type="datetimeFigureOut">
              <a:rPr lang="es-MX" smtClean="0"/>
              <a:t>22/03/2014</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4C5EF9C4-B9C4-4A4B-8C68-38E6635EBB6C}" type="slidenum">
              <a:rPr lang="es-MX" smtClean="0"/>
              <a:t>‹Nº›</a:t>
            </a:fld>
            <a:endParaRPr lang="es-MX"/>
          </a:p>
        </p:txBody>
      </p:sp>
    </p:spTree>
    <p:extLst>
      <p:ext uri="{BB962C8B-B14F-4D97-AF65-F5344CB8AC3E}">
        <p14:creationId xmlns:p14="http://schemas.microsoft.com/office/powerpoint/2010/main" val="4121972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0261C546-5660-4DA5-AF6D-DA00B8CBD020}" type="datetimeFigureOut">
              <a:rPr lang="es-MX" smtClean="0"/>
              <a:t>22/03/2014</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4C5EF9C4-B9C4-4A4B-8C68-38E6635EBB6C}" type="slidenum">
              <a:rPr lang="es-MX" smtClean="0"/>
              <a:t>‹Nº›</a:t>
            </a:fld>
            <a:endParaRPr lang="es-MX"/>
          </a:p>
        </p:txBody>
      </p:sp>
    </p:spTree>
    <p:extLst>
      <p:ext uri="{BB962C8B-B14F-4D97-AF65-F5344CB8AC3E}">
        <p14:creationId xmlns:p14="http://schemas.microsoft.com/office/powerpoint/2010/main" val="849689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261C546-5660-4DA5-AF6D-DA00B8CBD020}" type="datetimeFigureOut">
              <a:rPr lang="es-MX" smtClean="0"/>
              <a:t>22/03/2014</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4C5EF9C4-B9C4-4A4B-8C68-38E6635EBB6C}" type="slidenum">
              <a:rPr lang="es-MX" smtClean="0"/>
              <a:t>‹Nº›</a:t>
            </a:fld>
            <a:endParaRPr lang="es-MX"/>
          </a:p>
        </p:txBody>
      </p:sp>
    </p:spTree>
    <p:extLst>
      <p:ext uri="{BB962C8B-B14F-4D97-AF65-F5344CB8AC3E}">
        <p14:creationId xmlns:p14="http://schemas.microsoft.com/office/powerpoint/2010/main" val="3715355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261C546-5660-4DA5-AF6D-DA00B8CBD020}" type="datetimeFigureOut">
              <a:rPr lang="es-MX" smtClean="0"/>
              <a:t>22/03/2014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4C5EF9C4-B9C4-4A4B-8C68-38E6635EBB6C}" type="slidenum">
              <a:rPr lang="es-MX" smtClean="0"/>
              <a:t>‹Nº›</a:t>
            </a:fld>
            <a:endParaRPr lang="es-MX"/>
          </a:p>
        </p:txBody>
      </p:sp>
    </p:spTree>
    <p:extLst>
      <p:ext uri="{BB962C8B-B14F-4D97-AF65-F5344CB8AC3E}">
        <p14:creationId xmlns:p14="http://schemas.microsoft.com/office/powerpoint/2010/main" val="1687788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261C546-5660-4DA5-AF6D-DA00B8CBD020}" type="datetimeFigureOut">
              <a:rPr lang="es-MX" smtClean="0"/>
              <a:t>22/03/2014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4C5EF9C4-B9C4-4A4B-8C68-38E6635EBB6C}" type="slidenum">
              <a:rPr lang="es-MX" smtClean="0"/>
              <a:t>‹Nº›</a:t>
            </a:fld>
            <a:endParaRPr lang="es-MX"/>
          </a:p>
        </p:txBody>
      </p:sp>
    </p:spTree>
    <p:extLst>
      <p:ext uri="{BB962C8B-B14F-4D97-AF65-F5344CB8AC3E}">
        <p14:creationId xmlns:p14="http://schemas.microsoft.com/office/powerpoint/2010/main" val="1888660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61C546-5660-4DA5-AF6D-DA00B8CBD020}" type="datetimeFigureOut">
              <a:rPr lang="es-MX" smtClean="0"/>
              <a:t>22/03/2014</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EF9C4-B9C4-4A4B-8C68-38E6635EBB6C}" type="slidenum">
              <a:rPr lang="es-MX" smtClean="0"/>
              <a:t>‹Nº›</a:t>
            </a:fld>
            <a:endParaRPr lang="es-MX"/>
          </a:p>
        </p:txBody>
      </p:sp>
    </p:spTree>
    <p:extLst>
      <p:ext uri="{BB962C8B-B14F-4D97-AF65-F5344CB8AC3E}">
        <p14:creationId xmlns:p14="http://schemas.microsoft.com/office/powerpoint/2010/main" val="199797380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0.gif"/><Relationship Id="rId18" Type="http://schemas.openxmlformats.org/officeDocument/2006/relationships/image" Target="../media/image35.jpeg"/><Relationship Id="rId3" Type="http://schemas.openxmlformats.org/officeDocument/2006/relationships/image" Target="../media/image3.png"/><Relationship Id="rId7" Type="http://schemas.openxmlformats.org/officeDocument/2006/relationships/image" Target="../media/image26.png"/><Relationship Id="rId12" Type="http://schemas.openxmlformats.org/officeDocument/2006/relationships/image" Target="../media/image29.jpg"/><Relationship Id="rId17" Type="http://schemas.openxmlformats.org/officeDocument/2006/relationships/image" Target="../media/image34.jpeg"/><Relationship Id="rId2" Type="http://schemas.openxmlformats.org/officeDocument/2006/relationships/image" Target="../media/image5.jpg"/><Relationship Id="rId16" Type="http://schemas.openxmlformats.org/officeDocument/2006/relationships/image" Target="../media/image33.jpeg"/><Relationship Id="rId20"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8.jpg"/><Relationship Id="rId5" Type="http://schemas.openxmlformats.org/officeDocument/2006/relationships/image" Target="../media/image24.jpeg"/><Relationship Id="rId15" Type="http://schemas.openxmlformats.org/officeDocument/2006/relationships/image" Target="../media/image32.jpg"/><Relationship Id="rId10" Type="http://schemas.openxmlformats.org/officeDocument/2006/relationships/image" Target="../media/image7.gif"/><Relationship Id="rId19" Type="http://schemas.openxmlformats.org/officeDocument/2006/relationships/image" Target="../media/image36.jpeg"/><Relationship Id="rId4" Type="http://schemas.openxmlformats.org/officeDocument/2006/relationships/image" Target="../media/image23.jpeg"/><Relationship Id="rId9" Type="http://schemas.openxmlformats.org/officeDocument/2006/relationships/image" Target="../media/image6.jpg"/><Relationship Id="rId14" Type="http://schemas.openxmlformats.org/officeDocument/2006/relationships/image" Target="../media/image3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5.jpg"/><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4.jp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notesSlide" Target="../notesSlides/notesSlide4.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diagramColors" Target="../diagrams/colors3.xm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diagramQuickStyle" Target="../diagrams/quickStyle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Layout" Target="../diagrams/layout3.xml"/><Relationship Id="rId5" Type="http://schemas.openxmlformats.org/officeDocument/2006/relationships/diagramQuickStyle" Target="../diagrams/quickStyle2.xml"/><Relationship Id="rId15" Type="http://schemas.openxmlformats.org/officeDocument/2006/relationships/image" Target="../media/image58.jpg"/><Relationship Id="rId10" Type="http://schemas.openxmlformats.org/officeDocument/2006/relationships/diagramData" Target="../diagrams/data3.xml"/><Relationship Id="rId4" Type="http://schemas.openxmlformats.org/officeDocument/2006/relationships/diagramLayout" Target="../diagrams/layout2.xml"/><Relationship Id="rId9" Type="http://schemas.openxmlformats.org/officeDocument/2006/relationships/image" Target="../media/image57.jpeg"/><Relationship Id="rId14" Type="http://schemas.microsoft.com/office/2007/relationships/diagramDrawing" Target="../diagrams/drawing3.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70.gi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6.png"/><Relationship Id="rId11" Type="http://schemas.openxmlformats.org/officeDocument/2006/relationships/image" Target="../media/image69.png"/><Relationship Id="rId5" Type="http://schemas.openxmlformats.org/officeDocument/2006/relationships/oleObject" Target="../embeddings/oleObject2.bin"/><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oleObject" Target="../embeddings/oleObject4.bin"/></Relationships>
</file>

<file path=ppt/slides/_rels/slide4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3.xml"/><Relationship Id="rId4" Type="http://schemas.openxmlformats.org/officeDocument/2006/relationships/image" Target="../media/image73.jpg"/></Relationships>
</file>

<file path=ppt/slides/_rels/slide49.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5.JPG"/><Relationship Id="rId7" Type="http://schemas.openxmlformats.org/officeDocument/2006/relationships/image" Target="../media/image79.jpg"/><Relationship Id="rId2" Type="http://schemas.openxmlformats.org/officeDocument/2006/relationships/image" Target="../media/image74.jpg"/><Relationship Id="rId1" Type="http://schemas.openxmlformats.org/officeDocument/2006/relationships/slideLayout" Target="../slideLayouts/slideLayout13.xml"/><Relationship Id="rId6" Type="http://schemas.openxmlformats.org/officeDocument/2006/relationships/image" Target="../media/image78.jpg"/><Relationship Id="rId5" Type="http://schemas.openxmlformats.org/officeDocument/2006/relationships/image" Target="../media/image77.jpg"/><Relationship Id="rId10" Type="http://schemas.openxmlformats.org/officeDocument/2006/relationships/image" Target="../media/image82.jpg"/><Relationship Id="rId4" Type="http://schemas.openxmlformats.org/officeDocument/2006/relationships/image" Target="../media/image76.jpg"/><Relationship Id="rId9" Type="http://schemas.openxmlformats.org/officeDocument/2006/relationships/image" Target="../media/image8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notesSlide" Target="../notesSlides/notesSlide6.xml"/><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83.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oleObject" Target="../embeddings/oleObject5.bin"/></Relationships>
</file>

<file path=ppt/slides/_rels/slide51.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oleObject" Target="../embeddings/oleObject8.bin"/><Relationship Id="rId18" Type="http://schemas.openxmlformats.org/officeDocument/2006/relationships/image" Target="../media/image98.png"/><Relationship Id="rId3" Type="http://schemas.openxmlformats.org/officeDocument/2006/relationships/notesSlide" Target="../notesSlides/notesSlide7.xml"/><Relationship Id="rId21" Type="http://schemas.openxmlformats.org/officeDocument/2006/relationships/oleObject" Target="../embeddings/oleObject12.bin"/><Relationship Id="rId7" Type="http://schemas.openxmlformats.org/officeDocument/2006/relationships/image" Target="../media/image95.png"/><Relationship Id="rId12" Type="http://schemas.openxmlformats.org/officeDocument/2006/relationships/image" Target="../media/image105.jpeg"/><Relationship Id="rId17" Type="http://schemas.openxmlformats.org/officeDocument/2006/relationships/oleObject" Target="../embeddings/oleObject10.bin"/><Relationship Id="rId2" Type="http://schemas.openxmlformats.org/officeDocument/2006/relationships/slideLayout" Target="../slideLayouts/slideLayout7.xml"/><Relationship Id="rId16" Type="http://schemas.openxmlformats.org/officeDocument/2006/relationships/image" Target="../media/image97.png"/><Relationship Id="rId20" Type="http://schemas.openxmlformats.org/officeDocument/2006/relationships/image" Target="../media/image99.png"/><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104.jpeg"/><Relationship Id="rId5" Type="http://schemas.openxmlformats.org/officeDocument/2006/relationships/image" Target="../media/image94.png"/><Relationship Id="rId15" Type="http://schemas.openxmlformats.org/officeDocument/2006/relationships/oleObject" Target="../embeddings/oleObject9.bin"/><Relationship Id="rId10" Type="http://schemas.openxmlformats.org/officeDocument/2006/relationships/image" Target="../media/image103.jpeg"/><Relationship Id="rId19" Type="http://schemas.openxmlformats.org/officeDocument/2006/relationships/oleObject" Target="../embeddings/oleObject11.bin"/><Relationship Id="rId4" Type="http://schemas.openxmlformats.org/officeDocument/2006/relationships/oleObject" Target="../embeddings/oleObject6.bin"/><Relationship Id="rId9" Type="http://schemas.openxmlformats.org/officeDocument/2006/relationships/image" Target="../media/image102.jpeg"/><Relationship Id="rId14" Type="http://schemas.openxmlformats.org/officeDocument/2006/relationships/image" Target="../media/image96.png"/><Relationship Id="rId22" Type="http://schemas.openxmlformats.org/officeDocument/2006/relationships/image" Target="../media/image100.png"/></Relationships>
</file>

<file path=ppt/slides/_rels/slide52.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diagramLayout" Target="../diagrams/layout5.xml"/><Relationship Id="rId7" Type="http://schemas.openxmlformats.org/officeDocument/2006/relationships/image" Target="../media/image106.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34.jpeg"/><Relationship Id="rId4" Type="http://schemas.openxmlformats.org/officeDocument/2006/relationships/diagramQuickStyle" Target="../diagrams/quickStyle5.xml"/><Relationship Id="rId9" Type="http://schemas.openxmlformats.org/officeDocument/2006/relationships/image" Target="../media/image10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1628800"/>
            <a:ext cx="1463915" cy="864096"/>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1628800"/>
            <a:ext cx="1455319" cy="863386"/>
          </a:xfrm>
          <a:prstGeom prst="rect">
            <a:avLst/>
          </a:prstGeom>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688" y="116632"/>
            <a:ext cx="3943901" cy="1333686"/>
          </a:xfrm>
          <a:prstGeom prst="rect">
            <a:avLst/>
          </a:prstGeom>
        </p:spPr>
      </p:pic>
      <p:pic>
        <p:nvPicPr>
          <p:cNvPr id="8" name="7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116632"/>
            <a:ext cx="1409968" cy="1403674"/>
          </a:xfrm>
          <a:prstGeom prst="rect">
            <a:avLst/>
          </a:prstGeom>
        </p:spPr>
      </p:pic>
      <p:pic>
        <p:nvPicPr>
          <p:cNvPr id="9" name="8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8384" y="75150"/>
            <a:ext cx="936104" cy="1625181"/>
          </a:xfrm>
          <a:prstGeom prst="rect">
            <a:avLst/>
          </a:prstGeom>
        </p:spPr>
      </p:pic>
      <p:sp>
        <p:nvSpPr>
          <p:cNvPr id="2" name="1 Título"/>
          <p:cNvSpPr>
            <a:spLocks noGrp="1"/>
          </p:cNvSpPr>
          <p:nvPr>
            <p:ph type="title"/>
          </p:nvPr>
        </p:nvSpPr>
        <p:spPr>
          <a:xfrm>
            <a:off x="611560" y="5229200"/>
            <a:ext cx="8229600" cy="1084386"/>
          </a:xfrm>
          <a:noFill/>
        </p:spPr>
        <p:txBody>
          <a:bodyPr>
            <a:normAutofit fontScale="90000"/>
          </a:bodyPr>
          <a:lstStyle/>
          <a:p>
            <a:r>
              <a:rPr lang="es-MX" dirty="0" smtClean="0">
                <a:solidFill>
                  <a:schemeClr val="tx1"/>
                </a:solidFill>
              </a:rPr>
              <a:t>Prospectiva de la avicultura mexicana visión 2014-2024</a:t>
            </a:r>
            <a:endParaRPr lang="es-MX" dirty="0">
              <a:solidFill>
                <a:schemeClr val="tx1"/>
              </a:solidFill>
            </a:endParaRPr>
          </a:p>
        </p:txBody>
      </p:sp>
      <p:pic>
        <p:nvPicPr>
          <p:cNvPr id="10" name="9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2400" y="1700808"/>
            <a:ext cx="804672" cy="1170432"/>
          </a:xfrm>
          <a:prstGeom prst="rect">
            <a:avLst/>
          </a:prstGeom>
        </p:spPr>
      </p:pic>
      <p:pic>
        <p:nvPicPr>
          <p:cNvPr id="11" name="10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5536" y="1628800"/>
            <a:ext cx="1008112" cy="1128200"/>
          </a:xfrm>
          <a:prstGeom prst="rect">
            <a:avLst/>
          </a:prstGeom>
        </p:spPr>
      </p:pic>
      <p:pic>
        <p:nvPicPr>
          <p:cNvPr id="4" name="3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08512" y="151983"/>
            <a:ext cx="2025821" cy="1620931"/>
          </a:xfrm>
          <a:prstGeom prst="rect">
            <a:avLst/>
          </a:prstGeom>
        </p:spPr>
      </p:pic>
      <p:pic>
        <p:nvPicPr>
          <p:cNvPr id="7" name="6 Imag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852936"/>
            <a:ext cx="9144000" cy="2286000"/>
          </a:xfrm>
          <a:prstGeom prst="rect">
            <a:avLst/>
          </a:prstGeom>
        </p:spPr>
      </p:pic>
      <p:sp>
        <p:nvSpPr>
          <p:cNvPr id="13" name="12 CuadroTexto"/>
          <p:cNvSpPr txBox="1"/>
          <p:nvPr/>
        </p:nvSpPr>
        <p:spPr>
          <a:xfrm>
            <a:off x="3852052" y="6519446"/>
            <a:ext cx="5393592" cy="338554"/>
          </a:xfrm>
          <a:prstGeom prst="rect">
            <a:avLst/>
          </a:prstGeom>
          <a:noFill/>
        </p:spPr>
        <p:txBody>
          <a:bodyPr wrap="none" rtlCol="0">
            <a:spAutoFit/>
          </a:bodyPr>
          <a:lstStyle/>
          <a:p>
            <a:r>
              <a:rPr lang="es-MX" sz="1600" b="1" i="1" dirty="0" smtClean="0">
                <a:effectLst>
                  <a:outerShdw blurRad="38100" dist="38100" dir="2700000" algn="tl">
                    <a:srgbClr val="000000">
                      <a:alpha val="43137"/>
                    </a:srgbClr>
                  </a:outerShdw>
                </a:effectLst>
              </a:rPr>
              <a:t> J. Ortega, A. Ortiz, F. Gurria, V. Castaño, M. Carmona</a:t>
            </a:r>
            <a:endParaRPr lang="es-MX" sz="16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780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12366"/>
            <a:ext cx="8892480" cy="868362"/>
          </a:xfrm>
        </p:spPr>
        <p:txBody>
          <a:bodyPr>
            <a:noAutofit/>
          </a:bodyPr>
          <a:lstStyle/>
          <a:p>
            <a:pPr lvl="0"/>
            <a:r>
              <a:rPr lang="es-ES" sz="2800" b="1" dirty="0">
                <a:solidFill>
                  <a:srgbClr val="FFFF00"/>
                </a:solidFill>
              </a:rPr>
              <a:t>Importancia estratégica de la </a:t>
            </a:r>
            <a:r>
              <a:rPr lang="es-ES" sz="2800" b="1" dirty="0" smtClean="0">
                <a:solidFill>
                  <a:srgbClr val="FFFF00"/>
                </a:solidFill>
              </a:rPr>
              <a:t>avicultura mexicana 2013.</a:t>
            </a:r>
            <a:r>
              <a:rPr lang="es-MX" sz="2800" b="1" dirty="0">
                <a:solidFill>
                  <a:srgbClr val="FFFF00"/>
                </a:solidFill>
              </a:rPr>
              <a:t/>
            </a:r>
            <a:br>
              <a:rPr lang="es-MX" sz="2800" b="1" dirty="0">
                <a:solidFill>
                  <a:srgbClr val="FFFF00"/>
                </a:solidFill>
              </a:rPr>
            </a:br>
            <a:endParaRPr lang="es-MX" sz="2800" b="1" dirty="0">
              <a:solidFill>
                <a:srgbClr val="FFFF00"/>
              </a:solidFill>
            </a:endParaRPr>
          </a:p>
        </p:txBody>
      </p:sp>
      <p:sp>
        <p:nvSpPr>
          <p:cNvPr id="3" name="2 Marcador de contenido"/>
          <p:cNvSpPr>
            <a:spLocks noGrp="1"/>
          </p:cNvSpPr>
          <p:nvPr>
            <p:ph idx="1"/>
          </p:nvPr>
        </p:nvSpPr>
        <p:spPr>
          <a:xfrm>
            <a:off x="-19882" y="836712"/>
            <a:ext cx="9144000" cy="6237312"/>
          </a:xfrm>
        </p:spPr>
        <p:txBody>
          <a:bodyPr>
            <a:normAutofit/>
          </a:bodyPr>
          <a:lstStyle/>
          <a:p>
            <a:pPr marL="0" indent="0" algn="ctr">
              <a:buNone/>
            </a:pPr>
            <a:r>
              <a:rPr lang="es-ES" sz="1700" b="1" u="sng" dirty="0">
                <a:solidFill>
                  <a:srgbClr val="FFFF00"/>
                </a:solidFill>
                <a:effectLst>
                  <a:outerShdw blurRad="38100" dist="38100" dir="2700000" algn="tl">
                    <a:srgbClr val="000000">
                      <a:alpha val="43137"/>
                    </a:srgbClr>
                  </a:outerShdw>
                </a:effectLst>
              </a:rPr>
              <a:t>La avicultura mexicana aporta el 63% de la proteína  animal per cápita </a:t>
            </a:r>
            <a:r>
              <a:rPr lang="es-ES" sz="1700" b="1" dirty="0">
                <a:effectLst>
                  <a:outerShdw blurRad="38100" dist="38100" dir="2700000" algn="tl">
                    <a:srgbClr val="000000">
                      <a:alpha val="43137"/>
                    </a:srgbClr>
                  </a:outerShdw>
                </a:effectLst>
              </a:rPr>
              <a:t>que consume un mexicano al año. </a:t>
            </a:r>
            <a:endParaRPr lang="es-MX" sz="1700" b="1" dirty="0">
              <a:effectLst>
                <a:outerShdw blurRad="38100" dist="38100" dir="2700000" algn="tl">
                  <a:srgbClr val="000000">
                    <a:alpha val="43137"/>
                  </a:srgbClr>
                </a:outerShdw>
              </a:effectLst>
            </a:endParaRPr>
          </a:p>
          <a:p>
            <a:pPr marL="0" indent="0" algn="ctr">
              <a:buNone/>
            </a:pPr>
            <a:r>
              <a:rPr lang="es-ES" sz="1700" b="1" dirty="0">
                <a:effectLst>
                  <a:outerShdw blurRad="38100" dist="38100" dir="2700000" algn="tl">
                    <a:srgbClr val="000000">
                      <a:alpha val="43137"/>
                    </a:srgbClr>
                  </a:outerShdw>
                </a:effectLst>
              </a:rPr>
              <a:t>La avicultura en el </a:t>
            </a:r>
            <a:r>
              <a:rPr lang="es-ES" sz="1700" b="1" dirty="0" smtClean="0">
                <a:effectLst>
                  <a:outerShdw blurRad="38100" dist="38100" dir="2700000" algn="tl">
                    <a:srgbClr val="000000">
                      <a:alpha val="43137"/>
                    </a:srgbClr>
                  </a:outerShdw>
                </a:effectLst>
              </a:rPr>
              <a:t>2013 </a:t>
            </a:r>
            <a:r>
              <a:rPr lang="es-ES" sz="1700" b="1" dirty="0">
                <a:effectLst>
                  <a:outerShdw blurRad="38100" dist="38100" dir="2700000" algn="tl">
                    <a:srgbClr val="000000">
                      <a:alpha val="43137"/>
                    </a:srgbClr>
                  </a:outerShdw>
                </a:effectLst>
              </a:rPr>
              <a:t>representó el 0.776% del PIB total, el 19.70% del PIB agropecuario y el 40.94% del PIB Pecuario, </a:t>
            </a:r>
            <a:r>
              <a:rPr lang="es-ES" sz="1700" b="1" u="sng" dirty="0">
                <a:solidFill>
                  <a:srgbClr val="FFFF00"/>
                </a:solidFill>
                <a:effectLst>
                  <a:outerShdw blurRad="38100" dist="38100" dir="2700000" algn="tl">
                    <a:srgbClr val="000000">
                      <a:alpha val="43137"/>
                    </a:srgbClr>
                  </a:outerShdw>
                </a:effectLst>
              </a:rPr>
              <a:t>la producción avícola contempla la producción de huevo, pollo y pavo, traspatio  y avicultura alternativa. </a:t>
            </a:r>
          </a:p>
          <a:p>
            <a:pPr marL="0" indent="0" algn="ctr">
              <a:buNone/>
            </a:pPr>
            <a:endParaRPr lang="es-MX" sz="1700" b="1" dirty="0">
              <a:effectLst>
                <a:outerShdw blurRad="38100" dist="38100" dir="2700000" algn="tl">
                  <a:srgbClr val="000000">
                    <a:alpha val="43137"/>
                  </a:srgbClr>
                </a:outerShdw>
              </a:effectLst>
            </a:endParaRPr>
          </a:p>
          <a:p>
            <a:pPr marL="0" indent="0" algn="ctr">
              <a:buNone/>
            </a:pPr>
            <a:r>
              <a:rPr lang="es-ES" sz="1700" b="1" dirty="0">
                <a:effectLst>
                  <a:outerShdw blurRad="38100" dist="38100" dir="2700000" algn="tl">
                    <a:srgbClr val="000000">
                      <a:alpha val="43137"/>
                    </a:srgbClr>
                  </a:outerShdw>
                </a:effectLst>
              </a:rPr>
              <a:t>México ha logrado un nivel de producción tal que es autosuficiente, en huevo para plato al 100% (sin considerar el brote de Influenza Aviar que es una emergencia sanitaria) y en la producción de carne de pollo del 90%, </a:t>
            </a:r>
            <a:r>
              <a:rPr lang="es-ES" sz="1700" b="1" u="sng" dirty="0">
                <a:solidFill>
                  <a:srgbClr val="FFFF00"/>
                </a:solidFill>
                <a:effectLst>
                  <a:outerShdw blurRad="38100" dist="38100" dir="2700000" algn="tl">
                    <a:srgbClr val="000000">
                      <a:alpha val="43137"/>
                    </a:srgbClr>
                  </a:outerShdw>
                </a:effectLst>
              </a:rPr>
              <a:t>ubicándose a nivel internacional en el quinto lugar mundial en la producción de huevo para plato y en la misma posición en la producción de carne de pollo.</a:t>
            </a:r>
            <a:endParaRPr lang="es-MX" sz="1700" b="1" u="sng" dirty="0">
              <a:solidFill>
                <a:srgbClr val="FFFF00"/>
              </a:solidFill>
              <a:effectLst>
                <a:outerShdw blurRad="38100" dist="38100" dir="2700000" algn="tl">
                  <a:srgbClr val="000000">
                    <a:alpha val="43137"/>
                  </a:srgbClr>
                </a:outerShdw>
              </a:effectLst>
            </a:endParaRPr>
          </a:p>
          <a:p>
            <a:pPr marL="0" indent="0" algn="ctr">
              <a:buNone/>
            </a:pPr>
            <a:r>
              <a:rPr lang="es-ES" sz="1700" b="1" dirty="0">
                <a:effectLst>
                  <a:outerShdw blurRad="38100" dist="38100" dir="2700000" algn="tl">
                    <a:srgbClr val="000000">
                      <a:alpha val="43137"/>
                    </a:srgbClr>
                  </a:outerShdw>
                </a:effectLst>
              </a:rPr>
              <a:t> </a:t>
            </a:r>
            <a:endParaRPr lang="es-MX" sz="1700" b="1" dirty="0">
              <a:effectLst>
                <a:outerShdw blurRad="38100" dist="38100" dir="2700000" algn="tl">
                  <a:srgbClr val="000000">
                    <a:alpha val="43137"/>
                  </a:srgbClr>
                </a:outerShdw>
              </a:effectLst>
            </a:endParaRPr>
          </a:p>
          <a:p>
            <a:pPr marL="0" indent="0" algn="ctr">
              <a:buNone/>
            </a:pPr>
            <a:r>
              <a:rPr lang="es-ES" sz="1700" b="1" dirty="0">
                <a:effectLst>
                  <a:outerShdw blurRad="38100" dist="38100" dir="2700000" algn="tl">
                    <a:srgbClr val="000000">
                      <a:alpha val="43137"/>
                    </a:srgbClr>
                  </a:outerShdw>
                </a:effectLst>
              </a:rPr>
              <a:t>La producción nacional de pollo en el </a:t>
            </a:r>
            <a:r>
              <a:rPr lang="es-ES" sz="1700" b="1" dirty="0" smtClean="0">
                <a:effectLst>
                  <a:outerShdw blurRad="38100" dist="38100" dir="2700000" algn="tl">
                    <a:srgbClr val="000000">
                      <a:alpha val="43137"/>
                    </a:srgbClr>
                  </a:outerShdw>
                </a:effectLst>
              </a:rPr>
              <a:t>2013 </a:t>
            </a:r>
            <a:r>
              <a:rPr lang="es-ES" sz="1700" b="1" dirty="0">
                <a:effectLst>
                  <a:outerShdw blurRad="38100" dist="38100" dir="2700000" algn="tl">
                    <a:srgbClr val="000000">
                      <a:alpha val="43137"/>
                    </a:srgbClr>
                  </a:outerShdw>
                </a:effectLst>
              </a:rPr>
              <a:t>fue de 2.9 millones de toneladas y un valor de </a:t>
            </a:r>
            <a:r>
              <a:rPr lang="es-ES" sz="1700" b="1" dirty="0" smtClean="0">
                <a:effectLst>
                  <a:outerShdw blurRad="38100" dist="38100" dir="2700000" algn="tl">
                    <a:srgbClr val="000000">
                      <a:alpha val="43137"/>
                    </a:srgbClr>
                  </a:outerShdw>
                </a:effectLst>
              </a:rPr>
              <a:t>$68,978 </a:t>
            </a:r>
            <a:r>
              <a:rPr lang="es-ES" sz="1700" b="1" dirty="0">
                <a:effectLst>
                  <a:outerShdw blurRad="38100" dist="38100" dir="2700000" algn="tl">
                    <a:srgbClr val="000000">
                      <a:alpha val="43137"/>
                    </a:srgbClr>
                  </a:outerShdw>
                </a:effectLst>
              </a:rPr>
              <a:t>millones de pesos; esto es, un crecimiento del 1.8% respecto al 2011 en términos de volumen; las perspectivas </a:t>
            </a:r>
            <a:r>
              <a:rPr lang="es-ES" sz="1700" b="1" u="sng" dirty="0">
                <a:solidFill>
                  <a:srgbClr val="FFFF00"/>
                </a:solidFill>
                <a:effectLst>
                  <a:outerShdw blurRad="38100" dist="38100" dir="2700000" algn="tl">
                    <a:srgbClr val="000000">
                      <a:alpha val="43137"/>
                    </a:srgbClr>
                  </a:outerShdw>
                </a:effectLst>
              </a:rPr>
              <a:t>para el 2014 es de un mayor crecimiento en la producción con un aumento del 1.5%, para alcanzar una producción de poco más de 3 millones de toneladas</a:t>
            </a:r>
            <a:r>
              <a:rPr lang="es-ES" sz="1700" b="1" dirty="0">
                <a:effectLst>
                  <a:outerShdw blurRad="38100" dist="38100" dir="2700000" algn="tl">
                    <a:srgbClr val="000000">
                      <a:alpha val="43137"/>
                    </a:srgbClr>
                  </a:outerShdw>
                </a:effectLst>
              </a:rPr>
              <a:t>.</a:t>
            </a:r>
            <a:endParaRPr lang="es-MX" sz="1700" b="1" dirty="0">
              <a:effectLst>
                <a:outerShdw blurRad="38100" dist="38100" dir="2700000" algn="tl">
                  <a:srgbClr val="000000">
                    <a:alpha val="43137"/>
                  </a:srgbClr>
                </a:outerShdw>
              </a:effectLst>
            </a:endParaRPr>
          </a:p>
          <a:p>
            <a:pPr marL="0" indent="0" algn="ctr">
              <a:buNone/>
            </a:pPr>
            <a:r>
              <a:rPr lang="es-ES" sz="1700" b="1" dirty="0">
                <a:effectLst>
                  <a:outerShdw blurRad="38100" dist="38100" dir="2700000" algn="tl">
                    <a:srgbClr val="000000">
                      <a:alpha val="43137"/>
                    </a:srgbClr>
                  </a:outerShdw>
                </a:effectLst>
              </a:rPr>
              <a:t> </a:t>
            </a:r>
            <a:endParaRPr lang="es-MX" sz="1700" b="1" dirty="0">
              <a:effectLst>
                <a:outerShdw blurRad="38100" dist="38100" dir="2700000" algn="tl">
                  <a:srgbClr val="000000">
                    <a:alpha val="43137"/>
                  </a:srgbClr>
                </a:outerShdw>
              </a:effectLst>
            </a:endParaRPr>
          </a:p>
          <a:p>
            <a:pPr marL="0" indent="0" algn="ctr">
              <a:buNone/>
            </a:pPr>
            <a:r>
              <a:rPr lang="es-ES" sz="1700" b="1" dirty="0">
                <a:effectLst>
                  <a:outerShdw blurRad="38100" dist="38100" dir="2700000" algn="tl">
                    <a:srgbClr val="000000">
                      <a:alpha val="43137"/>
                    </a:srgbClr>
                  </a:outerShdw>
                </a:effectLst>
              </a:rPr>
              <a:t>La producción de huevo para plato, en el </a:t>
            </a:r>
            <a:r>
              <a:rPr lang="es-ES" sz="1700" b="1" dirty="0" smtClean="0">
                <a:effectLst>
                  <a:outerShdw blurRad="38100" dist="38100" dir="2700000" algn="tl">
                    <a:srgbClr val="000000">
                      <a:alpha val="43137"/>
                    </a:srgbClr>
                  </a:outerShdw>
                </a:effectLst>
              </a:rPr>
              <a:t>2013 </a:t>
            </a:r>
            <a:r>
              <a:rPr lang="es-ES" sz="1700" b="1" dirty="0">
                <a:effectLst>
                  <a:outerShdw blurRad="38100" dist="38100" dir="2700000" algn="tl">
                    <a:srgbClr val="000000">
                      <a:alpha val="43137"/>
                    </a:srgbClr>
                  </a:outerShdw>
                </a:effectLst>
              </a:rPr>
              <a:t>fue de 2.3 millones de toneladas y un valor de 44,177 millones de pesos, esto es una contracción de 6% respecto al volumen alcanzado en el 2011, debido al brote de IAAP y </a:t>
            </a:r>
            <a:r>
              <a:rPr lang="es-ES" sz="1700" b="1" u="sng" dirty="0">
                <a:solidFill>
                  <a:srgbClr val="FFFF00"/>
                </a:solidFill>
                <a:effectLst>
                  <a:outerShdw blurRad="38100" dist="38100" dir="2700000" algn="tl">
                    <a:srgbClr val="000000">
                      <a:alpha val="43137"/>
                    </a:srgbClr>
                  </a:outerShdw>
                </a:effectLst>
              </a:rPr>
              <a:t>para el </a:t>
            </a:r>
            <a:r>
              <a:rPr lang="es-ES" sz="1700" b="1" u="sng" dirty="0" smtClean="0">
                <a:solidFill>
                  <a:srgbClr val="FFFF00"/>
                </a:solidFill>
                <a:effectLst>
                  <a:outerShdw blurRad="38100" dist="38100" dir="2700000" algn="tl">
                    <a:srgbClr val="000000">
                      <a:alpha val="43137"/>
                    </a:srgbClr>
                  </a:outerShdw>
                </a:effectLst>
              </a:rPr>
              <a:t>2014 </a:t>
            </a:r>
            <a:r>
              <a:rPr lang="es-ES" sz="1700" b="1" u="sng" dirty="0">
                <a:solidFill>
                  <a:srgbClr val="FFFF00"/>
                </a:solidFill>
                <a:effectLst>
                  <a:outerShdw blurRad="38100" dist="38100" dir="2700000" algn="tl">
                    <a:srgbClr val="000000">
                      <a:alpha val="43137"/>
                    </a:srgbClr>
                  </a:outerShdw>
                </a:effectLst>
              </a:rPr>
              <a:t>se estima un incremento del 6.7%, para lograr una producción de 2,547,361 toneladas</a:t>
            </a:r>
            <a:r>
              <a:rPr lang="es-ES" sz="1700" b="1" dirty="0">
                <a:effectLst>
                  <a:outerShdw blurRad="38100" dist="38100" dir="2700000" algn="tl">
                    <a:srgbClr val="000000">
                      <a:alpha val="43137"/>
                    </a:srgbClr>
                  </a:outerShdw>
                </a:effectLst>
              </a:rPr>
              <a:t>.</a:t>
            </a:r>
            <a:endParaRPr lang="es-MX" sz="1700" b="1" dirty="0">
              <a:effectLst>
                <a:outerShdw blurRad="38100" dist="38100" dir="2700000" algn="tl">
                  <a:srgbClr val="000000">
                    <a:alpha val="43137"/>
                  </a:srgbClr>
                </a:outerShdw>
              </a:effectLst>
            </a:endParaRPr>
          </a:p>
          <a:p>
            <a:pPr marL="0" indent="0" algn="ctr">
              <a:buNone/>
            </a:pPr>
            <a:r>
              <a:rPr lang="es-ES" sz="1700" b="1" dirty="0">
                <a:effectLst>
                  <a:outerShdw blurRad="38100" dist="38100" dir="2700000" algn="tl">
                    <a:srgbClr val="000000">
                      <a:alpha val="43137"/>
                    </a:srgbClr>
                  </a:outerShdw>
                </a:effectLst>
              </a:rPr>
              <a:t> </a:t>
            </a:r>
            <a:endParaRPr lang="es-MX" sz="1700" b="1" dirty="0">
              <a:effectLst>
                <a:outerShdw blurRad="38100" dist="38100" dir="2700000" algn="tl">
                  <a:srgbClr val="000000">
                    <a:alpha val="43137"/>
                  </a:srgbClr>
                </a:outerShdw>
              </a:effectLst>
            </a:endParaRPr>
          </a:p>
          <a:p>
            <a:pPr marL="0" indent="0" algn="ctr">
              <a:buNone/>
            </a:pPr>
            <a:endParaRPr lang="es-MX" sz="17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86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2307"/>
            <a:ext cx="8229600" cy="868362"/>
          </a:xfrm>
        </p:spPr>
        <p:txBody>
          <a:bodyPr/>
          <a:lstStyle/>
          <a:p>
            <a:r>
              <a:rPr lang="es-MX" dirty="0">
                <a:solidFill>
                  <a:srgbClr val="FFFF00"/>
                </a:solidFill>
              </a:rPr>
              <a:t>P</a:t>
            </a:r>
            <a:r>
              <a:rPr lang="es-MX" dirty="0" smtClean="0">
                <a:solidFill>
                  <a:srgbClr val="FFFF00"/>
                </a:solidFill>
              </a:rPr>
              <a:t>ronostico</a:t>
            </a:r>
            <a:endParaRPr lang="es-MX" dirty="0">
              <a:solidFill>
                <a:srgbClr val="FFFF00"/>
              </a:solidFill>
            </a:endParaRPr>
          </a:p>
        </p:txBody>
      </p:sp>
      <p:sp>
        <p:nvSpPr>
          <p:cNvPr id="3" name="2 Marcador de contenido"/>
          <p:cNvSpPr>
            <a:spLocks noGrp="1"/>
          </p:cNvSpPr>
          <p:nvPr>
            <p:ph idx="1"/>
          </p:nvPr>
        </p:nvSpPr>
        <p:spPr>
          <a:xfrm>
            <a:off x="-119558" y="764704"/>
            <a:ext cx="9247446" cy="4830763"/>
          </a:xfrm>
        </p:spPr>
        <p:txBody>
          <a:bodyPr>
            <a:noAutofit/>
          </a:bodyPr>
          <a:lstStyle/>
          <a:p>
            <a:pPr marL="571500" indent="-571500" algn="ctr">
              <a:buClr>
                <a:srgbClr val="FF0000"/>
              </a:buClr>
              <a:buFont typeface="+mj-lt"/>
              <a:buAutoNum type="romanUcPeriod"/>
            </a:pPr>
            <a:endParaRPr lang="es-MX" sz="2800" b="1" dirty="0" smtClean="0">
              <a:effectLst>
                <a:outerShdw blurRad="38100" dist="38100" dir="2700000" algn="tl">
                  <a:srgbClr val="000000">
                    <a:alpha val="43137"/>
                  </a:srgbClr>
                </a:outerShdw>
              </a:effectLst>
            </a:endParaRPr>
          </a:p>
          <a:p>
            <a:pPr marL="571500" indent="-571500" algn="ctr">
              <a:buClr>
                <a:srgbClr val="FF0000"/>
              </a:buClr>
              <a:buFont typeface="+mj-lt"/>
              <a:buAutoNum type="romanUcPeriod"/>
            </a:pPr>
            <a:r>
              <a:rPr lang="es-MX" sz="2800" b="1" dirty="0" smtClean="0">
                <a:effectLst>
                  <a:outerShdw blurRad="38100" dist="38100" dir="2700000" algn="tl">
                    <a:srgbClr val="000000">
                      <a:alpha val="43137"/>
                    </a:srgbClr>
                  </a:outerShdw>
                </a:effectLst>
              </a:rPr>
              <a:t>Generar un plan Rector  con bases científicas para identificar las áreas que generen rectoría e iniciar acciones que puedan mejorar el desempeño del sistema producto. </a:t>
            </a:r>
          </a:p>
          <a:p>
            <a:pPr marL="571500" indent="-571500" algn="ctr">
              <a:buClr>
                <a:srgbClr val="FF0000"/>
              </a:buClr>
              <a:buFont typeface="+mj-lt"/>
              <a:buAutoNum type="romanUcPeriod"/>
            </a:pPr>
            <a:endParaRPr lang="es-MX" sz="2800" b="1" dirty="0" smtClean="0">
              <a:effectLst>
                <a:outerShdw blurRad="38100" dist="38100" dir="2700000" algn="tl">
                  <a:srgbClr val="000000">
                    <a:alpha val="43137"/>
                  </a:srgbClr>
                </a:outerShdw>
              </a:effectLst>
            </a:endParaRPr>
          </a:p>
          <a:p>
            <a:pPr marL="571500" indent="-571500" algn="ctr">
              <a:buClr>
                <a:srgbClr val="FF0000"/>
              </a:buClr>
              <a:buFont typeface="+mj-lt"/>
              <a:buAutoNum type="romanUcPeriod"/>
            </a:pPr>
            <a:r>
              <a:rPr lang="es-MX" sz="2800" b="1" dirty="0" smtClean="0">
                <a:effectLst>
                  <a:outerShdw blurRad="38100" dist="38100" dir="2700000" algn="tl">
                    <a:srgbClr val="000000">
                      <a:alpha val="43137"/>
                    </a:srgbClr>
                  </a:outerShdw>
                </a:effectLst>
              </a:rPr>
              <a:t>De carácter incluyente con todos los actores de los eslabones de la cadena productiva, validarlo y difundirlo con Instituciones y asociaciones acreditadas.</a:t>
            </a:r>
          </a:p>
          <a:p>
            <a:pPr marL="571500" indent="-571500" algn="ctr">
              <a:buClr>
                <a:srgbClr val="FF0000"/>
              </a:buClr>
              <a:buFont typeface="+mj-lt"/>
              <a:buAutoNum type="romanUcPeriod"/>
            </a:pPr>
            <a:endParaRPr lang="es-MX" sz="2800" b="1" dirty="0" smtClean="0">
              <a:effectLst>
                <a:outerShdw blurRad="38100" dist="38100" dir="2700000" algn="tl">
                  <a:srgbClr val="000000">
                    <a:alpha val="43137"/>
                  </a:srgbClr>
                </a:outerShdw>
              </a:effectLst>
            </a:endParaRPr>
          </a:p>
          <a:p>
            <a:pPr marL="571500" indent="-571500" algn="ctr">
              <a:buClr>
                <a:srgbClr val="FF0000"/>
              </a:buClr>
              <a:buFont typeface="+mj-lt"/>
              <a:buAutoNum type="romanUcPeriod"/>
            </a:pPr>
            <a:r>
              <a:rPr lang="es-MX" sz="2800" b="1" dirty="0" smtClean="0">
                <a:effectLst>
                  <a:outerShdw blurRad="38100" dist="38100" dir="2700000" algn="tl">
                    <a:srgbClr val="000000">
                      <a:alpha val="43137"/>
                    </a:srgbClr>
                  </a:outerShdw>
                </a:effectLst>
              </a:rPr>
              <a:t>Sinergia con instituciones educativas y gubernamentales para obtener  apoyo y colaboración.</a:t>
            </a:r>
          </a:p>
          <a:p>
            <a:pPr marL="571500" indent="-571500" algn="ctr">
              <a:buClr>
                <a:srgbClr val="FF0000"/>
              </a:buClr>
              <a:buFont typeface="+mj-lt"/>
              <a:buAutoNum type="romanUcPeriod"/>
            </a:pPr>
            <a:endParaRPr lang="es-MX" sz="2800" b="1"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3099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687353"/>
            <a:ext cx="9144000" cy="5201424"/>
          </a:xfrm>
          <a:prstGeom prst="rect">
            <a:avLst/>
          </a:prstGeom>
          <a:solidFill>
            <a:srgbClr val="0070C0"/>
          </a:solidFill>
          <a:ln>
            <a:noFill/>
          </a:ln>
          <a:effectLst/>
          <a:extLst/>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2000" b="1" i="0" u="none" strike="noStrike" cap="none" normalizeH="0" baseline="0" dirty="0" smtClean="0">
                <a:ln>
                  <a:noFill/>
                </a:ln>
                <a:effectLst/>
                <a:latin typeface="Arial" pitchFamily="34" charset="0"/>
                <a:cs typeface="Arial" pitchFamily="34" charset="0"/>
              </a:rPr>
              <a:t>La industria avícola tiene frente a sí dos retos importantes: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2000" b="1" i="0" u="sng" strike="noStrike" cap="none" normalizeH="0" baseline="0" dirty="0" smtClean="0">
                <a:ln>
                  <a:noFill/>
                </a:ln>
                <a:effectLst/>
                <a:latin typeface="Arial" pitchFamily="34" charset="0"/>
                <a:cs typeface="Arial" pitchFamily="34" charset="0"/>
              </a:rPr>
              <a:t>Erradicar el virus de IAH7N3 y mantener la calidad de los Productos Avícolas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800" b="1" i="1" u="none" strike="noStrike" cap="none" normalizeH="0" baseline="0" dirty="0" smtClean="0">
                <a:ln>
                  <a:noFill/>
                </a:ln>
                <a:effectLst/>
                <a:latin typeface="Helvetica"/>
                <a:cs typeface="Arial" pitchFamily="34" charset="0"/>
              </a:rPr>
              <a:t>  </a:t>
            </a:r>
            <a:r>
              <a:rPr kumimoji="0" lang="es-MX" altLang="es-MX" sz="10200" b="1" i="1" u="none" strike="noStrike" cap="none" normalizeH="0" baseline="0" dirty="0" smtClean="0">
                <a:ln>
                  <a:noFill/>
                </a:ln>
                <a:effectLst/>
                <a:latin typeface="Helvetica"/>
                <a:cs typeface="Arial" pitchFamily="34" charset="0"/>
              </a:rPr>
              <a:t> </a:t>
            </a:r>
            <a:r>
              <a:rPr kumimoji="0" lang="es-MX" altLang="es-MX" sz="800" b="1" i="1" u="none" strike="noStrike" cap="none" normalizeH="0" baseline="0" dirty="0" smtClean="0">
                <a:ln>
                  <a:noFill/>
                </a:ln>
                <a:effectLst/>
                <a:latin typeface="Helvetica"/>
                <a:cs typeface="Arial" pitchFamily="34" charset="0"/>
              </a:rPr>
              <a:t>                                                                                    </a:t>
            </a:r>
            <a:r>
              <a:rPr kumimoji="0" lang="es-MX" altLang="es-MX" sz="1600" b="1" i="1" u="none" strike="noStrike" cap="none" normalizeH="0" baseline="0" dirty="0" smtClean="0">
                <a:ln>
                  <a:noFill/>
                </a:ln>
                <a:effectLst/>
                <a:latin typeface="Helvetica"/>
                <a:cs typeface="Arial" pitchFamily="34" charset="0"/>
              </a:rPr>
              <a:t>Querétaro, Qro. a 27 de agosto de 2013.</a:t>
            </a:r>
            <a:r>
              <a:rPr kumimoji="0" lang="es-MX" altLang="es-MX" sz="1600" b="0" i="1" u="none" strike="noStrike" cap="none" normalizeH="0" baseline="0" dirty="0" smtClean="0">
                <a:ln>
                  <a:noFill/>
                </a:ln>
                <a:effectLst/>
                <a:latin typeface="Helvetica"/>
                <a:cs typeface="Arial" pitchFamily="34" charset="0"/>
              </a:rPr>
              <a:t> La industria </a:t>
            </a:r>
            <a:r>
              <a:rPr kumimoji="0" lang="es-MX" altLang="es-MX" sz="1600" b="0" i="1" u="none" strike="noStrike" cap="none" normalizeH="0" baseline="0" dirty="0" err="1" smtClean="0">
                <a:ln>
                  <a:noFill/>
                </a:ln>
                <a:effectLst/>
                <a:latin typeface="Helvetica"/>
                <a:cs typeface="Arial" pitchFamily="34" charset="0"/>
              </a:rPr>
              <a:t>avìcola</a:t>
            </a:r>
            <a:r>
              <a:rPr kumimoji="0" lang="es-MX" altLang="es-MX" sz="1600" b="0" i="1" u="none" strike="noStrike" cap="none" normalizeH="0" baseline="0" dirty="0" smtClean="0">
                <a:ln>
                  <a:noFill/>
                </a:ln>
                <a:effectLst/>
                <a:latin typeface="Helvetica"/>
                <a:cs typeface="Arial" pitchFamily="34" charset="0"/>
              </a:rPr>
              <a:t> mexicana tiene frente a sí dos grandes retos: erradicar el virus de </a:t>
            </a:r>
            <a:r>
              <a:rPr kumimoji="0" lang="es-MX" altLang="es-MX" sz="1600" b="0" i="1" u="none" strike="noStrike" cap="none" normalizeH="0" baseline="0" dirty="0" err="1" smtClean="0">
                <a:ln>
                  <a:noFill/>
                </a:ln>
                <a:effectLst/>
                <a:latin typeface="Helvetica"/>
                <a:cs typeface="Arial" pitchFamily="34" charset="0"/>
              </a:rPr>
              <a:t>Infuenza</a:t>
            </a:r>
            <a:r>
              <a:rPr kumimoji="0" lang="es-MX" altLang="es-MX" sz="1600" b="0" i="1" u="none" strike="noStrike" cap="none" normalizeH="0" baseline="0" dirty="0" smtClean="0">
                <a:ln>
                  <a:noFill/>
                </a:ln>
                <a:effectLst/>
                <a:latin typeface="Helvetica"/>
                <a:cs typeface="Arial" pitchFamily="34" charset="0"/>
              </a:rPr>
              <a:t> Aviar H7N3 y mantener la calidad de los alimentos avícolas como pollo y huevo para los consumidores mexicanos.</a:t>
            </a:r>
            <a:endParaRPr kumimoji="0" lang="es-MX" altLang="es-MX" sz="1600" b="1" i="1" u="none" strike="noStrike" cap="none" normalizeH="0" baseline="0" dirty="0" smtClean="0">
              <a:ln>
                <a:noFill/>
              </a:ln>
              <a:effectLst/>
              <a:latin typeface="Helvetic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600" b="1" i="1" u="none" strike="noStrike" cap="none" normalizeH="0" baseline="0" dirty="0" smtClean="0">
                <a:ln>
                  <a:noFill/>
                </a:ln>
                <a:effectLst/>
                <a:latin typeface="Helvetica"/>
                <a:cs typeface="Arial" pitchFamily="34" charset="0"/>
              </a:rPr>
              <a:t>Lo anterior fue expresado por Jorge García de la Cadena Romero, Presidente del Consejo Directivo de la Unión Nacional de Avicultores, durante el evento “la Unión en tu Región”, celebrada este día con los avicultores de la región Centro del país, en donde se encuentran Querétaro, Michoacán, Guanajuato y San Luis Potosí.</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600" b="1" i="1" u="none" strike="noStrike" cap="none" normalizeH="0" baseline="0" dirty="0" smtClean="0">
                <a:ln>
                  <a:noFill/>
                </a:ln>
                <a:effectLst/>
                <a:latin typeface="Helvetica"/>
                <a:cs typeface="Arial" pitchFamily="34" charset="0"/>
              </a:rPr>
              <a:t>El Presidente de los avicultores a nivel nacional sostuvo que los avicultores junto con las autoridades del Servicio Nacional de Sanidad, Inocuidad y Calidad Agroalimentaria (SENASICA), están haciendo su mejor esfuerzo para erradicar el virus de Influenza Aviar H7N3. “Se están aplicando estrictos mecanismos para la movilización de los productos avícolas en el país, lo cual permitirá solucionar el problema</a:t>
            </a:r>
            <a:r>
              <a:rPr kumimoji="0" lang="es-MX" altLang="es-MX" sz="800" b="1" i="1" u="none" strike="noStrike" cap="none" normalizeH="0" baseline="0" dirty="0" smtClean="0">
                <a:ln>
                  <a:noFill/>
                </a:ln>
                <a:effectLst/>
                <a:latin typeface="Helvetica"/>
                <a:cs typeface="Arial" pitchFamily="34" charset="0"/>
              </a:rPr>
              <a:t>”, dijo.</a:t>
            </a:r>
          </a:p>
        </p:txBody>
      </p:sp>
      <p:pic>
        <p:nvPicPr>
          <p:cNvPr id="473091" name="Picture 3" descr="http://una.org.mx/2013/images/DSC01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420888"/>
            <a:ext cx="2052228" cy="1368152"/>
          </a:xfrm>
          <a:prstGeom prst="rect">
            <a:avLst/>
          </a:prstGeom>
          <a:noFill/>
          <a:extLst>
            <a:ext uri="{909E8E84-426E-40DD-AFC4-6F175D3DCCD1}">
              <a14:hiddenFill xmlns:a14="http://schemas.microsoft.com/office/drawing/2010/main">
                <a:solidFill>
                  <a:srgbClr val="FFFFFF"/>
                </a:solidFill>
              </a14:hiddenFill>
            </a:ext>
          </a:extLst>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13166"/>
            <a:ext cx="973832" cy="1690681"/>
          </a:xfrm>
          <a:prstGeom prst="rect">
            <a:avLst/>
          </a:prstGeom>
        </p:spPr>
      </p:pic>
    </p:spTree>
    <p:extLst>
      <p:ext uri="{BB962C8B-B14F-4D97-AF65-F5344CB8AC3E}">
        <p14:creationId xmlns:p14="http://schemas.microsoft.com/office/powerpoint/2010/main" val="20796463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684584" y="0"/>
            <a:ext cx="9161148" cy="868362"/>
          </a:xfrm>
        </p:spPr>
        <p:txBody>
          <a:bodyPr>
            <a:normAutofit fontScale="90000"/>
          </a:bodyPr>
          <a:lstStyle/>
          <a:p>
            <a:r>
              <a:rPr lang="es-ES_tradnl" sz="3200" dirty="0">
                <a:solidFill>
                  <a:schemeClr val="tx1"/>
                </a:solidFill>
              </a:rPr>
              <a:t>EJES RECTORES DE LA POLÍTICA</a:t>
            </a:r>
            <a:r>
              <a:rPr lang="es-MX" sz="3200" dirty="0">
                <a:solidFill>
                  <a:schemeClr val="tx1"/>
                </a:solidFill>
              </a:rPr>
              <a:t/>
            </a:r>
            <a:br>
              <a:rPr lang="es-MX" sz="3200" dirty="0">
                <a:solidFill>
                  <a:schemeClr val="tx1"/>
                </a:solidFill>
              </a:rPr>
            </a:br>
            <a:endParaRPr lang="es-MX" sz="3200" dirty="0">
              <a:solidFill>
                <a:schemeClr val="tx1"/>
              </a:solidFill>
            </a:endParaRPr>
          </a:p>
        </p:txBody>
      </p:sp>
      <p:sp>
        <p:nvSpPr>
          <p:cNvPr id="6" name="5 Marcador de contenido"/>
          <p:cNvSpPr>
            <a:spLocks noGrp="1"/>
          </p:cNvSpPr>
          <p:nvPr>
            <p:ph idx="1"/>
          </p:nvPr>
        </p:nvSpPr>
        <p:spPr>
          <a:xfrm>
            <a:off x="-17935" y="1124744"/>
            <a:ext cx="9144000" cy="4830763"/>
          </a:xfrm>
        </p:spPr>
        <p:txBody>
          <a:bodyPr>
            <a:noAutofit/>
          </a:bodyPr>
          <a:lstStyle/>
          <a:p>
            <a:pPr marL="571500" lvl="0" indent="-571500" algn="ctr">
              <a:buFont typeface="+mj-lt"/>
              <a:buAutoNum type="romanUcPeriod"/>
            </a:pPr>
            <a:r>
              <a:rPr lang="es-ES_tradnl" sz="2800" b="1" dirty="0" smtClean="0">
                <a:effectLst>
                  <a:outerShdw blurRad="38100" dist="38100" dir="2700000" algn="tl">
                    <a:srgbClr val="000000">
                      <a:alpha val="43137"/>
                    </a:srgbClr>
                  </a:outerShdw>
                </a:effectLst>
              </a:rPr>
              <a:t>Compromisos </a:t>
            </a:r>
            <a:r>
              <a:rPr lang="es-ES_tradnl" sz="2800" b="1" dirty="0">
                <a:effectLst>
                  <a:outerShdw blurRad="38100" dist="38100" dir="2700000" algn="tl">
                    <a:srgbClr val="000000">
                      <a:alpha val="43137"/>
                    </a:srgbClr>
                  </a:outerShdw>
                </a:effectLst>
              </a:rPr>
              <a:t>por la </a:t>
            </a:r>
            <a:r>
              <a:rPr lang="es-ES_tradnl" sz="2800" b="1" u="sng" dirty="0">
                <a:effectLst>
                  <a:outerShdw blurRad="38100" dist="38100" dir="2700000" algn="tl">
                    <a:srgbClr val="000000">
                      <a:alpha val="43137"/>
                    </a:srgbClr>
                  </a:outerShdw>
                </a:effectLst>
              </a:rPr>
              <a:t>salud humana</a:t>
            </a:r>
            <a:r>
              <a:rPr lang="es-ES_tradnl" sz="2800" b="1" dirty="0">
                <a:effectLst>
                  <a:outerShdw blurRad="38100" dist="38100" dir="2700000" algn="tl">
                    <a:srgbClr val="000000">
                      <a:alpha val="43137"/>
                    </a:srgbClr>
                  </a:outerShdw>
                </a:effectLst>
              </a:rPr>
              <a:t>: del campo a la mesa</a:t>
            </a:r>
            <a:endParaRPr lang="es-MX" sz="2800" b="1" dirty="0">
              <a:effectLst>
                <a:outerShdw blurRad="38100" dist="38100" dir="2700000" algn="tl">
                  <a:srgbClr val="000000">
                    <a:alpha val="43137"/>
                  </a:srgbClr>
                </a:outerShdw>
              </a:effectLst>
            </a:endParaRPr>
          </a:p>
          <a:p>
            <a:pPr marL="571500" lvl="0" indent="-571500" algn="ctr">
              <a:buFont typeface="+mj-lt"/>
              <a:buAutoNum type="romanUcPeriod"/>
            </a:pPr>
            <a:r>
              <a:rPr lang="es-ES_tradnl" sz="2800" b="1" dirty="0">
                <a:effectLst>
                  <a:outerShdw blurRad="38100" dist="38100" dir="2700000" algn="tl">
                    <a:srgbClr val="000000">
                      <a:alpha val="43137"/>
                    </a:srgbClr>
                  </a:outerShdw>
                </a:effectLst>
              </a:rPr>
              <a:t>Compromisos por la </a:t>
            </a:r>
            <a:r>
              <a:rPr lang="es-ES_tradnl" sz="2800" b="1" u="sng" dirty="0">
                <a:effectLst>
                  <a:outerShdw blurRad="38100" dist="38100" dir="2700000" algn="tl">
                    <a:srgbClr val="000000">
                      <a:alpha val="43137"/>
                    </a:srgbClr>
                  </a:outerShdw>
                </a:effectLst>
              </a:rPr>
              <a:t>productividad</a:t>
            </a:r>
            <a:r>
              <a:rPr lang="es-ES_tradnl" sz="2800" b="1" dirty="0">
                <a:effectLst>
                  <a:outerShdw blurRad="38100" dist="38100" dir="2700000" algn="tl">
                    <a:srgbClr val="000000">
                      <a:alpha val="43137"/>
                    </a:srgbClr>
                  </a:outerShdw>
                </a:effectLst>
              </a:rPr>
              <a:t>: </a:t>
            </a:r>
            <a:endParaRPr lang="es-ES_tradnl" sz="2800" b="1" dirty="0" smtClean="0">
              <a:effectLst>
                <a:outerShdw blurRad="38100" dist="38100" dir="2700000" algn="tl">
                  <a:srgbClr val="000000">
                    <a:alpha val="43137"/>
                  </a:srgbClr>
                </a:outerShdw>
              </a:effectLst>
            </a:endParaRPr>
          </a:p>
          <a:p>
            <a:pPr marL="571500" lvl="0" indent="-571500" algn="ctr">
              <a:buFont typeface="+mj-lt"/>
              <a:buAutoNum type="romanUcPeriod"/>
            </a:pPr>
            <a:r>
              <a:rPr lang="es-ES_tradnl" sz="2800" b="1" dirty="0" smtClean="0">
                <a:effectLst>
                  <a:outerShdw blurRad="38100" dist="38100" dir="2700000" algn="tl">
                    <a:srgbClr val="000000">
                      <a:alpha val="43137"/>
                    </a:srgbClr>
                  </a:outerShdw>
                </a:effectLst>
              </a:rPr>
              <a:t>Compromisos </a:t>
            </a:r>
            <a:r>
              <a:rPr lang="es-ES_tradnl" sz="2800" b="1" dirty="0">
                <a:effectLst>
                  <a:outerShdw blurRad="38100" dist="38100" dir="2700000" algn="tl">
                    <a:srgbClr val="000000">
                      <a:alpha val="43137"/>
                    </a:srgbClr>
                  </a:outerShdw>
                </a:effectLst>
              </a:rPr>
              <a:t>por la </a:t>
            </a:r>
            <a:r>
              <a:rPr lang="es-ES_tradnl" sz="2800" b="1" u="sng" dirty="0">
                <a:effectLst>
                  <a:outerShdw blurRad="38100" dist="38100" dir="2700000" algn="tl">
                    <a:srgbClr val="000000">
                      <a:alpha val="43137"/>
                    </a:srgbClr>
                  </a:outerShdw>
                </a:effectLst>
              </a:rPr>
              <a:t>modernización</a:t>
            </a:r>
            <a:r>
              <a:rPr lang="es-ES_tradnl" sz="2800" b="1" dirty="0">
                <a:effectLst>
                  <a:outerShdw blurRad="38100" dist="38100" dir="2700000" algn="tl">
                    <a:srgbClr val="000000">
                      <a:alpha val="43137"/>
                    </a:srgbClr>
                  </a:outerShdw>
                </a:effectLst>
              </a:rPr>
              <a:t>: desarrollo de productos alimenticios con alto valor agregado</a:t>
            </a:r>
            <a:endParaRPr lang="es-MX" sz="2800" b="1" dirty="0">
              <a:effectLst>
                <a:outerShdw blurRad="38100" dist="38100" dir="2700000" algn="tl">
                  <a:srgbClr val="000000">
                    <a:alpha val="43137"/>
                  </a:srgbClr>
                </a:outerShdw>
              </a:effectLst>
            </a:endParaRPr>
          </a:p>
          <a:p>
            <a:pPr marL="571500" lvl="0" indent="-571500" algn="ctr">
              <a:buFont typeface="+mj-lt"/>
              <a:buAutoNum type="romanUcPeriod"/>
            </a:pPr>
            <a:r>
              <a:rPr lang="es-ES_tradnl" sz="2800" b="1" dirty="0">
                <a:effectLst>
                  <a:outerShdw blurRad="38100" dist="38100" dir="2700000" algn="tl">
                    <a:srgbClr val="000000">
                      <a:alpha val="43137"/>
                    </a:srgbClr>
                  </a:outerShdw>
                </a:effectLst>
              </a:rPr>
              <a:t>Compromisos con la </a:t>
            </a:r>
            <a:r>
              <a:rPr lang="es-ES_tradnl" sz="2800" b="1" u="sng" dirty="0">
                <a:effectLst>
                  <a:outerShdw blurRad="38100" dist="38100" dir="2700000" algn="tl">
                    <a:srgbClr val="000000">
                      <a:alpha val="43137"/>
                    </a:srgbClr>
                  </a:outerShdw>
                </a:effectLst>
              </a:rPr>
              <a:t>sustentabilidad</a:t>
            </a:r>
            <a:r>
              <a:rPr lang="es-ES_tradnl" sz="2800" b="1" dirty="0">
                <a:effectLst>
                  <a:outerShdw blurRad="38100" dist="38100" dir="2700000" algn="tl">
                    <a:srgbClr val="000000">
                      <a:alpha val="43137"/>
                    </a:srgbClr>
                  </a:outerShdw>
                </a:effectLst>
              </a:rPr>
              <a:t>: preservación del medio ambiente</a:t>
            </a:r>
            <a:endParaRPr lang="es-MX" sz="2800" b="1" dirty="0">
              <a:effectLst>
                <a:outerShdw blurRad="38100" dist="38100" dir="2700000" algn="tl">
                  <a:srgbClr val="000000">
                    <a:alpha val="43137"/>
                  </a:srgbClr>
                </a:outerShdw>
              </a:effectLst>
            </a:endParaRPr>
          </a:p>
          <a:p>
            <a:pPr marL="571500" lvl="0" indent="-571500" algn="ctr">
              <a:buFont typeface="+mj-lt"/>
              <a:buAutoNum type="romanUcPeriod"/>
            </a:pPr>
            <a:r>
              <a:rPr lang="es-ES_tradnl" sz="2800" b="1" dirty="0">
                <a:effectLst>
                  <a:outerShdw blurRad="38100" dist="38100" dir="2700000" algn="tl">
                    <a:srgbClr val="000000">
                      <a:alpha val="43137"/>
                    </a:srgbClr>
                  </a:outerShdw>
                </a:effectLst>
              </a:rPr>
              <a:t>Compromisos con la </a:t>
            </a:r>
            <a:r>
              <a:rPr lang="es-ES_tradnl" sz="2800" b="1" u="sng" dirty="0">
                <a:effectLst>
                  <a:outerShdw blurRad="38100" dist="38100" dir="2700000" algn="tl">
                    <a:srgbClr val="000000">
                      <a:alpha val="43137"/>
                    </a:srgbClr>
                  </a:outerShdw>
                </a:effectLst>
              </a:rPr>
              <a:t>exportación</a:t>
            </a:r>
            <a:r>
              <a:rPr lang="es-ES_tradnl" sz="2800" b="1" dirty="0">
                <a:effectLst>
                  <a:outerShdw blurRad="38100" dist="38100" dir="2700000" algn="tl">
                    <a:srgbClr val="000000">
                      <a:alpha val="43137"/>
                    </a:srgbClr>
                  </a:outerShdw>
                </a:effectLst>
              </a:rPr>
              <a:t>: incursión y posicionamiento en nuevos </a:t>
            </a:r>
            <a:r>
              <a:rPr lang="es-ES_tradnl" sz="2800" b="1" dirty="0" smtClean="0">
                <a:effectLst>
                  <a:outerShdw blurRad="38100" dist="38100" dir="2700000" algn="tl">
                    <a:srgbClr val="000000">
                      <a:alpha val="43137"/>
                    </a:srgbClr>
                  </a:outerShdw>
                </a:effectLst>
              </a:rPr>
              <a:t>mercados.</a:t>
            </a:r>
            <a:endParaRPr lang="es-MX" sz="2800" b="1" dirty="0">
              <a:effectLst>
                <a:outerShdw blurRad="38100" dist="38100" dir="2700000" algn="tl">
                  <a:srgbClr val="000000">
                    <a:alpha val="43137"/>
                  </a:srgbClr>
                </a:outerShdw>
              </a:effectLst>
            </a:endParaRPr>
          </a:p>
          <a:p>
            <a:pPr marL="571500" lvl="0" indent="-571500" algn="ctr">
              <a:buFont typeface="+mj-lt"/>
              <a:buAutoNum type="romanUcPeriod"/>
            </a:pPr>
            <a:r>
              <a:rPr lang="es-ES_tradnl" sz="2800" b="1" dirty="0">
                <a:effectLst>
                  <a:outerShdw blurRad="38100" dist="38100" dir="2700000" algn="tl">
                    <a:srgbClr val="000000">
                      <a:alpha val="43137"/>
                    </a:srgbClr>
                  </a:outerShdw>
                </a:effectLst>
              </a:rPr>
              <a:t>Compromisos por la </a:t>
            </a:r>
            <a:r>
              <a:rPr lang="es-ES_tradnl" sz="2800" b="1" u="sng" dirty="0">
                <a:effectLst>
                  <a:outerShdw blurRad="38100" dist="38100" dir="2700000" algn="tl">
                    <a:srgbClr val="000000">
                      <a:alpha val="43137"/>
                    </a:srgbClr>
                  </a:outerShdw>
                </a:effectLst>
              </a:rPr>
              <a:t>sanidad</a:t>
            </a:r>
            <a:r>
              <a:rPr lang="es-ES_tradnl" sz="2800" b="1" dirty="0">
                <a:effectLst>
                  <a:outerShdw blurRad="38100" dist="38100" dir="2700000" algn="tl">
                    <a:srgbClr val="000000">
                      <a:alpha val="43137"/>
                    </a:srgbClr>
                  </a:outerShdw>
                </a:effectLst>
              </a:rPr>
              <a:t>: protocolos sanitarios de vanguardia</a:t>
            </a:r>
            <a:endParaRPr lang="es-MX" sz="2800" b="1" dirty="0">
              <a:effectLst>
                <a:outerShdw blurRad="38100" dist="38100" dir="2700000" algn="tl">
                  <a:srgbClr val="000000">
                    <a:alpha val="43137"/>
                  </a:srgbClr>
                </a:outerShdw>
              </a:effectLst>
            </a:endParaRPr>
          </a:p>
          <a:p>
            <a:pPr marL="571500" lvl="0" indent="-571500" algn="ctr">
              <a:buFont typeface="+mj-lt"/>
              <a:buAutoNum type="romanUcPeriod"/>
            </a:pPr>
            <a:r>
              <a:rPr lang="es-ES_tradnl" sz="2800" b="1" u="sng" dirty="0">
                <a:effectLst>
                  <a:outerShdw blurRad="38100" dist="38100" dir="2700000" algn="tl">
                    <a:srgbClr val="000000">
                      <a:alpha val="43137"/>
                    </a:srgbClr>
                  </a:outerShdw>
                </a:effectLst>
              </a:rPr>
              <a:t>Financiamiento </a:t>
            </a:r>
            <a:r>
              <a:rPr lang="es-ES_tradnl" sz="2800" b="1" dirty="0">
                <a:effectLst>
                  <a:outerShdw blurRad="38100" dist="38100" dir="2700000" algn="tl">
                    <a:srgbClr val="000000">
                      <a:alpha val="43137"/>
                    </a:srgbClr>
                  </a:outerShdw>
                </a:effectLst>
              </a:rPr>
              <a:t>para el </a:t>
            </a:r>
            <a:r>
              <a:rPr lang="es-ES_tradnl" sz="2800" b="1" dirty="0" smtClean="0">
                <a:effectLst>
                  <a:outerShdw blurRad="38100" dist="38100" dir="2700000" algn="tl">
                    <a:srgbClr val="000000">
                      <a:alpha val="43137"/>
                    </a:srgbClr>
                  </a:outerShdw>
                </a:effectLst>
              </a:rPr>
              <a:t>crecimiento y contingencias.</a:t>
            </a:r>
            <a:endParaRPr lang="es-MX" sz="2800" b="1" dirty="0">
              <a:effectLst>
                <a:outerShdw blurRad="38100" dist="38100" dir="2700000" algn="tl">
                  <a:srgbClr val="000000">
                    <a:alpha val="43137"/>
                  </a:srgbClr>
                </a:outerShdw>
              </a:effectLst>
            </a:endParaRPr>
          </a:p>
          <a:p>
            <a:pPr marL="571500" indent="-571500" algn="ctr">
              <a:buFont typeface="+mj-lt"/>
              <a:buAutoNum type="romanUcPeriod"/>
            </a:pPr>
            <a:endParaRPr lang="es-MX" sz="2800" b="1" dirty="0">
              <a:effectLst>
                <a:outerShdw blurRad="38100" dist="38100" dir="2700000" algn="tl">
                  <a:srgbClr val="000000">
                    <a:alpha val="43137"/>
                  </a:srgbClr>
                </a:outerShdw>
              </a:effectLst>
            </a:endParaRPr>
          </a:p>
          <a:p>
            <a:pPr marL="571500" indent="-571500" algn="ctr">
              <a:buFont typeface="+mj-lt"/>
              <a:buAutoNum type="romanUcPeriod"/>
            </a:pPr>
            <a:endParaRPr lang="es-MX" sz="2800" b="1" dirty="0">
              <a:effectLst>
                <a:outerShdw blurRad="38100" dist="38100" dir="2700000" algn="tl">
                  <a:srgbClr val="000000">
                    <a:alpha val="43137"/>
                  </a:srgbClr>
                </a:outerShdw>
              </a:effectLst>
            </a:endParaRPr>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116632"/>
            <a:ext cx="1040904" cy="1040904"/>
          </a:xfrm>
          <a:prstGeom prst="rect">
            <a:avLst/>
          </a:prstGeom>
        </p:spPr>
      </p:pic>
    </p:spTree>
    <p:extLst>
      <p:ext uri="{BB962C8B-B14F-4D97-AF65-F5344CB8AC3E}">
        <p14:creationId xmlns:p14="http://schemas.microsoft.com/office/powerpoint/2010/main" val="70466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648" y="-99392"/>
            <a:ext cx="8229600" cy="868362"/>
          </a:xfrm>
        </p:spPr>
        <p:txBody>
          <a:bodyPr>
            <a:normAutofit fontScale="90000"/>
          </a:bodyPr>
          <a:lstStyle/>
          <a:p>
            <a:r>
              <a:rPr lang="es-MX" sz="3200" b="1" dirty="0" smtClean="0">
                <a:solidFill>
                  <a:schemeClr val="tx1"/>
                </a:solidFill>
              </a:rPr>
              <a:t>Líneas ejes de posible calculo</a:t>
            </a:r>
            <a:br>
              <a:rPr lang="es-MX" sz="3200" b="1" dirty="0" smtClean="0">
                <a:solidFill>
                  <a:schemeClr val="tx1"/>
                </a:solidFill>
              </a:rPr>
            </a:br>
            <a:r>
              <a:rPr lang="es-MX" sz="3200" b="1" dirty="0" smtClean="0">
                <a:solidFill>
                  <a:schemeClr val="tx1"/>
                </a:solidFill>
              </a:rPr>
              <a:t> y de rectoría.</a:t>
            </a:r>
            <a:endParaRPr lang="es-MX" sz="3200" b="1" dirty="0">
              <a:solidFill>
                <a:schemeClr val="tx1"/>
              </a:solidFill>
            </a:endParaRPr>
          </a:p>
        </p:txBody>
      </p:sp>
      <p:sp>
        <p:nvSpPr>
          <p:cNvPr id="3" name="2 Marcador de contenido"/>
          <p:cNvSpPr>
            <a:spLocks noGrp="1"/>
          </p:cNvSpPr>
          <p:nvPr>
            <p:ph idx="1"/>
          </p:nvPr>
        </p:nvSpPr>
        <p:spPr>
          <a:xfrm>
            <a:off x="0" y="1340768"/>
            <a:ext cx="9144000" cy="5661248"/>
          </a:xfrm>
        </p:spPr>
        <p:txBody>
          <a:bodyPr>
            <a:normAutofit lnSpcReduction="10000"/>
          </a:bodyPr>
          <a:lstStyle/>
          <a:p>
            <a:pPr marL="571500" indent="-571500" algn="ctr">
              <a:buClr>
                <a:srgbClr val="FF0000"/>
              </a:buClr>
              <a:buFont typeface="+mj-lt"/>
              <a:buAutoNum type="romanUcPeriod"/>
            </a:pPr>
            <a:r>
              <a:rPr lang="es-MX" sz="2400" b="1" u="sng" dirty="0" smtClean="0">
                <a:effectLst>
                  <a:outerShdw blurRad="38100" dist="38100" dir="2700000" algn="tl">
                    <a:srgbClr val="000000">
                      <a:alpha val="43137"/>
                    </a:srgbClr>
                  </a:outerShdw>
                </a:effectLst>
              </a:rPr>
              <a:t>Prospectiva y tendencias de producción </a:t>
            </a:r>
            <a:r>
              <a:rPr lang="es-MX" sz="2400" b="1" dirty="0" smtClean="0">
                <a:effectLst>
                  <a:outerShdw blurRad="38100" dist="38100" dir="2700000" algn="tl">
                    <a:srgbClr val="000000">
                      <a:alpha val="43137"/>
                    </a:srgbClr>
                  </a:outerShdw>
                </a:effectLst>
              </a:rPr>
              <a:t>en pollo, huevo y pavo </a:t>
            </a:r>
            <a:r>
              <a:rPr lang="es-MX" sz="2400" b="1" u="sng" dirty="0" smtClean="0">
                <a:solidFill>
                  <a:srgbClr val="FFFF00"/>
                </a:solidFill>
                <a:effectLst>
                  <a:outerShdw blurRad="38100" dist="38100" dir="2700000" algn="tl">
                    <a:srgbClr val="000000">
                      <a:alpha val="43137"/>
                    </a:srgbClr>
                  </a:outerShdw>
                </a:effectLst>
              </a:rPr>
              <a:t>en función de indicadores </a:t>
            </a:r>
            <a:r>
              <a:rPr lang="es-MX" sz="2400" b="1" dirty="0" smtClean="0">
                <a:effectLst>
                  <a:outerShdw blurRad="38100" dist="38100" dir="2700000" algn="tl">
                    <a:srgbClr val="000000">
                      <a:alpha val="43137"/>
                    </a:srgbClr>
                  </a:outerShdw>
                </a:effectLst>
              </a:rPr>
              <a:t>de demanda, consumo y tendencias socioeconómicas para poder estimar su futuro y consecuencias en base a globalización, competitividad e innovación.</a:t>
            </a:r>
          </a:p>
          <a:p>
            <a:pPr marL="571500" indent="-571500" algn="ctr">
              <a:buClr>
                <a:srgbClr val="FF0000"/>
              </a:buClr>
              <a:buFont typeface="+mj-lt"/>
              <a:buAutoNum type="romanUcPeriod"/>
            </a:pPr>
            <a:r>
              <a:rPr lang="es-MX" sz="2400" b="1" u="sng" dirty="0" smtClean="0">
                <a:solidFill>
                  <a:srgbClr val="FFFF00"/>
                </a:solidFill>
                <a:effectLst>
                  <a:outerShdw blurRad="38100" dist="38100" dir="2700000" algn="tl">
                    <a:srgbClr val="000000">
                      <a:alpha val="43137"/>
                    </a:srgbClr>
                  </a:outerShdw>
                </a:effectLst>
              </a:rPr>
              <a:t>Tendencia </a:t>
            </a:r>
            <a:r>
              <a:rPr lang="es-MX" sz="2400" b="1" dirty="0" smtClean="0">
                <a:effectLst>
                  <a:outerShdw blurRad="38100" dist="38100" dir="2700000" algn="tl">
                    <a:srgbClr val="000000">
                      <a:alpha val="43137"/>
                    </a:srgbClr>
                  </a:outerShdw>
                </a:effectLst>
              </a:rPr>
              <a:t>en el costo y disponibilidad de Materias primas. </a:t>
            </a:r>
          </a:p>
          <a:p>
            <a:pPr marL="571500" indent="-571500" algn="ctr">
              <a:buClr>
                <a:srgbClr val="FF0000"/>
              </a:buClr>
              <a:buFont typeface="+mj-lt"/>
              <a:buAutoNum type="romanUcPeriod"/>
            </a:pPr>
            <a:r>
              <a:rPr lang="es-MX" sz="2400" b="1" u="sng" dirty="0" smtClean="0">
                <a:solidFill>
                  <a:srgbClr val="FFFF00"/>
                </a:solidFill>
                <a:effectLst>
                  <a:outerShdw blurRad="38100" dist="38100" dir="2700000" algn="tl">
                    <a:srgbClr val="000000">
                      <a:alpha val="43137"/>
                    </a:srgbClr>
                  </a:outerShdw>
                </a:effectLst>
              </a:rPr>
              <a:t>Normas simétricas </a:t>
            </a:r>
            <a:r>
              <a:rPr lang="es-MX" sz="2400" b="1" dirty="0" smtClean="0">
                <a:effectLst>
                  <a:outerShdw blurRad="38100" dist="38100" dir="2700000" algn="tl">
                    <a:srgbClr val="000000">
                      <a:alpha val="43137"/>
                    </a:srgbClr>
                  </a:outerShdw>
                </a:effectLst>
              </a:rPr>
              <a:t>para importar. Normas inocuidad alimentaria para exportar.</a:t>
            </a:r>
          </a:p>
          <a:p>
            <a:pPr marL="571500" indent="-571500" algn="ctr">
              <a:buClr>
                <a:srgbClr val="FF0000"/>
              </a:buClr>
              <a:buFont typeface="+mj-lt"/>
              <a:buAutoNum type="romanUcPeriod"/>
            </a:pPr>
            <a:r>
              <a:rPr lang="es-MX" sz="2400" b="1" u="sng" dirty="0">
                <a:solidFill>
                  <a:srgbClr val="FFFF00"/>
                </a:solidFill>
                <a:effectLst>
                  <a:outerShdw blurRad="38100" dist="38100" dir="2700000" algn="tl">
                    <a:srgbClr val="000000">
                      <a:alpha val="43137"/>
                    </a:srgbClr>
                  </a:outerShdw>
                </a:effectLst>
              </a:rPr>
              <a:t>Buenas practicas de producción </a:t>
            </a:r>
            <a:r>
              <a:rPr lang="es-MX" sz="2400" b="1" dirty="0" smtClean="0">
                <a:effectLst>
                  <a:outerShdw blurRad="38100" dist="38100" dir="2700000" algn="tl">
                    <a:srgbClr val="000000">
                      <a:alpha val="43137"/>
                    </a:srgbClr>
                  </a:outerShdw>
                </a:effectLst>
              </a:rPr>
              <a:t>foco en bienestar en avicultura  y Bienestar humano.</a:t>
            </a:r>
          </a:p>
          <a:p>
            <a:pPr marL="571500" indent="-571500" algn="ctr">
              <a:buClr>
                <a:srgbClr val="FF0000"/>
              </a:buClr>
              <a:buFont typeface="+mj-lt"/>
              <a:buAutoNum type="romanUcPeriod"/>
            </a:pPr>
            <a:r>
              <a:rPr lang="es-MX" sz="2400" b="1" dirty="0" smtClean="0">
                <a:effectLst>
                  <a:outerShdw blurRad="38100" dist="38100" dir="2700000" algn="tl">
                    <a:srgbClr val="000000">
                      <a:alpha val="43137"/>
                    </a:srgbClr>
                  </a:outerShdw>
                </a:effectLst>
              </a:rPr>
              <a:t>Avance en </a:t>
            </a:r>
            <a:r>
              <a:rPr lang="es-MX" sz="2400" b="1" u="sng" dirty="0">
                <a:solidFill>
                  <a:srgbClr val="FFFF00"/>
                </a:solidFill>
                <a:effectLst>
                  <a:outerShdw blurRad="38100" dist="38100" dir="2700000" algn="tl">
                    <a:srgbClr val="000000">
                      <a:alpha val="43137"/>
                    </a:srgbClr>
                  </a:outerShdw>
                </a:effectLst>
              </a:rPr>
              <a:t>control de enfermedades </a:t>
            </a:r>
            <a:r>
              <a:rPr lang="es-MX" sz="2400" b="1" dirty="0" smtClean="0">
                <a:effectLst>
                  <a:outerShdw blurRad="38100" dist="38100" dir="2700000" algn="tl">
                    <a:srgbClr val="000000">
                      <a:alpha val="43137"/>
                    </a:srgbClr>
                  </a:outerShdw>
                </a:effectLst>
              </a:rPr>
              <a:t>y trastornos metabólicos.</a:t>
            </a:r>
          </a:p>
          <a:p>
            <a:pPr marL="571500" indent="-571500" algn="ctr">
              <a:buClr>
                <a:srgbClr val="FF0000"/>
              </a:buClr>
              <a:buFont typeface="+mj-lt"/>
              <a:buAutoNum type="romanUcPeriod"/>
            </a:pPr>
            <a:r>
              <a:rPr lang="es-MX" sz="2400" b="1" u="sng" dirty="0" smtClean="0">
                <a:effectLst>
                  <a:outerShdw blurRad="38100" dist="38100" dir="2700000" algn="tl">
                    <a:srgbClr val="000000">
                      <a:alpha val="43137"/>
                    </a:srgbClr>
                  </a:outerShdw>
                </a:effectLst>
              </a:rPr>
              <a:t>Fortalecer la </a:t>
            </a:r>
            <a:r>
              <a:rPr lang="es-MX" sz="2400" b="1" u="sng" dirty="0">
                <a:solidFill>
                  <a:srgbClr val="FFFF00"/>
                </a:solidFill>
                <a:effectLst>
                  <a:outerShdw blurRad="38100" dist="38100" dir="2700000" algn="tl">
                    <a:srgbClr val="000000">
                      <a:alpha val="43137"/>
                    </a:srgbClr>
                  </a:outerShdw>
                </a:effectLst>
              </a:rPr>
              <a:t>“Cadena de valor de </a:t>
            </a:r>
            <a:r>
              <a:rPr lang="es-MX" sz="2400" b="1" u="sng" dirty="0" err="1">
                <a:solidFill>
                  <a:srgbClr val="FFFF00"/>
                </a:solidFill>
                <a:effectLst>
                  <a:outerShdw blurRad="38100" dist="38100" dir="2700000" algn="tl">
                    <a:srgbClr val="000000">
                      <a:alpha val="43137"/>
                    </a:srgbClr>
                  </a:outerShdw>
                </a:effectLst>
              </a:rPr>
              <a:t>proteina</a:t>
            </a:r>
            <a:r>
              <a:rPr lang="es-MX" sz="2400" b="1" u="sng" dirty="0">
                <a:solidFill>
                  <a:srgbClr val="FFFF00"/>
                </a:solidFill>
                <a:effectLst>
                  <a:outerShdw blurRad="38100" dist="38100" dir="2700000" algn="tl">
                    <a:srgbClr val="000000">
                      <a:alpha val="43137"/>
                    </a:srgbClr>
                  </a:outerShdw>
                </a:effectLst>
              </a:rPr>
              <a:t> </a:t>
            </a:r>
            <a:r>
              <a:rPr lang="es-MX" sz="2400" b="1" u="sng" dirty="0" err="1">
                <a:solidFill>
                  <a:srgbClr val="FFFF00"/>
                </a:solidFill>
                <a:effectLst>
                  <a:outerShdw blurRad="38100" dist="38100" dir="2700000" algn="tl">
                    <a:srgbClr val="000000">
                      <a:alpha val="43137"/>
                    </a:srgbClr>
                  </a:outerShdw>
                </a:effectLst>
              </a:rPr>
              <a:t>avicola</a:t>
            </a:r>
            <a:r>
              <a:rPr lang="es-MX" sz="2400" b="1" u="sng" dirty="0" smtClean="0">
                <a:solidFill>
                  <a:srgbClr val="FFFF00"/>
                </a:solidFill>
                <a:effectLst>
                  <a:outerShdw blurRad="38100" dist="38100" dir="2700000" algn="tl">
                    <a:srgbClr val="000000">
                      <a:alpha val="43137"/>
                    </a:srgbClr>
                  </a:outerShdw>
                </a:effectLst>
              </a:rPr>
              <a:t>”</a:t>
            </a:r>
            <a:r>
              <a:rPr lang="es-MX" sz="2400" b="1" dirty="0">
                <a:effectLst>
                  <a:outerShdw blurRad="38100" dist="38100" dir="2700000" algn="tl">
                    <a:srgbClr val="000000">
                      <a:alpha val="43137"/>
                    </a:srgbClr>
                  </a:outerShdw>
                </a:effectLst>
              </a:rPr>
              <a:t> y </a:t>
            </a:r>
            <a:r>
              <a:rPr lang="es-MX" sz="2400" b="1" dirty="0" smtClean="0">
                <a:effectLst>
                  <a:outerShdw blurRad="38100" dist="38100" dir="2700000" algn="tl">
                    <a:srgbClr val="000000">
                      <a:alpha val="43137"/>
                    </a:srgbClr>
                  </a:outerShdw>
                </a:effectLst>
              </a:rPr>
              <a:t>su sustentabilidad.</a:t>
            </a:r>
            <a:endParaRPr lang="es-MX" sz="2400" b="1" u="sng" dirty="0">
              <a:solidFill>
                <a:srgbClr val="FFFF00"/>
              </a:solidFill>
              <a:effectLst>
                <a:outerShdw blurRad="38100" dist="38100" dir="2700000" algn="tl">
                  <a:srgbClr val="000000">
                    <a:alpha val="43137"/>
                  </a:srgbClr>
                </a:outerShdw>
              </a:effectLst>
            </a:endParaRPr>
          </a:p>
          <a:p>
            <a:pPr marL="571500" indent="-571500" algn="ctr">
              <a:buClr>
                <a:srgbClr val="FF0000"/>
              </a:buClr>
              <a:buFont typeface="+mj-lt"/>
              <a:buAutoNum type="romanUcPeriod"/>
            </a:pPr>
            <a:r>
              <a:rPr lang="es-MX" sz="2400" b="1" u="sng" dirty="0">
                <a:solidFill>
                  <a:srgbClr val="FFFF00"/>
                </a:solidFill>
                <a:effectLst>
                  <a:outerShdw blurRad="38100" dist="38100" dir="2700000" algn="tl">
                    <a:srgbClr val="000000">
                      <a:alpha val="43137"/>
                    </a:srgbClr>
                  </a:outerShdw>
                </a:effectLst>
              </a:rPr>
              <a:t>Fortalecer la campaña de desmitificación </a:t>
            </a:r>
            <a:r>
              <a:rPr lang="es-MX" sz="2400" b="1" dirty="0" smtClean="0">
                <a:effectLst>
                  <a:outerShdw blurRad="38100" dist="38100" dir="2700000" algn="tl">
                    <a:srgbClr val="000000">
                      <a:alpha val="43137"/>
                    </a:srgbClr>
                  </a:outerShdw>
                </a:effectLst>
              </a:rPr>
              <a:t>para productos avícolas, huevo , pollo y pavo.</a:t>
            </a:r>
          </a:p>
          <a:p>
            <a:pPr marL="571500" indent="-571500" algn="ctr">
              <a:buClr>
                <a:srgbClr val="FF0000"/>
              </a:buClr>
              <a:buFont typeface="+mj-lt"/>
              <a:buAutoNum type="romanUcPeriod"/>
            </a:pPr>
            <a:r>
              <a:rPr lang="es-MX" sz="2400" b="1" u="sng" dirty="0">
                <a:solidFill>
                  <a:srgbClr val="FFFF00"/>
                </a:solidFill>
                <a:effectLst>
                  <a:outerShdw blurRad="38100" dist="38100" dir="2700000" algn="tl">
                    <a:srgbClr val="000000">
                      <a:alpha val="43137"/>
                    </a:srgbClr>
                  </a:outerShdw>
                </a:effectLst>
              </a:rPr>
              <a:t>Posibles usos de la nanotecnología </a:t>
            </a:r>
            <a:r>
              <a:rPr lang="es-MX" sz="2400" b="1" dirty="0" smtClean="0">
                <a:effectLst>
                  <a:outerShdw blurRad="38100" dist="38100" dir="2700000" algn="tl">
                    <a:srgbClr val="000000">
                      <a:alpha val="43137"/>
                    </a:srgbClr>
                  </a:outerShdw>
                </a:effectLst>
              </a:rPr>
              <a:t>en producción avícola. </a:t>
            </a:r>
            <a:endParaRPr lang="es-MX" sz="2400" b="1" dirty="0">
              <a:effectLst>
                <a:outerShdw blurRad="38100" dist="38100" dir="2700000" algn="tl">
                  <a:srgbClr val="000000">
                    <a:alpha val="43137"/>
                  </a:srgbClr>
                </a:outerShdw>
              </a:effectLst>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8640"/>
            <a:ext cx="2363567" cy="847730"/>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880" y="875710"/>
            <a:ext cx="1031867" cy="609074"/>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836712"/>
            <a:ext cx="1092387" cy="648072"/>
          </a:xfrm>
          <a:prstGeom prst="rect">
            <a:avLst/>
          </a:prstGeom>
        </p:spPr>
      </p:pic>
    </p:spTree>
    <p:extLst>
      <p:ext uri="{BB962C8B-B14F-4D97-AF65-F5344CB8AC3E}">
        <p14:creationId xmlns:p14="http://schemas.microsoft.com/office/powerpoint/2010/main" val="402884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mould mon"/>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92579" name="Rectangle 3"/>
          <p:cNvSpPr>
            <a:spLocks noChangeArrowheads="1"/>
          </p:cNvSpPr>
          <p:nvPr/>
        </p:nvSpPr>
        <p:spPr bwMode="auto">
          <a:xfrm>
            <a:off x="0" y="188640"/>
            <a:ext cx="8839200" cy="1584176"/>
          </a:xfrm>
          <a:prstGeom prst="rect">
            <a:avLst/>
          </a:prstGeom>
          <a:solidFill>
            <a:schemeClr val="tx1"/>
          </a:solidFill>
          <a:ln w="12700">
            <a:noFill/>
            <a:miter lim="800000"/>
            <a:headEnd/>
            <a:tailEnd/>
          </a:ln>
          <a:effectLst/>
        </p:spPr>
        <p:txBody>
          <a:bodyPr lIns="90488" tIns="44450" rIns="90488" bIns="44450" anchor="ctr"/>
          <a:lstStyle/>
          <a:p>
            <a:pPr algn="ctr">
              <a:defRPr/>
            </a:pPr>
            <a:r>
              <a:rPr lang="en-US" sz="3600" b="1" dirty="0">
                <a:solidFill>
                  <a:srgbClr val="0070C0"/>
                </a:solidFill>
                <a:effectLst>
                  <a:outerShdw blurRad="38100" dist="38100" dir="2700000" algn="tl">
                    <a:srgbClr val="000000">
                      <a:alpha val="43137"/>
                    </a:srgbClr>
                  </a:outerShdw>
                </a:effectLst>
              </a:rPr>
              <a:t> </a:t>
            </a:r>
            <a:r>
              <a:rPr lang="en-US" sz="3600" b="1" dirty="0" err="1">
                <a:solidFill>
                  <a:srgbClr val="0070C0"/>
                </a:solidFill>
                <a:effectLst>
                  <a:outerShdw blurRad="38100" dist="38100" dir="2700000" algn="tl">
                    <a:srgbClr val="000000">
                      <a:alpha val="43137"/>
                    </a:srgbClr>
                  </a:outerShdw>
                </a:effectLst>
              </a:rPr>
              <a:t>Avicultura</a:t>
            </a:r>
            <a:r>
              <a:rPr lang="en-US" sz="3600" b="1" dirty="0">
                <a:solidFill>
                  <a:srgbClr val="0070C0"/>
                </a:solidFill>
                <a:effectLst>
                  <a:outerShdw blurRad="38100" dist="38100" dir="2700000" algn="tl">
                    <a:srgbClr val="000000">
                      <a:alpha val="43137"/>
                    </a:srgbClr>
                  </a:outerShdw>
                </a:effectLst>
              </a:rPr>
              <a:t> </a:t>
            </a:r>
            <a:r>
              <a:rPr lang="en-US" sz="3600" b="1" dirty="0" err="1">
                <a:solidFill>
                  <a:srgbClr val="0070C0"/>
                </a:solidFill>
                <a:effectLst>
                  <a:outerShdw blurRad="38100" dist="38100" dir="2700000" algn="tl">
                    <a:srgbClr val="000000">
                      <a:alpha val="43137"/>
                    </a:srgbClr>
                  </a:outerShdw>
                </a:effectLst>
              </a:rPr>
              <a:t>como</a:t>
            </a:r>
            <a:r>
              <a:rPr lang="en-US" sz="3600" b="1" dirty="0">
                <a:solidFill>
                  <a:srgbClr val="0070C0"/>
                </a:solidFill>
                <a:effectLst>
                  <a:outerShdw blurRad="38100" dist="38100" dir="2700000" algn="tl">
                    <a:srgbClr val="000000">
                      <a:alpha val="43137"/>
                    </a:srgbClr>
                  </a:outerShdw>
                </a:effectLst>
              </a:rPr>
              <a:t> integracion de un </a:t>
            </a:r>
            <a:r>
              <a:rPr lang="en-US" sz="3600" b="1" u="sng" dirty="0" smtClean="0">
                <a:solidFill>
                  <a:srgbClr val="0070C0"/>
                </a:solidFill>
                <a:effectLst>
                  <a:outerShdw blurRad="38100" dist="38100" dir="2700000" algn="tl">
                    <a:srgbClr val="000000">
                      <a:alpha val="43137"/>
                    </a:srgbClr>
                  </a:outerShdw>
                </a:effectLst>
              </a:rPr>
              <a:t>“</a:t>
            </a:r>
            <a:r>
              <a:rPr lang="en-US" sz="3600" b="1" u="sng" dirty="0" err="1" smtClean="0">
                <a:solidFill>
                  <a:srgbClr val="0070C0"/>
                </a:solidFill>
                <a:effectLst>
                  <a:outerShdw blurRad="38100" dist="38100" dir="2700000" algn="tl">
                    <a:srgbClr val="000000">
                      <a:alpha val="43137"/>
                    </a:srgbClr>
                  </a:outerShdw>
                </a:effectLst>
              </a:rPr>
              <a:t>sistema</a:t>
            </a:r>
            <a:r>
              <a:rPr lang="en-US" sz="3600" b="1" u="sng" dirty="0" smtClean="0">
                <a:solidFill>
                  <a:srgbClr val="0070C0"/>
                </a:solidFill>
                <a:effectLst>
                  <a:outerShdw blurRad="38100" dist="38100" dir="2700000" algn="tl">
                    <a:srgbClr val="000000">
                      <a:alpha val="43137"/>
                    </a:srgbClr>
                  </a:outerShdw>
                </a:effectLst>
              </a:rPr>
              <a:t> </a:t>
            </a:r>
            <a:r>
              <a:rPr lang="en-US" sz="3600" b="1" u="sng" dirty="0" err="1" smtClean="0">
                <a:solidFill>
                  <a:srgbClr val="0070C0"/>
                </a:solidFill>
                <a:effectLst>
                  <a:outerShdw blurRad="38100" dist="38100" dir="2700000" algn="tl">
                    <a:srgbClr val="000000">
                      <a:alpha val="43137"/>
                    </a:srgbClr>
                  </a:outerShdw>
                </a:effectLst>
              </a:rPr>
              <a:t>producto</a:t>
            </a:r>
            <a:r>
              <a:rPr lang="en-US" sz="3600" b="1" u="sng" dirty="0" smtClean="0">
                <a:solidFill>
                  <a:srgbClr val="0070C0"/>
                </a:solidFill>
                <a:effectLst>
                  <a:outerShdw blurRad="38100" dist="38100" dir="2700000" algn="tl">
                    <a:srgbClr val="000000">
                      <a:alpha val="43137"/>
                    </a:srgbClr>
                  </a:outerShdw>
                </a:effectLst>
              </a:rPr>
              <a:t> </a:t>
            </a:r>
            <a:r>
              <a:rPr lang="en-US" sz="3600" b="1" u="sng" dirty="0" err="1" smtClean="0">
                <a:solidFill>
                  <a:srgbClr val="0070C0"/>
                </a:solidFill>
                <a:effectLst>
                  <a:outerShdw blurRad="38100" dist="38100" dir="2700000" algn="tl">
                    <a:srgbClr val="000000">
                      <a:alpha val="43137"/>
                    </a:srgbClr>
                  </a:outerShdw>
                </a:effectLst>
              </a:rPr>
              <a:t>aves</a:t>
            </a:r>
            <a:r>
              <a:rPr lang="en-US" sz="3600" b="1" u="sng" dirty="0" smtClean="0">
                <a:solidFill>
                  <a:srgbClr val="0070C0"/>
                </a:solidFill>
                <a:effectLst>
                  <a:outerShdw blurRad="38100" dist="38100" dir="2700000" algn="tl">
                    <a:srgbClr val="000000">
                      <a:alpha val="43137"/>
                    </a:srgbClr>
                  </a:outerShdw>
                </a:effectLst>
              </a:rPr>
              <a:t>”</a:t>
            </a:r>
            <a:r>
              <a:rPr lang="en-US" sz="3600" b="1" dirty="0" smtClean="0">
                <a:solidFill>
                  <a:srgbClr val="0070C0"/>
                </a:solidFill>
                <a:effectLst>
                  <a:outerShdw blurRad="38100" dist="38100" dir="2700000" algn="tl">
                    <a:srgbClr val="000000">
                      <a:alpha val="43137"/>
                    </a:srgbClr>
                  </a:outerShdw>
                </a:effectLst>
              </a:rPr>
              <a:t> de </a:t>
            </a:r>
            <a:r>
              <a:rPr lang="en-US" sz="3600" b="1" dirty="0" err="1">
                <a:solidFill>
                  <a:srgbClr val="0070C0"/>
                </a:solidFill>
                <a:effectLst>
                  <a:outerShdw blurRad="38100" dist="38100" dir="2700000" algn="tl">
                    <a:srgbClr val="000000">
                      <a:alpha val="43137"/>
                    </a:srgbClr>
                  </a:outerShdw>
                </a:effectLst>
              </a:rPr>
              <a:t>cadena</a:t>
            </a:r>
            <a:r>
              <a:rPr lang="en-US" sz="3600" b="1" dirty="0">
                <a:solidFill>
                  <a:srgbClr val="0070C0"/>
                </a:solidFill>
                <a:effectLst>
                  <a:outerShdw blurRad="38100" dist="38100" dir="2700000" algn="tl">
                    <a:srgbClr val="000000">
                      <a:alpha val="43137"/>
                    </a:srgbClr>
                  </a:outerShdw>
                </a:effectLst>
              </a:rPr>
              <a:t> de </a:t>
            </a:r>
            <a:r>
              <a:rPr lang="en-US" sz="3600" b="1" dirty="0" smtClean="0">
                <a:solidFill>
                  <a:srgbClr val="0070C0"/>
                </a:solidFill>
                <a:effectLst>
                  <a:outerShdw blurRad="38100" dist="38100" dir="2700000" algn="tl">
                    <a:srgbClr val="000000">
                      <a:alpha val="43137"/>
                    </a:srgbClr>
                  </a:outerShdw>
                </a:effectLst>
              </a:rPr>
              <a:t>valor, </a:t>
            </a:r>
            <a:r>
              <a:rPr lang="en-US" sz="3600" b="1" dirty="0" err="1" smtClean="0">
                <a:solidFill>
                  <a:srgbClr val="0070C0"/>
                </a:solidFill>
                <a:effectLst>
                  <a:outerShdw blurRad="38100" dist="38100" dir="2700000" algn="tl">
                    <a:srgbClr val="000000">
                      <a:alpha val="43137"/>
                    </a:srgbClr>
                  </a:outerShdw>
                </a:effectLst>
              </a:rPr>
              <a:t>produccion</a:t>
            </a:r>
            <a:r>
              <a:rPr lang="en-US" sz="3600" b="1" dirty="0" smtClean="0">
                <a:solidFill>
                  <a:srgbClr val="0070C0"/>
                </a:solidFill>
                <a:effectLst>
                  <a:outerShdw blurRad="38100" dist="38100" dir="2700000" algn="tl">
                    <a:srgbClr val="000000">
                      <a:alpha val="43137"/>
                    </a:srgbClr>
                  </a:outerShdw>
                </a:effectLst>
              </a:rPr>
              <a:t> </a:t>
            </a:r>
            <a:r>
              <a:rPr lang="en-US" sz="3600" b="1" dirty="0">
                <a:solidFill>
                  <a:srgbClr val="0070C0"/>
                </a:solidFill>
                <a:effectLst>
                  <a:outerShdw blurRad="38100" dist="38100" dir="2700000" algn="tl">
                    <a:srgbClr val="000000">
                      <a:alpha val="43137"/>
                    </a:srgbClr>
                  </a:outerShdw>
                </a:effectLst>
              </a:rPr>
              <a:t>y </a:t>
            </a:r>
            <a:r>
              <a:rPr lang="en-US" sz="3600" b="1" dirty="0" err="1">
                <a:solidFill>
                  <a:srgbClr val="0070C0"/>
                </a:solidFill>
                <a:effectLst>
                  <a:outerShdw blurRad="38100" dist="38100" dir="2700000" algn="tl">
                    <a:srgbClr val="000000">
                      <a:alpha val="43137"/>
                    </a:srgbClr>
                  </a:outerShdw>
                </a:effectLst>
              </a:rPr>
              <a:t>salud</a:t>
            </a:r>
            <a:endParaRPr lang="en-US" sz="3600" b="1" dirty="0">
              <a:solidFill>
                <a:srgbClr val="0070C0"/>
              </a:solidFill>
              <a:effectLst>
                <a:outerShdw blurRad="38100" dist="38100" dir="2700000" algn="tl">
                  <a:srgbClr val="000000">
                    <a:alpha val="43137"/>
                  </a:srgbClr>
                </a:outerShdw>
              </a:effectLst>
            </a:endParaRPr>
          </a:p>
        </p:txBody>
      </p:sp>
      <p:grpSp>
        <p:nvGrpSpPr>
          <p:cNvPr id="2" name="Group 4"/>
          <p:cNvGrpSpPr>
            <a:grpSpLocks/>
          </p:cNvGrpSpPr>
          <p:nvPr/>
        </p:nvGrpSpPr>
        <p:grpSpPr bwMode="auto">
          <a:xfrm>
            <a:off x="5908675" y="1878013"/>
            <a:ext cx="568325" cy="4819650"/>
            <a:chOff x="4224" y="816"/>
            <a:chExt cx="192" cy="3036"/>
          </a:xfrm>
        </p:grpSpPr>
        <p:sp>
          <p:nvSpPr>
            <p:cNvPr id="20494" name="AutoShape 5"/>
            <p:cNvSpPr>
              <a:spLocks noChangeArrowheads="1"/>
            </p:cNvSpPr>
            <p:nvPr/>
          </p:nvSpPr>
          <p:spPr bwMode="auto">
            <a:xfrm rot="5400000">
              <a:off x="4170" y="3606"/>
              <a:ext cx="300" cy="192"/>
            </a:xfrm>
            <a:prstGeom prst="leftArrow">
              <a:avLst>
                <a:gd name="adj1" fmla="val 50000"/>
                <a:gd name="adj2" fmla="val 39063"/>
              </a:avLst>
            </a:prstGeom>
            <a:solidFill>
              <a:srgbClr val="009900"/>
            </a:solidFill>
            <a:ln w="12700">
              <a:solidFill>
                <a:schemeClr val="tx1"/>
              </a:solidFill>
              <a:miter lim="800000"/>
              <a:headEnd/>
              <a:tailEnd/>
            </a:ln>
          </p:spPr>
          <p:txBody>
            <a:bodyPr wrap="none" anchor="ctr"/>
            <a:lstStyle/>
            <a:p>
              <a:endParaRPr lang="es-MX"/>
            </a:p>
          </p:txBody>
        </p:sp>
        <p:sp>
          <p:nvSpPr>
            <p:cNvPr id="20495" name="AutoShape 6"/>
            <p:cNvSpPr>
              <a:spLocks noChangeArrowheads="1"/>
            </p:cNvSpPr>
            <p:nvPr/>
          </p:nvSpPr>
          <p:spPr bwMode="auto">
            <a:xfrm rot="5400000">
              <a:off x="4170" y="3222"/>
              <a:ext cx="300" cy="192"/>
            </a:xfrm>
            <a:prstGeom prst="leftArrow">
              <a:avLst>
                <a:gd name="adj1" fmla="val 50000"/>
                <a:gd name="adj2" fmla="val 39063"/>
              </a:avLst>
            </a:prstGeom>
            <a:solidFill>
              <a:srgbClr val="009900"/>
            </a:solidFill>
            <a:ln w="12700">
              <a:solidFill>
                <a:schemeClr val="tx1"/>
              </a:solidFill>
              <a:miter lim="800000"/>
              <a:headEnd/>
              <a:tailEnd/>
            </a:ln>
          </p:spPr>
          <p:txBody>
            <a:bodyPr wrap="none" anchor="ctr"/>
            <a:lstStyle/>
            <a:p>
              <a:endParaRPr lang="es-MX"/>
            </a:p>
          </p:txBody>
        </p:sp>
        <p:sp>
          <p:nvSpPr>
            <p:cNvPr id="20496" name="AutoShape 7"/>
            <p:cNvSpPr>
              <a:spLocks noChangeArrowheads="1"/>
            </p:cNvSpPr>
            <p:nvPr/>
          </p:nvSpPr>
          <p:spPr bwMode="auto">
            <a:xfrm rot="5400000">
              <a:off x="4170" y="2838"/>
              <a:ext cx="300" cy="192"/>
            </a:xfrm>
            <a:prstGeom prst="leftArrow">
              <a:avLst>
                <a:gd name="adj1" fmla="val 50000"/>
                <a:gd name="adj2" fmla="val 39063"/>
              </a:avLst>
            </a:prstGeom>
            <a:solidFill>
              <a:srgbClr val="009900"/>
            </a:solidFill>
            <a:ln w="12700">
              <a:solidFill>
                <a:schemeClr val="tx1"/>
              </a:solidFill>
              <a:miter lim="800000"/>
              <a:headEnd/>
              <a:tailEnd/>
            </a:ln>
          </p:spPr>
          <p:txBody>
            <a:bodyPr wrap="none" anchor="ctr"/>
            <a:lstStyle/>
            <a:p>
              <a:endParaRPr lang="es-MX"/>
            </a:p>
          </p:txBody>
        </p:sp>
        <p:sp>
          <p:nvSpPr>
            <p:cNvPr id="20497" name="AutoShape 8"/>
            <p:cNvSpPr>
              <a:spLocks noChangeArrowheads="1"/>
            </p:cNvSpPr>
            <p:nvPr/>
          </p:nvSpPr>
          <p:spPr bwMode="auto">
            <a:xfrm rot="5400000">
              <a:off x="4170" y="2406"/>
              <a:ext cx="300" cy="192"/>
            </a:xfrm>
            <a:prstGeom prst="leftArrow">
              <a:avLst>
                <a:gd name="adj1" fmla="val 50000"/>
                <a:gd name="adj2" fmla="val 39063"/>
              </a:avLst>
            </a:prstGeom>
            <a:solidFill>
              <a:srgbClr val="009900"/>
            </a:solidFill>
            <a:ln w="12700">
              <a:solidFill>
                <a:schemeClr val="tx1"/>
              </a:solidFill>
              <a:miter lim="800000"/>
              <a:headEnd/>
              <a:tailEnd/>
            </a:ln>
          </p:spPr>
          <p:txBody>
            <a:bodyPr wrap="none" anchor="ctr"/>
            <a:lstStyle/>
            <a:p>
              <a:endParaRPr lang="es-MX"/>
            </a:p>
          </p:txBody>
        </p:sp>
        <p:sp>
          <p:nvSpPr>
            <p:cNvPr id="20498" name="AutoShape 9"/>
            <p:cNvSpPr>
              <a:spLocks noChangeArrowheads="1"/>
            </p:cNvSpPr>
            <p:nvPr/>
          </p:nvSpPr>
          <p:spPr bwMode="auto">
            <a:xfrm rot="5400000">
              <a:off x="4170" y="2022"/>
              <a:ext cx="300" cy="192"/>
            </a:xfrm>
            <a:prstGeom prst="leftArrow">
              <a:avLst>
                <a:gd name="adj1" fmla="val 50000"/>
                <a:gd name="adj2" fmla="val 39063"/>
              </a:avLst>
            </a:prstGeom>
            <a:solidFill>
              <a:srgbClr val="009900"/>
            </a:solidFill>
            <a:ln w="12700">
              <a:solidFill>
                <a:schemeClr val="tx1"/>
              </a:solidFill>
              <a:miter lim="800000"/>
              <a:headEnd/>
              <a:tailEnd/>
            </a:ln>
          </p:spPr>
          <p:txBody>
            <a:bodyPr wrap="none" anchor="ctr"/>
            <a:lstStyle/>
            <a:p>
              <a:endParaRPr lang="es-MX"/>
            </a:p>
          </p:txBody>
        </p:sp>
        <p:sp>
          <p:nvSpPr>
            <p:cNvPr id="20499" name="AutoShape 10"/>
            <p:cNvSpPr>
              <a:spLocks noChangeArrowheads="1"/>
            </p:cNvSpPr>
            <p:nvPr/>
          </p:nvSpPr>
          <p:spPr bwMode="auto">
            <a:xfrm rot="5400000">
              <a:off x="4170" y="1638"/>
              <a:ext cx="300" cy="192"/>
            </a:xfrm>
            <a:prstGeom prst="leftArrow">
              <a:avLst>
                <a:gd name="adj1" fmla="val 50000"/>
                <a:gd name="adj2" fmla="val 39063"/>
              </a:avLst>
            </a:prstGeom>
            <a:solidFill>
              <a:srgbClr val="009900"/>
            </a:solidFill>
            <a:ln w="12700">
              <a:solidFill>
                <a:schemeClr val="tx1"/>
              </a:solidFill>
              <a:miter lim="800000"/>
              <a:headEnd/>
              <a:tailEnd/>
            </a:ln>
          </p:spPr>
          <p:txBody>
            <a:bodyPr wrap="none" anchor="ctr"/>
            <a:lstStyle/>
            <a:p>
              <a:endParaRPr lang="es-MX"/>
            </a:p>
          </p:txBody>
        </p:sp>
        <p:sp>
          <p:nvSpPr>
            <p:cNvPr id="20500" name="AutoShape 11"/>
            <p:cNvSpPr>
              <a:spLocks noChangeArrowheads="1"/>
            </p:cNvSpPr>
            <p:nvPr/>
          </p:nvSpPr>
          <p:spPr bwMode="auto">
            <a:xfrm rot="5400000">
              <a:off x="4170" y="1254"/>
              <a:ext cx="300" cy="192"/>
            </a:xfrm>
            <a:prstGeom prst="leftArrow">
              <a:avLst>
                <a:gd name="adj1" fmla="val 50000"/>
                <a:gd name="adj2" fmla="val 39063"/>
              </a:avLst>
            </a:prstGeom>
            <a:solidFill>
              <a:srgbClr val="009900"/>
            </a:solidFill>
            <a:ln w="12700">
              <a:solidFill>
                <a:schemeClr val="tx1"/>
              </a:solidFill>
              <a:miter lim="800000"/>
              <a:headEnd/>
              <a:tailEnd/>
            </a:ln>
          </p:spPr>
          <p:txBody>
            <a:bodyPr wrap="none" anchor="ctr"/>
            <a:lstStyle/>
            <a:p>
              <a:endParaRPr lang="es-MX"/>
            </a:p>
          </p:txBody>
        </p:sp>
        <p:sp>
          <p:nvSpPr>
            <p:cNvPr id="20501" name="AutoShape 12"/>
            <p:cNvSpPr>
              <a:spLocks noChangeArrowheads="1"/>
            </p:cNvSpPr>
            <p:nvPr/>
          </p:nvSpPr>
          <p:spPr bwMode="auto">
            <a:xfrm rot="5400000">
              <a:off x="4170" y="870"/>
              <a:ext cx="300" cy="192"/>
            </a:xfrm>
            <a:prstGeom prst="leftArrow">
              <a:avLst>
                <a:gd name="adj1" fmla="val 50000"/>
                <a:gd name="adj2" fmla="val 39063"/>
              </a:avLst>
            </a:prstGeom>
            <a:solidFill>
              <a:srgbClr val="009900"/>
            </a:solidFill>
            <a:ln w="12700">
              <a:solidFill>
                <a:schemeClr val="tx1"/>
              </a:solidFill>
              <a:miter lim="800000"/>
              <a:headEnd/>
              <a:tailEnd/>
            </a:ln>
          </p:spPr>
          <p:txBody>
            <a:bodyPr wrap="none" anchor="ctr"/>
            <a:lstStyle/>
            <a:p>
              <a:endParaRPr lang="es-MX"/>
            </a:p>
          </p:txBody>
        </p:sp>
      </p:grpSp>
      <p:grpSp>
        <p:nvGrpSpPr>
          <p:cNvPr id="3" name="Group 13"/>
          <p:cNvGrpSpPr>
            <a:grpSpLocks/>
          </p:cNvGrpSpPr>
          <p:nvPr/>
        </p:nvGrpSpPr>
        <p:grpSpPr bwMode="auto">
          <a:xfrm>
            <a:off x="-107950" y="2060575"/>
            <a:ext cx="5976938" cy="4797425"/>
            <a:chOff x="1872" y="836"/>
            <a:chExt cx="1776" cy="3089"/>
          </a:xfrm>
        </p:grpSpPr>
        <p:sp>
          <p:nvSpPr>
            <p:cNvPr id="20486" name="Rectangle 14"/>
            <p:cNvSpPr>
              <a:spLocks noChangeArrowheads="1"/>
            </p:cNvSpPr>
            <p:nvPr/>
          </p:nvSpPr>
          <p:spPr bwMode="auto">
            <a:xfrm>
              <a:off x="2400" y="3561"/>
              <a:ext cx="624" cy="364"/>
            </a:xfrm>
            <a:prstGeom prst="rect">
              <a:avLst/>
            </a:prstGeom>
            <a:solidFill>
              <a:srgbClr val="006600"/>
            </a:solidFill>
            <a:ln w="12700">
              <a:solidFill>
                <a:schemeClr val="tx1"/>
              </a:solidFill>
              <a:miter lim="800000"/>
              <a:headEnd/>
              <a:tailEnd/>
            </a:ln>
          </p:spPr>
          <p:txBody>
            <a:bodyPr wrap="none" lIns="90488" tIns="44450" rIns="90488" bIns="44450" anchor="ctr"/>
            <a:lstStyle/>
            <a:p>
              <a:pPr algn="ctr" eaLnBrk="0" hangingPunct="0"/>
              <a:r>
                <a:rPr lang="en-US" sz="2000" b="1">
                  <a:effectLst>
                    <a:outerShdw blurRad="38100" dist="38100" dir="2700000" algn="tl">
                      <a:srgbClr val="000000">
                        <a:alpha val="43137"/>
                      </a:srgbClr>
                    </a:outerShdw>
                  </a:effectLst>
                  <a:cs typeface="Arial" pitchFamily="34" charset="0"/>
                </a:rPr>
                <a:t>GRANOS</a:t>
              </a:r>
            </a:p>
          </p:txBody>
        </p:sp>
        <p:sp>
          <p:nvSpPr>
            <p:cNvPr id="20487" name="Rectangle 15"/>
            <p:cNvSpPr>
              <a:spLocks noChangeArrowheads="1"/>
            </p:cNvSpPr>
            <p:nvPr/>
          </p:nvSpPr>
          <p:spPr bwMode="auto">
            <a:xfrm>
              <a:off x="2304" y="3166"/>
              <a:ext cx="816" cy="364"/>
            </a:xfrm>
            <a:prstGeom prst="rect">
              <a:avLst/>
            </a:prstGeom>
            <a:solidFill>
              <a:srgbClr val="CC9900"/>
            </a:solidFill>
            <a:ln w="12700">
              <a:solidFill>
                <a:schemeClr val="tx1"/>
              </a:solidFill>
              <a:miter lim="800000"/>
              <a:headEnd/>
              <a:tailEnd/>
            </a:ln>
          </p:spPr>
          <p:txBody>
            <a:bodyPr wrap="none" lIns="90488" tIns="44450" rIns="90488" bIns="44450" anchor="ctr"/>
            <a:lstStyle/>
            <a:p>
              <a:pPr algn="ctr" eaLnBrk="0" hangingPunct="0"/>
              <a:r>
                <a:rPr lang="en-US" sz="2000" b="1">
                  <a:effectLst>
                    <a:outerShdw blurRad="38100" dist="38100" dir="2700000" algn="tl">
                      <a:srgbClr val="000000">
                        <a:alpha val="43137"/>
                      </a:srgbClr>
                    </a:outerShdw>
                  </a:effectLst>
                  <a:cs typeface="Arial" pitchFamily="34" charset="0"/>
                </a:rPr>
                <a:t>ALIMENTO</a:t>
              </a:r>
            </a:p>
          </p:txBody>
        </p:sp>
        <p:sp>
          <p:nvSpPr>
            <p:cNvPr id="20488" name="Rectangle 16"/>
            <p:cNvSpPr>
              <a:spLocks noChangeArrowheads="1"/>
            </p:cNvSpPr>
            <p:nvPr/>
          </p:nvSpPr>
          <p:spPr bwMode="auto">
            <a:xfrm>
              <a:off x="2256" y="2782"/>
              <a:ext cx="1008" cy="364"/>
            </a:xfrm>
            <a:prstGeom prst="rect">
              <a:avLst/>
            </a:prstGeom>
            <a:solidFill>
              <a:srgbClr val="996600"/>
            </a:solidFill>
            <a:ln w="12700">
              <a:solidFill>
                <a:schemeClr val="tx1"/>
              </a:solidFill>
              <a:miter lim="800000"/>
              <a:headEnd/>
              <a:tailEnd/>
            </a:ln>
          </p:spPr>
          <p:txBody>
            <a:bodyPr wrap="none" lIns="90488" tIns="44450" rIns="90488" bIns="44450" anchor="ctr"/>
            <a:lstStyle/>
            <a:p>
              <a:pPr algn="ctr" eaLnBrk="0" hangingPunct="0"/>
              <a:r>
                <a:rPr lang="en-US" sz="2000" b="1">
                  <a:solidFill>
                    <a:srgbClr val="FFFF00"/>
                  </a:solidFill>
                  <a:effectLst>
                    <a:outerShdw blurRad="38100" dist="38100" dir="2700000" algn="tl">
                      <a:srgbClr val="000000">
                        <a:alpha val="43137"/>
                      </a:srgbClr>
                    </a:outerShdw>
                  </a:effectLst>
                  <a:cs typeface="Arial" pitchFamily="34" charset="0"/>
                </a:rPr>
                <a:t>GENETICA/NUTRICION</a:t>
              </a:r>
            </a:p>
          </p:txBody>
        </p:sp>
        <p:sp>
          <p:nvSpPr>
            <p:cNvPr id="20489" name="Rectangle 17"/>
            <p:cNvSpPr>
              <a:spLocks noChangeArrowheads="1"/>
            </p:cNvSpPr>
            <p:nvPr/>
          </p:nvSpPr>
          <p:spPr bwMode="auto">
            <a:xfrm>
              <a:off x="2160" y="2398"/>
              <a:ext cx="1152" cy="364"/>
            </a:xfrm>
            <a:prstGeom prst="rect">
              <a:avLst/>
            </a:prstGeom>
            <a:solidFill>
              <a:srgbClr val="FF6600"/>
            </a:solidFill>
            <a:ln w="12700">
              <a:solidFill>
                <a:schemeClr val="tx1"/>
              </a:solidFill>
              <a:miter lim="800000"/>
              <a:headEnd/>
              <a:tailEnd/>
            </a:ln>
          </p:spPr>
          <p:txBody>
            <a:bodyPr wrap="none" lIns="90488" tIns="44450" rIns="90488" bIns="44450" anchor="ctr"/>
            <a:lstStyle/>
            <a:p>
              <a:pPr algn="ctr" eaLnBrk="0" hangingPunct="0"/>
              <a:r>
                <a:rPr lang="en-US" sz="2000" b="1" dirty="0">
                  <a:effectLst>
                    <a:outerShdw blurRad="38100" dist="38100" dir="2700000" algn="tl">
                      <a:srgbClr val="000000">
                        <a:alpha val="43137"/>
                      </a:srgbClr>
                    </a:outerShdw>
                  </a:effectLst>
                  <a:cs typeface="Arial" pitchFamily="34" charset="0"/>
                </a:rPr>
                <a:t>PRODUCCION/PROCESO</a:t>
              </a:r>
            </a:p>
          </p:txBody>
        </p:sp>
        <p:sp>
          <p:nvSpPr>
            <p:cNvPr id="20490" name="Rectangle 18"/>
            <p:cNvSpPr>
              <a:spLocks noChangeArrowheads="1"/>
            </p:cNvSpPr>
            <p:nvPr/>
          </p:nvSpPr>
          <p:spPr bwMode="auto">
            <a:xfrm>
              <a:off x="2064" y="1999"/>
              <a:ext cx="1344" cy="364"/>
            </a:xfrm>
            <a:prstGeom prst="rect">
              <a:avLst/>
            </a:prstGeom>
            <a:solidFill>
              <a:srgbClr val="3399FF"/>
            </a:solidFill>
            <a:ln w="12700">
              <a:solidFill>
                <a:schemeClr val="tx1"/>
              </a:solidFill>
              <a:miter lim="800000"/>
              <a:headEnd/>
              <a:tailEnd/>
            </a:ln>
          </p:spPr>
          <p:txBody>
            <a:bodyPr wrap="none" lIns="90488" tIns="44450" rIns="90488" bIns="44450" anchor="ctr"/>
            <a:lstStyle/>
            <a:p>
              <a:pPr algn="ctr" eaLnBrk="0" hangingPunct="0"/>
              <a:r>
                <a:rPr lang="en-US" sz="2000" b="1">
                  <a:solidFill>
                    <a:srgbClr val="FFFF00"/>
                  </a:solidFill>
                  <a:effectLst>
                    <a:outerShdw blurRad="38100" dist="38100" dir="2700000" algn="tl">
                      <a:srgbClr val="000000">
                        <a:alpha val="43137"/>
                      </a:srgbClr>
                    </a:outerShdw>
                  </a:effectLst>
                  <a:cs typeface="Arial" pitchFamily="34" charset="0"/>
                </a:rPr>
                <a:t>ALMACENAMIENTO</a:t>
              </a:r>
            </a:p>
          </p:txBody>
        </p:sp>
        <p:sp>
          <p:nvSpPr>
            <p:cNvPr id="20491" name="Rectangle 19"/>
            <p:cNvSpPr>
              <a:spLocks noChangeArrowheads="1"/>
            </p:cNvSpPr>
            <p:nvPr/>
          </p:nvSpPr>
          <p:spPr bwMode="auto">
            <a:xfrm>
              <a:off x="2016" y="1604"/>
              <a:ext cx="1488" cy="364"/>
            </a:xfrm>
            <a:prstGeom prst="rect">
              <a:avLst/>
            </a:prstGeom>
            <a:solidFill>
              <a:srgbClr val="FFFF00"/>
            </a:solidFill>
            <a:ln w="12700">
              <a:solidFill>
                <a:schemeClr val="tx1"/>
              </a:solidFill>
              <a:miter lim="800000"/>
              <a:headEnd/>
              <a:tailEnd/>
            </a:ln>
          </p:spPr>
          <p:txBody>
            <a:bodyPr wrap="none" lIns="90488" tIns="44450" rIns="90488" bIns="44450" anchor="ctr"/>
            <a:lstStyle/>
            <a:p>
              <a:pPr algn="ctr" eaLnBrk="0" hangingPunct="0"/>
              <a:r>
                <a:rPr lang="en-US" sz="2000" b="1">
                  <a:solidFill>
                    <a:srgbClr val="FF0000"/>
                  </a:solidFill>
                  <a:effectLst>
                    <a:outerShdw blurRad="38100" dist="38100" dir="2700000" algn="tl">
                      <a:srgbClr val="000000">
                        <a:alpha val="43137"/>
                      </a:srgbClr>
                    </a:outerShdw>
                  </a:effectLst>
                  <a:cs typeface="Arial" pitchFamily="34" charset="0"/>
                </a:rPr>
                <a:t>CONSUMIDOR/ALIMENTO FUNCIONAL</a:t>
              </a:r>
            </a:p>
          </p:txBody>
        </p:sp>
        <p:sp>
          <p:nvSpPr>
            <p:cNvPr id="20492" name="Rectangle 20"/>
            <p:cNvSpPr>
              <a:spLocks noChangeArrowheads="1"/>
            </p:cNvSpPr>
            <p:nvPr/>
          </p:nvSpPr>
          <p:spPr bwMode="auto">
            <a:xfrm>
              <a:off x="1920" y="1220"/>
              <a:ext cx="1632" cy="364"/>
            </a:xfrm>
            <a:prstGeom prst="rect">
              <a:avLst/>
            </a:prstGeom>
            <a:solidFill>
              <a:srgbClr val="00B050"/>
            </a:solidFill>
            <a:ln w="12700">
              <a:solidFill>
                <a:schemeClr val="tx1"/>
              </a:solidFill>
              <a:miter lim="800000"/>
              <a:headEnd/>
              <a:tailEnd/>
            </a:ln>
          </p:spPr>
          <p:txBody>
            <a:bodyPr wrap="none" lIns="90488" tIns="44450" rIns="90488" bIns="44450" anchor="ctr"/>
            <a:lstStyle/>
            <a:p>
              <a:pPr algn="ctr" eaLnBrk="0" hangingPunct="0"/>
              <a:r>
                <a:rPr lang="en-US" sz="2000" b="1" dirty="0">
                  <a:cs typeface="Arial" pitchFamily="34" charset="0"/>
                </a:rPr>
                <a:t>NUTRICION</a:t>
              </a:r>
            </a:p>
          </p:txBody>
        </p:sp>
        <p:sp>
          <p:nvSpPr>
            <p:cNvPr id="20493" name="Rectangle 21"/>
            <p:cNvSpPr>
              <a:spLocks noChangeArrowheads="1"/>
            </p:cNvSpPr>
            <p:nvPr/>
          </p:nvSpPr>
          <p:spPr bwMode="auto">
            <a:xfrm>
              <a:off x="1872" y="836"/>
              <a:ext cx="1776" cy="364"/>
            </a:xfrm>
            <a:prstGeom prst="rect">
              <a:avLst/>
            </a:prstGeom>
            <a:solidFill>
              <a:srgbClr val="0033CC"/>
            </a:solidFill>
            <a:ln w="12700">
              <a:solidFill>
                <a:schemeClr val="tx1"/>
              </a:solidFill>
              <a:miter lim="800000"/>
              <a:headEnd/>
              <a:tailEnd/>
            </a:ln>
          </p:spPr>
          <p:txBody>
            <a:bodyPr wrap="none" lIns="90488" tIns="44450" rIns="90488" bIns="44450" anchor="ctr"/>
            <a:lstStyle/>
            <a:p>
              <a:pPr algn="ctr" eaLnBrk="0" hangingPunct="0"/>
              <a:r>
                <a:rPr lang="en-US" sz="2000" b="1">
                  <a:cs typeface="Arial" pitchFamily="34" charset="0"/>
                </a:rPr>
                <a:t>SALUD</a:t>
              </a:r>
            </a:p>
          </p:txBody>
        </p:sp>
      </p:grpSp>
    </p:spTree>
    <p:extLst>
      <p:ext uri="{BB962C8B-B14F-4D97-AF65-F5344CB8AC3E}">
        <p14:creationId xmlns:p14="http://schemas.microsoft.com/office/powerpoint/2010/main" val="296107001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500"/>
                                  </p:stCondLst>
                                  <p:childTnLst>
                                    <p:set>
                                      <p:cBhvr>
                                        <p:cTn id="6" dur="1" fill="hold">
                                          <p:stCondLst>
                                            <p:cond delay="499"/>
                                          </p:stCondLst>
                                        </p:cTn>
                                        <p:tgtEl>
                                          <p:spTgt spid="3"/>
                                        </p:tgtEl>
                                        <p:attrNameLst>
                                          <p:attrName>style.visibility</p:attrName>
                                        </p:attrNameLst>
                                      </p:cBhvr>
                                      <p:to>
                                        <p:strVal val="visible"/>
                                      </p:to>
                                    </p:set>
                                  </p:childTnLst>
                                </p:cTn>
                              </p:par>
                              <p:par>
                                <p:cTn id="7" presetID="22" presetClass="entr" presetSubtype="4" fill="hold" nodeType="withEffect">
                                  <p:stCondLst>
                                    <p:cond delay="50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1998" y="188640"/>
            <a:ext cx="807925" cy="1402649"/>
          </a:xfrm>
          <a:prstGeom prst="rect">
            <a:avLst/>
          </a:prstGeom>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852936"/>
            <a:ext cx="3943901" cy="1333686"/>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3429000"/>
            <a:ext cx="1007953" cy="1368152"/>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104" y="1700808"/>
            <a:ext cx="998233" cy="1152128"/>
          </a:xfrm>
          <a:prstGeom prst="rect">
            <a:avLst/>
          </a:prstGeom>
        </p:spPr>
      </p:pic>
      <p:pic>
        <p:nvPicPr>
          <p:cNvPr id="8" name="7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7944" y="4941168"/>
            <a:ext cx="2520280" cy="864096"/>
          </a:xfrm>
          <a:prstGeom prst="rect">
            <a:avLst/>
          </a:prstGeom>
          <a:solidFill>
            <a:schemeClr val="tx1"/>
          </a:solidFill>
        </p:spPr>
      </p:pic>
      <p:sp>
        <p:nvSpPr>
          <p:cNvPr id="9" name="8 CuadroTexto"/>
          <p:cNvSpPr txBox="1"/>
          <p:nvPr/>
        </p:nvSpPr>
        <p:spPr>
          <a:xfrm>
            <a:off x="4355976" y="2780928"/>
            <a:ext cx="843501" cy="1446550"/>
          </a:xfrm>
          <a:prstGeom prst="rect">
            <a:avLst/>
          </a:prstGeom>
          <a:noFill/>
        </p:spPr>
        <p:txBody>
          <a:bodyPr wrap="none" rtlCol="0">
            <a:spAutoFit/>
          </a:bodyPr>
          <a:lstStyle/>
          <a:p>
            <a:r>
              <a:rPr lang="es-MX" sz="8800" b="1" dirty="0" smtClean="0">
                <a:effectLst>
                  <a:outerShdw blurRad="38100" dist="38100" dir="2700000" algn="tl">
                    <a:srgbClr val="000000">
                      <a:alpha val="43137"/>
                    </a:srgbClr>
                  </a:outerShdw>
                </a:effectLst>
              </a:rPr>
              <a:t>+</a:t>
            </a:r>
            <a:endParaRPr lang="es-MX" sz="8800" b="1" dirty="0">
              <a:effectLst>
                <a:outerShdw blurRad="38100" dist="38100" dir="2700000" algn="tl">
                  <a:srgbClr val="000000">
                    <a:alpha val="43137"/>
                  </a:srgbClr>
                </a:outerShdw>
              </a:effectLst>
            </a:endParaRPr>
          </a:p>
        </p:txBody>
      </p:sp>
      <p:sp>
        <p:nvSpPr>
          <p:cNvPr id="10" name="9 CuadroTexto"/>
          <p:cNvSpPr txBox="1"/>
          <p:nvPr/>
        </p:nvSpPr>
        <p:spPr>
          <a:xfrm>
            <a:off x="20544" y="0"/>
            <a:ext cx="2640466" cy="2123658"/>
          </a:xfrm>
          <a:prstGeom prst="rect">
            <a:avLst/>
          </a:prstGeom>
          <a:noFill/>
        </p:spPr>
        <p:txBody>
          <a:bodyPr wrap="none" rtlCol="0">
            <a:spAutoFit/>
          </a:bodyPr>
          <a:lstStyle/>
          <a:p>
            <a:r>
              <a:rPr lang="es-MX" sz="4400" b="1" dirty="0" smtClean="0">
                <a:effectLst>
                  <a:outerShdw blurRad="38100" dist="38100" dir="2700000" algn="tl">
                    <a:srgbClr val="000000">
                      <a:alpha val="43137"/>
                    </a:srgbClr>
                  </a:outerShdw>
                </a:effectLst>
              </a:rPr>
              <a:t>Proyecto</a:t>
            </a:r>
          </a:p>
          <a:p>
            <a:r>
              <a:rPr lang="es-MX" sz="4400" b="1" dirty="0" smtClean="0">
                <a:effectLst>
                  <a:outerShdw blurRad="38100" dist="38100" dir="2700000" algn="tl">
                    <a:srgbClr val="000000">
                      <a:alpha val="43137"/>
                    </a:srgbClr>
                  </a:outerShdw>
                </a:effectLst>
              </a:rPr>
              <a:t>Sinergia </a:t>
            </a:r>
          </a:p>
          <a:p>
            <a:r>
              <a:rPr lang="es-MX" sz="4400" b="1" dirty="0" smtClean="0">
                <a:effectLst>
                  <a:outerShdw blurRad="38100" dist="38100" dir="2700000" algn="tl">
                    <a:srgbClr val="000000">
                      <a:alpha val="43137"/>
                    </a:srgbClr>
                  </a:outerShdw>
                </a:effectLst>
              </a:rPr>
              <a:t>2014-2024</a:t>
            </a:r>
            <a:endParaRPr lang="es-MX" sz="4400" b="1" dirty="0">
              <a:effectLst>
                <a:outerShdw blurRad="38100" dist="38100" dir="2700000" algn="tl">
                  <a:srgbClr val="000000">
                    <a:alpha val="43137"/>
                  </a:srgbClr>
                </a:outerShdw>
              </a:effectLst>
            </a:endParaRPr>
          </a:p>
        </p:txBody>
      </p:sp>
      <p:sp>
        <p:nvSpPr>
          <p:cNvPr id="11" name="10 CuadroTexto"/>
          <p:cNvSpPr txBox="1"/>
          <p:nvPr/>
        </p:nvSpPr>
        <p:spPr>
          <a:xfrm>
            <a:off x="6732240" y="2780928"/>
            <a:ext cx="843501" cy="1446550"/>
          </a:xfrm>
          <a:prstGeom prst="rect">
            <a:avLst/>
          </a:prstGeom>
          <a:noFill/>
        </p:spPr>
        <p:txBody>
          <a:bodyPr wrap="none" rtlCol="0">
            <a:spAutoFit/>
          </a:bodyPr>
          <a:lstStyle/>
          <a:p>
            <a:r>
              <a:rPr lang="es-MX" sz="8800" b="1" dirty="0" smtClean="0">
                <a:solidFill>
                  <a:srgbClr val="66FF33"/>
                </a:solidFill>
                <a:effectLst>
                  <a:outerShdw blurRad="38100" dist="38100" dir="2700000" algn="tl">
                    <a:srgbClr val="000000">
                      <a:alpha val="43137"/>
                    </a:srgbClr>
                  </a:outerShdw>
                </a:effectLst>
              </a:rPr>
              <a:t>+</a:t>
            </a:r>
            <a:endParaRPr lang="es-MX" sz="8800" b="1" dirty="0">
              <a:solidFill>
                <a:srgbClr val="66FF33"/>
              </a:solidFill>
              <a:effectLst>
                <a:outerShdw blurRad="38100" dist="38100" dir="2700000" algn="tl">
                  <a:srgbClr val="000000">
                    <a:alpha val="43137"/>
                  </a:srgbClr>
                </a:outerShdw>
              </a:effectLst>
            </a:endParaRPr>
          </a:p>
        </p:txBody>
      </p:sp>
      <p:pic>
        <p:nvPicPr>
          <p:cNvPr id="12" name="11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9872" y="1700808"/>
            <a:ext cx="1257300" cy="628650"/>
          </a:xfrm>
          <a:prstGeom prst="rect">
            <a:avLst/>
          </a:prstGeom>
        </p:spPr>
      </p:pic>
      <p:pic>
        <p:nvPicPr>
          <p:cNvPr id="13" name="12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4288" y="6289888"/>
            <a:ext cx="1438656" cy="548640"/>
          </a:xfrm>
          <a:prstGeom prst="rect">
            <a:avLst/>
          </a:prstGeom>
        </p:spPr>
      </p:pic>
      <p:pic>
        <p:nvPicPr>
          <p:cNvPr id="14" name="13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44408" y="3965786"/>
            <a:ext cx="732664" cy="1065693"/>
          </a:xfrm>
          <a:prstGeom prst="rect">
            <a:avLst/>
          </a:prstGeom>
        </p:spPr>
      </p:pic>
      <p:pic>
        <p:nvPicPr>
          <p:cNvPr id="15" name="14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12360" y="5157192"/>
            <a:ext cx="940148" cy="1052140"/>
          </a:xfrm>
          <a:prstGeom prst="rect">
            <a:avLst/>
          </a:prstGeom>
        </p:spPr>
      </p:pic>
      <p:pic>
        <p:nvPicPr>
          <p:cNvPr id="16" name="15 Image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56376" y="2768539"/>
            <a:ext cx="1051117" cy="1020978"/>
          </a:xfrm>
          <a:prstGeom prst="rect">
            <a:avLst/>
          </a:prstGeom>
        </p:spPr>
      </p:pic>
      <p:pic>
        <p:nvPicPr>
          <p:cNvPr id="17" name="16 Imag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12360" y="1988840"/>
            <a:ext cx="1208068" cy="692863"/>
          </a:xfrm>
          <a:prstGeom prst="rect">
            <a:avLst/>
          </a:prstGeom>
        </p:spPr>
      </p:pic>
      <p:pic>
        <p:nvPicPr>
          <p:cNvPr id="18" name="17 Imag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00392" y="1052736"/>
            <a:ext cx="697397" cy="866332"/>
          </a:xfrm>
          <a:prstGeom prst="rect">
            <a:avLst/>
          </a:prstGeom>
        </p:spPr>
      </p:pic>
      <p:pic>
        <p:nvPicPr>
          <p:cNvPr id="2" name="1 Image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11760" y="5949280"/>
            <a:ext cx="2463378" cy="748981"/>
          </a:xfrm>
          <a:prstGeom prst="rect">
            <a:avLst/>
          </a:prstGeom>
        </p:spPr>
      </p:pic>
      <p:pic>
        <p:nvPicPr>
          <p:cNvPr id="3" name="2 Imagen"/>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16016" y="908720"/>
            <a:ext cx="1286730" cy="586358"/>
          </a:xfrm>
          <a:prstGeom prst="rect">
            <a:avLst/>
          </a:prstGeom>
        </p:spPr>
      </p:pic>
      <p:pic>
        <p:nvPicPr>
          <p:cNvPr id="19" name="18 Imagen"/>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67744" y="4293096"/>
            <a:ext cx="975944" cy="576064"/>
          </a:xfrm>
          <a:prstGeom prst="rect">
            <a:avLst/>
          </a:prstGeom>
        </p:spPr>
      </p:pic>
      <p:pic>
        <p:nvPicPr>
          <p:cNvPr id="20" name="19 Imagen"/>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75856" y="4293096"/>
            <a:ext cx="971010" cy="576064"/>
          </a:xfrm>
          <a:prstGeom prst="rect">
            <a:avLst/>
          </a:prstGeom>
        </p:spPr>
      </p:pic>
      <p:pic>
        <p:nvPicPr>
          <p:cNvPr id="21" name="20 Imagen"/>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331640" y="4221088"/>
            <a:ext cx="833904" cy="830182"/>
          </a:xfrm>
          <a:prstGeom prst="rect">
            <a:avLst/>
          </a:prstGeom>
        </p:spPr>
      </p:pic>
      <p:pic>
        <p:nvPicPr>
          <p:cNvPr id="22" name="21 Imagen"/>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7504" y="4221088"/>
            <a:ext cx="1198141" cy="958675"/>
          </a:xfrm>
          <a:prstGeom prst="rect">
            <a:avLst/>
          </a:prstGeom>
        </p:spPr>
      </p:pic>
      <p:pic>
        <p:nvPicPr>
          <p:cNvPr id="23" name="22 Imagen"/>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100392" y="-987"/>
            <a:ext cx="698178" cy="990885"/>
          </a:xfrm>
          <a:prstGeom prst="rect">
            <a:avLst/>
          </a:prstGeom>
        </p:spPr>
      </p:pic>
    </p:spTree>
    <p:extLst>
      <p:ext uri="{BB962C8B-B14F-4D97-AF65-F5344CB8AC3E}">
        <p14:creationId xmlns:p14="http://schemas.microsoft.com/office/powerpoint/2010/main" val="5932560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2564904"/>
            <a:ext cx="8640960" cy="1143000"/>
          </a:xfrm>
        </p:spPr>
        <p:txBody>
          <a:bodyPr>
            <a:noAutofit/>
          </a:bodyPr>
          <a:lstStyle/>
          <a:p>
            <a:r>
              <a:rPr lang="es-MX" sz="3600" b="1" u="sng" dirty="0" smtClean="0">
                <a:effectLst>
                  <a:outerShdw blurRad="38100" dist="38100" dir="2700000" algn="tl">
                    <a:srgbClr val="000000">
                      <a:alpha val="43137"/>
                    </a:srgbClr>
                  </a:outerShdw>
                </a:effectLst>
              </a:rPr>
              <a:t>1.-Prospectiva </a:t>
            </a:r>
            <a:r>
              <a:rPr lang="es-MX" sz="3600" b="1" u="sng" dirty="0">
                <a:effectLst>
                  <a:outerShdw blurRad="38100" dist="38100" dir="2700000" algn="tl">
                    <a:srgbClr val="000000">
                      <a:alpha val="43137"/>
                    </a:srgbClr>
                  </a:outerShdw>
                </a:effectLst>
              </a:rPr>
              <a:t>y tendencias de producción </a:t>
            </a:r>
            <a:r>
              <a:rPr lang="es-MX" sz="3600" b="1" dirty="0">
                <a:effectLst>
                  <a:outerShdw blurRad="38100" dist="38100" dir="2700000" algn="tl">
                    <a:srgbClr val="000000">
                      <a:alpha val="43137"/>
                    </a:srgbClr>
                  </a:outerShdw>
                </a:effectLst>
              </a:rPr>
              <a:t>en pollo, huevo y pavo </a:t>
            </a:r>
            <a:r>
              <a:rPr lang="es-MX" sz="3600" b="1" u="sng" dirty="0">
                <a:solidFill>
                  <a:srgbClr val="FFFF00"/>
                </a:solidFill>
                <a:effectLst>
                  <a:outerShdw blurRad="38100" dist="38100" dir="2700000" algn="tl">
                    <a:srgbClr val="000000">
                      <a:alpha val="43137"/>
                    </a:srgbClr>
                  </a:outerShdw>
                </a:effectLst>
              </a:rPr>
              <a:t>en función de indicadores </a:t>
            </a:r>
            <a:r>
              <a:rPr lang="es-MX" sz="3600" b="1" dirty="0">
                <a:effectLst>
                  <a:outerShdw blurRad="38100" dist="38100" dir="2700000" algn="tl">
                    <a:srgbClr val="000000">
                      <a:alpha val="43137"/>
                    </a:srgbClr>
                  </a:outerShdw>
                </a:effectLst>
              </a:rPr>
              <a:t>de demanda, consumo y tendencias socioeconómicas para poder estimar su futuro y consecuencias.</a:t>
            </a:r>
            <a:br>
              <a:rPr lang="es-MX" sz="3600" b="1" dirty="0">
                <a:effectLst>
                  <a:outerShdw blurRad="38100" dist="38100" dir="2700000" algn="tl">
                    <a:srgbClr val="000000">
                      <a:alpha val="43137"/>
                    </a:srgbClr>
                  </a:outerShdw>
                </a:effectLst>
              </a:rPr>
            </a:br>
            <a:endParaRPr lang="es-MX" sz="3600" dirty="0"/>
          </a:p>
        </p:txBody>
      </p:sp>
    </p:spTree>
    <p:extLst>
      <p:ext uri="{BB962C8B-B14F-4D97-AF65-F5344CB8AC3E}">
        <p14:creationId xmlns:p14="http://schemas.microsoft.com/office/powerpoint/2010/main" val="4547465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47674"/>
            <a:ext cx="8229600" cy="868362"/>
          </a:xfrm>
        </p:spPr>
        <p:txBody>
          <a:bodyPr/>
          <a:lstStyle/>
          <a:p>
            <a:r>
              <a:rPr lang="es-MX" sz="2400" b="1" dirty="0" smtClean="0">
                <a:solidFill>
                  <a:schemeClr val="tx1"/>
                </a:solidFill>
                <a:effectLst>
                  <a:outerShdw blurRad="38100" dist="38100" dir="2700000" algn="tl">
                    <a:srgbClr val="000000">
                      <a:alpha val="43137"/>
                    </a:srgbClr>
                  </a:outerShdw>
                </a:effectLst>
              </a:rPr>
              <a:t>TENDENCIA CONSUMO DE PROTEINA ANIMAL</a:t>
            </a:r>
            <a:endParaRPr lang="es-MX" sz="2400" b="1" dirty="0">
              <a:solidFill>
                <a:schemeClr val="tx1"/>
              </a:solidFill>
              <a:effectLst>
                <a:outerShdw blurRad="38100" dist="38100" dir="2700000" algn="tl">
                  <a:srgbClr val="000000">
                    <a:alpha val="43137"/>
                  </a:srgbClr>
                </a:outerShdw>
              </a:effectLst>
            </a:endParaRPr>
          </a:p>
        </p:txBody>
      </p:sp>
      <p:graphicFrame>
        <p:nvGraphicFramePr>
          <p:cNvPr id="3" name="2 Gráfico"/>
          <p:cNvGraphicFramePr/>
          <p:nvPr>
            <p:extLst>
              <p:ext uri="{D42A27DB-BD31-4B8C-83A1-F6EECF244321}">
                <p14:modId xmlns:p14="http://schemas.microsoft.com/office/powerpoint/2010/main" val="1244360463"/>
              </p:ext>
            </p:extLst>
          </p:nvPr>
        </p:nvGraphicFramePr>
        <p:xfrm>
          <a:off x="107504" y="620688"/>
          <a:ext cx="4248472" cy="3832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4 Gráfico"/>
          <p:cNvGraphicFramePr/>
          <p:nvPr>
            <p:extLst>
              <p:ext uri="{D42A27DB-BD31-4B8C-83A1-F6EECF244321}">
                <p14:modId xmlns:p14="http://schemas.microsoft.com/office/powerpoint/2010/main" val="3097147626"/>
              </p:ext>
            </p:extLst>
          </p:nvPr>
        </p:nvGraphicFramePr>
        <p:xfrm>
          <a:off x="4716016" y="476672"/>
          <a:ext cx="4248472" cy="3832200"/>
        </p:xfrm>
        <a:graphic>
          <a:graphicData uri="http://schemas.openxmlformats.org/drawingml/2006/chart">
            <c:chart xmlns:c="http://schemas.openxmlformats.org/drawingml/2006/chart" xmlns:r="http://schemas.openxmlformats.org/officeDocument/2006/relationships" r:id="rId3"/>
          </a:graphicData>
        </a:graphic>
      </p:graphicFrame>
      <p:sp>
        <p:nvSpPr>
          <p:cNvPr id="6" name="5 CuadroTexto"/>
          <p:cNvSpPr txBox="1"/>
          <p:nvPr/>
        </p:nvSpPr>
        <p:spPr>
          <a:xfrm>
            <a:off x="1487440" y="4293096"/>
            <a:ext cx="6436442" cy="2308324"/>
          </a:xfrm>
          <a:prstGeom prst="rect">
            <a:avLst/>
          </a:prstGeom>
          <a:solidFill>
            <a:srgbClr val="002060"/>
          </a:solidFill>
        </p:spPr>
        <p:txBody>
          <a:bodyPr wrap="none" rtlCol="0">
            <a:spAutoFit/>
          </a:bodyPr>
          <a:lstStyle/>
          <a:p>
            <a:pPr algn="ctr"/>
            <a:r>
              <a:rPr lang="es-MX" b="1" dirty="0" smtClean="0">
                <a:effectLst>
                  <a:outerShdw blurRad="38100" dist="38100" dir="2700000" algn="tl">
                    <a:srgbClr val="000000">
                      <a:alpha val="43137"/>
                    </a:srgbClr>
                  </a:outerShdw>
                </a:effectLst>
              </a:rPr>
              <a:t>Variables o limitantes econométricos:</a:t>
            </a:r>
          </a:p>
          <a:p>
            <a:pPr marL="400050" indent="-400050" algn="ctr">
              <a:buFont typeface="+mj-lt"/>
              <a:buAutoNum type="romanUcPeriod"/>
            </a:pPr>
            <a:r>
              <a:rPr lang="es-MX" b="1" dirty="0" smtClean="0">
                <a:effectLst>
                  <a:outerShdw blurRad="38100" dist="38100" dir="2700000" algn="tl">
                    <a:srgbClr val="000000">
                      <a:alpha val="43137"/>
                    </a:srgbClr>
                  </a:outerShdw>
                </a:effectLst>
              </a:rPr>
              <a:t>Tendencia en la demanda.</a:t>
            </a:r>
          </a:p>
          <a:p>
            <a:pPr marL="400050" indent="-400050" algn="ctr">
              <a:buFont typeface="+mj-lt"/>
              <a:buAutoNum type="romanUcPeriod"/>
            </a:pPr>
            <a:r>
              <a:rPr lang="es-MX" b="1" dirty="0" smtClean="0">
                <a:effectLst>
                  <a:outerShdw blurRad="38100" dist="38100" dir="2700000" algn="tl">
                    <a:srgbClr val="000000">
                      <a:alpha val="43137"/>
                    </a:srgbClr>
                  </a:outerShdw>
                </a:effectLst>
              </a:rPr>
              <a:t>Materias primas costo y disponibilidad.</a:t>
            </a:r>
          </a:p>
          <a:p>
            <a:pPr marL="400050" indent="-400050" algn="ctr">
              <a:buFont typeface="+mj-lt"/>
              <a:buAutoNum type="romanUcPeriod"/>
            </a:pPr>
            <a:r>
              <a:rPr lang="es-MX" b="1" dirty="0" smtClean="0">
                <a:effectLst>
                  <a:outerShdw blurRad="38100" dist="38100" dir="2700000" algn="tl">
                    <a:srgbClr val="000000">
                      <a:alpha val="43137"/>
                    </a:srgbClr>
                  </a:outerShdw>
                </a:effectLst>
              </a:rPr>
              <a:t>Indicadores socioeconómicos y población.</a:t>
            </a:r>
          </a:p>
          <a:p>
            <a:pPr marL="400050" indent="-400050" algn="ctr">
              <a:buFont typeface="+mj-lt"/>
              <a:buAutoNum type="romanUcPeriod"/>
            </a:pPr>
            <a:r>
              <a:rPr lang="es-MX" b="1" dirty="0" smtClean="0">
                <a:effectLst>
                  <a:outerShdw blurRad="38100" dist="38100" dir="2700000" algn="tl">
                    <a:srgbClr val="000000">
                      <a:alpha val="43137"/>
                    </a:srgbClr>
                  </a:outerShdw>
                </a:effectLst>
              </a:rPr>
              <a:t>Mercado Vs Precios y costo de producir.</a:t>
            </a:r>
          </a:p>
          <a:p>
            <a:pPr marL="400050" indent="-400050" algn="ctr">
              <a:buFont typeface="+mj-lt"/>
              <a:buAutoNum type="romanUcPeriod"/>
            </a:pPr>
            <a:r>
              <a:rPr lang="es-MX" b="1" dirty="0" smtClean="0">
                <a:effectLst>
                  <a:outerShdw blurRad="38100" dist="38100" dir="2700000" algn="tl">
                    <a:srgbClr val="000000">
                      <a:alpha val="43137"/>
                    </a:srgbClr>
                  </a:outerShdw>
                </a:effectLst>
              </a:rPr>
              <a:t>Sustentabilidad ,Agua impacto ambiental, cambios climáticos.</a:t>
            </a:r>
          </a:p>
          <a:p>
            <a:pPr marL="400050" indent="-400050" algn="ctr">
              <a:buFont typeface="+mj-lt"/>
              <a:buAutoNum type="romanUcPeriod"/>
            </a:pPr>
            <a:r>
              <a:rPr lang="es-MX" b="1" dirty="0" smtClean="0">
                <a:effectLst>
                  <a:outerShdw blurRad="38100" dist="38100" dir="2700000" algn="tl">
                    <a:srgbClr val="000000">
                      <a:alpha val="43137"/>
                    </a:srgbClr>
                  </a:outerShdw>
                </a:effectLst>
              </a:rPr>
              <a:t>Bienestar y buenas practicas de producción.</a:t>
            </a:r>
          </a:p>
          <a:p>
            <a:pPr marL="400050" indent="-400050" algn="ctr">
              <a:buFont typeface="+mj-lt"/>
              <a:buAutoNum type="romanUcPeriod"/>
            </a:pPr>
            <a:r>
              <a:rPr lang="es-MX" b="1" dirty="0" smtClean="0">
                <a:effectLst>
                  <a:outerShdw blurRad="38100" dist="38100" dir="2700000" algn="tl">
                    <a:srgbClr val="000000">
                      <a:alpha val="43137"/>
                    </a:srgbClr>
                  </a:outerShdw>
                </a:effectLst>
              </a:rPr>
              <a:t>Regulaciones ambientales, o sanitarias.</a:t>
            </a:r>
            <a:endParaRPr lang="es-MX"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033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420888"/>
            <a:ext cx="8280920" cy="1359024"/>
          </a:xfrm>
        </p:spPr>
        <p:txBody>
          <a:bodyPr>
            <a:normAutofit fontScale="90000"/>
          </a:bodyPr>
          <a:lstStyle/>
          <a:p>
            <a:r>
              <a:rPr lang="es-MX" b="1" u="sng" dirty="0">
                <a:solidFill>
                  <a:srgbClr val="FFFF00"/>
                </a:solidFill>
                <a:effectLst>
                  <a:outerShdw blurRad="38100" dist="38100" dir="2700000" algn="tl">
                    <a:srgbClr val="000000">
                      <a:alpha val="43137"/>
                    </a:srgbClr>
                  </a:outerShdw>
                </a:effectLst>
              </a:rPr>
              <a:t>Tendencia </a:t>
            </a:r>
            <a:r>
              <a:rPr lang="es-MX" b="1" dirty="0">
                <a:effectLst>
                  <a:outerShdw blurRad="38100" dist="38100" dir="2700000" algn="tl">
                    <a:srgbClr val="000000">
                      <a:alpha val="43137"/>
                    </a:srgbClr>
                  </a:outerShdw>
                </a:effectLst>
              </a:rPr>
              <a:t>en el costo y disponibilidad de Materias primas. </a:t>
            </a:r>
            <a:br>
              <a:rPr lang="es-MX" b="1" dirty="0">
                <a:effectLst>
                  <a:outerShdw blurRad="38100" dist="38100" dir="2700000" algn="tl">
                    <a:srgbClr val="000000">
                      <a:alpha val="43137"/>
                    </a:srgbClr>
                  </a:outerShdw>
                </a:effectLst>
              </a:rPr>
            </a:br>
            <a:endParaRPr lang="es-MX" dirty="0"/>
          </a:p>
        </p:txBody>
      </p:sp>
    </p:spTree>
    <p:extLst>
      <p:ext uri="{BB962C8B-B14F-4D97-AF65-F5344CB8AC3E}">
        <p14:creationId xmlns:p14="http://schemas.microsoft.com/office/powerpoint/2010/main" val="18865606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476672"/>
            <a:ext cx="8758808" cy="868362"/>
          </a:xfrm>
        </p:spPr>
        <p:txBody>
          <a:bodyPr>
            <a:normAutofit fontScale="90000"/>
          </a:bodyPr>
          <a:lstStyle/>
          <a:p>
            <a:r>
              <a:rPr lang="es-ES" dirty="0" smtClean="0">
                <a:solidFill>
                  <a:schemeClr val="tx1"/>
                </a:solidFill>
                <a:effectLst>
                  <a:outerShdw blurRad="38100" dist="38100" dir="2700000" algn="tl">
                    <a:srgbClr val="000000">
                      <a:alpha val="43137"/>
                    </a:srgbClr>
                  </a:outerShdw>
                </a:effectLst>
              </a:rPr>
              <a:t>Creación y misión de los sistemas producto avícola.</a:t>
            </a:r>
            <a:r>
              <a:rPr lang="es-MX" dirty="0" smtClean="0">
                <a:solidFill>
                  <a:schemeClr val="tx1"/>
                </a:solidFill>
                <a:effectLst>
                  <a:outerShdw blurRad="38100" dist="38100" dir="2700000" algn="tl">
                    <a:srgbClr val="000000">
                      <a:alpha val="43137"/>
                    </a:srgbClr>
                  </a:outerShdw>
                </a:effectLst>
              </a:rPr>
              <a:t/>
            </a:r>
            <a:br>
              <a:rPr lang="es-MX" dirty="0" smtClean="0">
                <a:solidFill>
                  <a:schemeClr val="tx1"/>
                </a:solidFill>
                <a:effectLst>
                  <a:outerShdw blurRad="38100" dist="38100" dir="2700000" algn="tl">
                    <a:srgbClr val="000000">
                      <a:alpha val="43137"/>
                    </a:srgbClr>
                  </a:outerShdw>
                </a:effectLst>
              </a:rPr>
            </a:br>
            <a:endParaRPr lang="es-MX" dirty="0">
              <a:solidFill>
                <a:schemeClr val="tx1"/>
              </a:solidFill>
            </a:endParaRPr>
          </a:p>
        </p:txBody>
      </p:sp>
      <p:sp>
        <p:nvSpPr>
          <p:cNvPr id="3" name="2 Marcador de contenido"/>
          <p:cNvSpPr>
            <a:spLocks noGrp="1"/>
          </p:cNvSpPr>
          <p:nvPr>
            <p:ph idx="1"/>
          </p:nvPr>
        </p:nvSpPr>
        <p:spPr>
          <a:xfrm>
            <a:off x="-23775" y="1268760"/>
            <a:ext cx="9144000" cy="5688632"/>
          </a:xfrm>
        </p:spPr>
        <p:txBody>
          <a:bodyPr>
            <a:normAutofit/>
          </a:bodyPr>
          <a:lstStyle/>
          <a:p>
            <a:pPr lvl="0" algn="ctr"/>
            <a:r>
              <a:rPr lang="es-ES" sz="2400" b="1" dirty="0">
                <a:effectLst>
                  <a:outerShdw blurRad="38100" dist="38100" dir="2700000" algn="tl">
                    <a:srgbClr val="000000">
                      <a:alpha val="43137"/>
                    </a:srgbClr>
                  </a:outerShdw>
                </a:effectLst>
              </a:rPr>
              <a:t>La SAGARPA Secretaría de Agricultura, Ganadería, Desarrollo Rural, Pesca y Alimentación y  </a:t>
            </a:r>
            <a:r>
              <a:rPr lang="es-ES" sz="2400" b="1" i="1" dirty="0">
                <a:effectLst>
                  <a:outerShdw blurRad="38100" dist="38100" dir="2700000" algn="tl">
                    <a:srgbClr val="000000">
                      <a:alpha val="43137"/>
                    </a:srgbClr>
                  </a:outerShdw>
                </a:effectLst>
              </a:rPr>
              <a:t>(Última reforma publicada DOF 26-12-2013).</a:t>
            </a:r>
            <a:r>
              <a:rPr lang="es-ES" sz="2400" b="1" dirty="0">
                <a:effectLst>
                  <a:outerShdw blurRad="38100" dist="38100" dir="2700000" algn="tl">
                    <a:srgbClr val="000000">
                      <a:alpha val="43137"/>
                    </a:srgbClr>
                  </a:outerShdw>
                </a:effectLst>
              </a:rPr>
              <a:t> </a:t>
            </a:r>
            <a:r>
              <a:rPr lang="es-ES" sz="2400" b="1" u="sng" dirty="0">
                <a:solidFill>
                  <a:srgbClr val="FFFF00"/>
                </a:solidFill>
                <a:effectLst>
                  <a:outerShdw blurRad="38100" dist="38100" dir="2700000" algn="tl">
                    <a:srgbClr val="000000">
                      <a:alpha val="43137"/>
                    </a:srgbClr>
                  </a:outerShdw>
                </a:effectLst>
              </a:rPr>
              <a:t>La generación de los sistemas producto avícola mexicanos y la creación de un plan rector 2014-2024.</a:t>
            </a:r>
            <a:endParaRPr lang="es-MX" sz="2400" b="1" u="sng" dirty="0">
              <a:solidFill>
                <a:srgbClr val="FFFF00"/>
              </a:solidFill>
              <a:effectLst>
                <a:outerShdw blurRad="38100" dist="38100" dir="2700000" algn="tl">
                  <a:srgbClr val="000000">
                    <a:alpha val="43137"/>
                  </a:srgbClr>
                </a:outerShdw>
              </a:effectLst>
            </a:endParaRPr>
          </a:p>
          <a:p>
            <a:pPr algn="ctr"/>
            <a:r>
              <a:rPr lang="es-ES" sz="2400" b="1" dirty="0">
                <a:effectLst>
                  <a:outerShdw blurRad="38100" dist="38100" dir="2700000" algn="tl">
                    <a:srgbClr val="000000">
                      <a:alpha val="43137"/>
                    </a:srgbClr>
                  </a:outerShdw>
                </a:effectLst>
              </a:rPr>
              <a:t> </a:t>
            </a:r>
            <a:endParaRPr lang="es-MX" sz="2400" b="1" dirty="0">
              <a:effectLst>
                <a:outerShdw blurRad="38100" dist="38100" dir="2700000" algn="tl">
                  <a:srgbClr val="000000">
                    <a:alpha val="43137"/>
                  </a:srgbClr>
                </a:outerShdw>
              </a:effectLst>
            </a:endParaRPr>
          </a:p>
          <a:p>
            <a:pPr algn="ctr"/>
            <a:r>
              <a:rPr lang="es-ES" sz="2400" b="1" dirty="0">
                <a:effectLst>
                  <a:outerShdw blurRad="38100" dist="38100" dir="2700000" algn="tl">
                    <a:srgbClr val="000000">
                      <a:alpha val="43137"/>
                    </a:srgbClr>
                  </a:outerShdw>
                </a:effectLst>
              </a:rPr>
              <a:t>Un primer paso es la creación de los sistemas producto avícolas carne de ave y huevo para plato y la generación de un plan rector para la avicultura mexicana hacia el </a:t>
            </a:r>
            <a:r>
              <a:rPr lang="es-ES" sz="2400" b="1" dirty="0" smtClean="0">
                <a:effectLst>
                  <a:outerShdw blurRad="38100" dist="38100" dir="2700000" algn="tl">
                    <a:srgbClr val="000000">
                      <a:alpha val="43137"/>
                    </a:srgbClr>
                  </a:outerShdw>
                </a:effectLst>
              </a:rPr>
              <a:t>2024,y </a:t>
            </a:r>
            <a:r>
              <a:rPr lang="es-ES" sz="2400" b="1" dirty="0">
                <a:effectLst>
                  <a:outerShdw blurRad="38100" dist="38100" dir="2700000" algn="tl">
                    <a:srgbClr val="000000">
                      <a:alpha val="43137"/>
                    </a:srgbClr>
                  </a:outerShdw>
                </a:effectLst>
              </a:rPr>
              <a:t>la creación de ejes rectores apoyados en los lineamientos </a:t>
            </a:r>
            <a:r>
              <a:rPr lang="es-ES" sz="2400" b="1" dirty="0" smtClean="0">
                <a:effectLst>
                  <a:outerShdw blurRad="38100" dist="38100" dir="2700000" algn="tl">
                    <a:srgbClr val="000000">
                      <a:alpha val="43137"/>
                    </a:srgbClr>
                  </a:outerShdw>
                </a:effectLst>
              </a:rPr>
              <a:t>de </a:t>
            </a:r>
            <a:r>
              <a:rPr lang="es-ES" sz="2400" b="1" dirty="0">
                <a:effectLst>
                  <a:outerShdw blurRad="38100" dist="38100" dir="2700000" algn="tl">
                    <a:srgbClr val="000000">
                      <a:alpha val="43137"/>
                    </a:srgbClr>
                  </a:outerShdw>
                </a:effectLst>
              </a:rPr>
              <a:t>operación de la UNA (Unión Nacional de Avicultores de México) .</a:t>
            </a:r>
            <a:endParaRPr lang="es-MX" sz="2400" b="1" dirty="0">
              <a:effectLst>
                <a:outerShdw blurRad="38100" dist="38100" dir="2700000" algn="tl">
                  <a:srgbClr val="000000">
                    <a:alpha val="43137"/>
                  </a:srgbClr>
                </a:outerShdw>
              </a:effectLst>
            </a:endParaRPr>
          </a:p>
          <a:p>
            <a:pPr algn="ctr"/>
            <a:r>
              <a:rPr lang="es-ES" sz="2400" b="1" dirty="0">
                <a:effectLst>
                  <a:outerShdw blurRad="38100" dist="38100" dir="2700000" algn="tl">
                    <a:srgbClr val="000000">
                      <a:alpha val="43137"/>
                    </a:srgbClr>
                  </a:outerShdw>
                </a:effectLst>
              </a:rPr>
              <a:t>La Función más </a:t>
            </a:r>
            <a:r>
              <a:rPr lang="es-ES" sz="2400" b="1" u="sng" dirty="0">
                <a:solidFill>
                  <a:srgbClr val="FFFF00"/>
                </a:solidFill>
                <a:effectLst>
                  <a:outerShdw blurRad="38100" dist="38100" dir="2700000" algn="tl">
                    <a:srgbClr val="000000">
                      <a:alpha val="43137"/>
                    </a:srgbClr>
                  </a:outerShdw>
                </a:effectLst>
              </a:rPr>
              <a:t>relevante es crear eslabones en cadena de producción y generar elementos a la cadena de </a:t>
            </a:r>
            <a:r>
              <a:rPr lang="es-ES" sz="2400" b="1" u="sng" dirty="0" smtClean="0">
                <a:solidFill>
                  <a:srgbClr val="FFFF00"/>
                </a:solidFill>
                <a:effectLst>
                  <a:outerShdw blurRad="38100" dist="38100" dir="2700000" algn="tl">
                    <a:srgbClr val="000000">
                      <a:alpha val="43137"/>
                    </a:srgbClr>
                  </a:outerShdw>
                </a:effectLst>
              </a:rPr>
              <a:t>valor </a:t>
            </a:r>
            <a:r>
              <a:rPr lang="es-ES" sz="2400" b="1" dirty="0" smtClean="0">
                <a:effectLst>
                  <a:outerShdw blurRad="38100" dist="38100" dir="2700000" algn="tl">
                    <a:srgbClr val="000000">
                      <a:alpha val="43137"/>
                    </a:srgbClr>
                  </a:outerShdw>
                </a:effectLst>
              </a:rPr>
              <a:t>de la proteína avícola.</a:t>
            </a:r>
            <a:endParaRPr lang="es-MX" sz="2400" b="1" dirty="0">
              <a:effectLst>
                <a:outerShdw blurRad="38100" dist="38100" dir="2700000" algn="tl">
                  <a:srgbClr val="000000">
                    <a:alpha val="43137"/>
                  </a:srgbClr>
                </a:outerShdw>
              </a:effectLst>
            </a:endParaRPr>
          </a:p>
          <a:p>
            <a:pPr algn="ctr"/>
            <a:endParaRPr lang="es-MX"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022078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Gráfico"/>
          <p:cNvGraphicFramePr>
            <a:graphicFrameLocks/>
          </p:cNvGraphicFramePr>
          <p:nvPr>
            <p:extLst>
              <p:ext uri="{D42A27DB-BD31-4B8C-83A1-F6EECF244321}">
                <p14:modId xmlns:p14="http://schemas.microsoft.com/office/powerpoint/2010/main" val="1438145069"/>
              </p:ext>
            </p:extLst>
          </p:nvPr>
        </p:nvGraphicFramePr>
        <p:xfrm>
          <a:off x="33280" y="0"/>
          <a:ext cx="6580505" cy="38150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3 Gráfico"/>
          <p:cNvGraphicFramePr>
            <a:graphicFrameLocks/>
          </p:cNvGraphicFramePr>
          <p:nvPr>
            <p:extLst>
              <p:ext uri="{D42A27DB-BD31-4B8C-83A1-F6EECF244321}">
                <p14:modId xmlns:p14="http://schemas.microsoft.com/office/powerpoint/2010/main" val="2209584417"/>
              </p:ext>
            </p:extLst>
          </p:nvPr>
        </p:nvGraphicFramePr>
        <p:xfrm>
          <a:off x="3749040" y="3214370"/>
          <a:ext cx="5394960" cy="36436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42630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88640"/>
            <a:ext cx="8229600" cy="1143000"/>
          </a:xfrm>
        </p:spPr>
        <p:txBody>
          <a:bodyPr>
            <a:noAutofit/>
          </a:bodyPr>
          <a:lstStyle/>
          <a:p>
            <a:r>
              <a:rPr lang="es-MX" sz="2800" b="1" u="sng" dirty="0">
                <a:solidFill>
                  <a:srgbClr val="FFFF00"/>
                </a:solidFill>
                <a:effectLst>
                  <a:outerShdw blurRad="38100" dist="38100" dir="2700000" algn="tl">
                    <a:srgbClr val="000000">
                      <a:alpha val="43137"/>
                    </a:srgbClr>
                  </a:outerShdw>
                </a:effectLst>
              </a:rPr>
              <a:t>Tendencia </a:t>
            </a:r>
            <a:r>
              <a:rPr lang="es-MX" sz="2800" b="1" dirty="0">
                <a:effectLst>
                  <a:outerShdw blurRad="38100" dist="38100" dir="2700000" algn="tl">
                    <a:srgbClr val="000000">
                      <a:alpha val="43137"/>
                    </a:srgbClr>
                  </a:outerShdw>
                </a:effectLst>
              </a:rPr>
              <a:t>en el costo y disponibilidad de Materias </a:t>
            </a:r>
            <a:r>
              <a:rPr lang="es-MX" sz="2800" b="1" dirty="0" smtClean="0">
                <a:effectLst>
                  <a:outerShdw blurRad="38100" dist="38100" dir="2700000" algn="tl">
                    <a:srgbClr val="000000">
                      <a:alpha val="43137"/>
                    </a:srgbClr>
                  </a:outerShdw>
                </a:effectLst>
              </a:rPr>
              <a:t>primas y la competitividad en producción avícola en México. </a:t>
            </a:r>
            <a:r>
              <a:rPr lang="es-MX" sz="2800" b="1" dirty="0">
                <a:effectLst>
                  <a:outerShdw blurRad="38100" dist="38100" dir="2700000" algn="tl">
                    <a:srgbClr val="000000">
                      <a:alpha val="43137"/>
                    </a:srgbClr>
                  </a:outerShdw>
                </a:effectLst>
              </a:rPr>
              <a:t/>
            </a:r>
            <a:br>
              <a:rPr lang="es-MX" sz="2800" b="1" dirty="0">
                <a:effectLst>
                  <a:outerShdw blurRad="38100" dist="38100" dir="2700000" algn="tl">
                    <a:srgbClr val="000000">
                      <a:alpha val="43137"/>
                    </a:srgbClr>
                  </a:outerShdw>
                </a:effectLst>
              </a:rPr>
            </a:br>
            <a:endParaRPr lang="es-MX" sz="2800" dirty="0"/>
          </a:p>
        </p:txBody>
      </p:sp>
      <p:graphicFrame>
        <p:nvGraphicFramePr>
          <p:cNvPr id="3" name="2 Gráfico"/>
          <p:cNvGraphicFramePr>
            <a:graphicFrameLocks/>
          </p:cNvGraphicFramePr>
          <p:nvPr>
            <p:extLst>
              <p:ext uri="{D42A27DB-BD31-4B8C-83A1-F6EECF244321}">
                <p14:modId xmlns:p14="http://schemas.microsoft.com/office/powerpoint/2010/main" val="617643007"/>
              </p:ext>
            </p:extLst>
          </p:nvPr>
        </p:nvGraphicFramePr>
        <p:xfrm>
          <a:off x="179512" y="1196752"/>
          <a:ext cx="7073900" cy="40087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3 Gráfico"/>
          <p:cNvGraphicFramePr>
            <a:graphicFrameLocks/>
          </p:cNvGraphicFramePr>
          <p:nvPr>
            <p:extLst>
              <p:ext uri="{D42A27DB-BD31-4B8C-83A1-F6EECF244321}">
                <p14:modId xmlns:p14="http://schemas.microsoft.com/office/powerpoint/2010/main" val="4250817965"/>
              </p:ext>
            </p:extLst>
          </p:nvPr>
        </p:nvGraphicFramePr>
        <p:xfrm>
          <a:off x="1694815" y="3250299"/>
          <a:ext cx="7449185" cy="35725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6250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35316"/>
            <a:ext cx="8229600" cy="1143000"/>
          </a:xfrm>
        </p:spPr>
        <p:txBody>
          <a:bodyPr>
            <a:normAutofit fontScale="90000"/>
          </a:bodyPr>
          <a:lstStyle/>
          <a:p>
            <a:r>
              <a:rPr lang="es-MX" b="1" dirty="0" smtClean="0">
                <a:effectLst>
                  <a:outerShdw blurRad="38100" dist="38100" dir="2700000" algn="tl">
                    <a:srgbClr val="000000">
                      <a:alpha val="43137"/>
                    </a:srgbClr>
                  </a:outerShdw>
                </a:effectLst>
              </a:rPr>
              <a:t>Prospectiva de las principales materias primas en </a:t>
            </a:r>
            <a:r>
              <a:rPr lang="es-MX" b="1" dirty="0" err="1">
                <a:effectLst>
                  <a:outerShdw blurRad="38100" dist="38100" dir="2700000" algn="tl">
                    <a:srgbClr val="000000">
                      <a:alpha val="43137"/>
                    </a:srgbClr>
                  </a:outerShdw>
                </a:effectLst>
              </a:rPr>
              <a:t>M</a:t>
            </a:r>
            <a:r>
              <a:rPr lang="es-MX" b="1" dirty="0" err="1" smtClean="0">
                <a:effectLst>
                  <a:outerShdw blurRad="38100" dist="38100" dir="2700000" algn="tl">
                    <a:srgbClr val="000000">
                      <a:alpha val="43137"/>
                    </a:srgbClr>
                  </a:outerShdw>
                </a:effectLst>
              </a:rPr>
              <a:t>exico</a:t>
            </a:r>
            <a:endParaRPr lang="es-MX" b="1" dirty="0">
              <a:effectLst>
                <a:outerShdw blurRad="38100" dist="38100" dir="2700000" algn="tl">
                  <a:srgbClr val="000000">
                    <a:alpha val="43137"/>
                  </a:srgbClr>
                </a:outerShdw>
              </a:effectLst>
            </a:endParaRPr>
          </a:p>
        </p:txBody>
      </p:sp>
      <p:graphicFrame>
        <p:nvGraphicFramePr>
          <p:cNvPr id="3" name="3 Gráfico"/>
          <p:cNvGraphicFramePr>
            <a:graphicFrameLocks/>
          </p:cNvGraphicFramePr>
          <p:nvPr>
            <p:extLst>
              <p:ext uri="{D42A27DB-BD31-4B8C-83A1-F6EECF244321}">
                <p14:modId xmlns:p14="http://schemas.microsoft.com/office/powerpoint/2010/main" val="3117565541"/>
              </p:ext>
            </p:extLst>
          </p:nvPr>
        </p:nvGraphicFramePr>
        <p:xfrm>
          <a:off x="107504" y="1412776"/>
          <a:ext cx="8928992" cy="54452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402637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MX" sz="3200" b="1" u="sng" dirty="0">
                <a:solidFill>
                  <a:srgbClr val="FFFF00"/>
                </a:solidFill>
                <a:effectLst>
                  <a:outerShdw blurRad="38100" dist="38100" dir="2700000" algn="tl">
                    <a:srgbClr val="000000">
                      <a:alpha val="43137"/>
                    </a:srgbClr>
                  </a:outerShdw>
                </a:effectLst>
              </a:rPr>
              <a:t>Normas simétricas </a:t>
            </a:r>
            <a:r>
              <a:rPr lang="es-MX" sz="3200" b="1" dirty="0">
                <a:effectLst>
                  <a:outerShdw blurRad="38100" dist="38100" dir="2700000" algn="tl">
                    <a:srgbClr val="000000">
                      <a:alpha val="43137"/>
                    </a:srgbClr>
                  </a:outerShdw>
                </a:effectLst>
              </a:rPr>
              <a:t>para importar. Normas inocuidad alimentaria para exportar.</a:t>
            </a:r>
            <a:br>
              <a:rPr lang="es-MX" sz="3200" b="1" dirty="0">
                <a:effectLst>
                  <a:outerShdw blurRad="38100" dist="38100" dir="2700000" algn="tl">
                    <a:srgbClr val="000000">
                      <a:alpha val="43137"/>
                    </a:srgbClr>
                  </a:outerShdw>
                </a:effectLst>
              </a:rPr>
            </a:br>
            <a:endParaRPr lang="es-MX" sz="3200" dirty="0"/>
          </a:p>
        </p:txBody>
      </p:sp>
      <p:graphicFrame>
        <p:nvGraphicFramePr>
          <p:cNvPr id="4" name="3 Gráfico"/>
          <p:cNvGraphicFramePr>
            <a:graphicFrameLocks/>
          </p:cNvGraphicFramePr>
          <p:nvPr>
            <p:extLst>
              <p:ext uri="{D42A27DB-BD31-4B8C-83A1-F6EECF244321}">
                <p14:modId xmlns:p14="http://schemas.microsoft.com/office/powerpoint/2010/main" val="3892191723"/>
              </p:ext>
            </p:extLst>
          </p:nvPr>
        </p:nvGraphicFramePr>
        <p:xfrm>
          <a:off x="179512" y="1196752"/>
          <a:ext cx="5662295" cy="32308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4 Gráfico"/>
          <p:cNvGraphicFramePr>
            <a:graphicFrameLocks/>
          </p:cNvGraphicFramePr>
          <p:nvPr>
            <p:extLst>
              <p:ext uri="{D42A27DB-BD31-4B8C-83A1-F6EECF244321}">
                <p14:modId xmlns:p14="http://schemas.microsoft.com/office/powerpoint/2010/main" val="2723508330"/>
              </p:ext>
            </p:extLst>
          </p:nvPr>
        </p:nvGraphicFramePr>
        <p:xfrm>
          <a:off x="4043680" y="3513373"/>
          <a:ext cx="5100320" cy="33394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237815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MX" sz="3200" b="1" u="sng" dirty="0">
                <a:solidFill>
                  <a:srgbClr val="FFFF00"/>
                </a:solidFill>
                <a:effectLst>
                  <a:outerShdw blurRad="38100" dist="38100" dir="2700000" algn="tl">
                    <a:srgbClr val="000000">
                      <a:alpha val="43137"/>
                    </a:srgbClr>
                  </a:outerShdw>
                </a:effectLst>
              </a:rPr>
              <a:t>Buenas practicas de producción </a:t>
            </a:r>
            <a:r>
              <a:rPr lang="es-MX" sz="3200" b="1" dirty="0">
                <a:effectLst>
                  <a:outerShdw blurRad="38100" dist="38100" dir="2700000" algn="tl">
                    <a:srgbClr val="000000">
                      <a:alpha val="43137"/>
                    </a:srgbClr>
                  </a:outerShdw>
                </a:effectLst>
              </a:rPr>
              <a:t>foco en bienestar en avicultura  y Bienestar humano.</a:t>
            </a:r>
            <a:br>
              <a:rPr lang="es-MX" sz="3200" b="1" dirty="0">
                <a:effectLst>
                  <a:outerShdw blurRad="38100" dist="38100" dir="2700000" algn="tl">
                    <a:srgbClr val="000000">
                      <a:alpha val="43137"/>
                    </a:srgbClr>
                  </a:outerShdw>
                </a:effectLst>
              </a:rPr>
            </a:br>
            <a:endParaRPr lang="es-MX" sz="3200" dirty="0"/>
          </a:p>
        </p:txBody>
      </p:sp>
      <p:sp>
        <p:nvSpPr>
          <p:cNvPr id="4" name="3 Marcador de contenido"/>
          <p:cNvSpPr>
            <a:spLocks noGrp="1"/>
          </p:cNvSpPr>
          <p:nvPr>
            <p:ph idx="1"/>
          </p:nvPr>
        </p:nvSpPr>
        <p:spPr>
          <a:xfrm>
            <a:off x="323528" y="1340768"/>
            <a:ext cx="8507288" cy="4525963"/>
          </a:xfrm>
        </p:spPr>
        <p:txBody>
          <a:bodyPr>
            <a:noAutofit/>
          </a:bodyPr>
          <a:lstStyle/>
          <a:p>
            <a:pPr algn="ctr">
              <a:buFont typeface="Wingdings" panose="05000000000000000000" pitchFamily="2" charset="2"/>
              <a:buChar char="ü"/>
            </a:pPr>
            <a:r>
              <a:rPr lang="es-MX" b="1" dirty="0" smtClean="0">
                <a:effectLst>
                  <a:outerShdw blurRad="38100" dist="38100" dir="2700000" algn="tl">
                    <a:srgbClr val="000000">
                      <a:alpha val="43137"/>
                    </a:srgbClr>
                  </a:outerShdw>
                </a:effectLst>
              </a:rPr>
              <a:t>Generación de talleres de Buenas practicas en producción avícola, huevo y carne de pollo y pavo. </a:t>
            </a:r>
          </a:p>
          <a:p>
            <a:pPr algn="ctr">
              <a:buFont typeface="Wingdings" panose="05000000000000000000" pitchFamily="2" charset="2"/>
              <a:buChar char="ü"/>
            </a:pPr>
            <a:r>
              <a:rPr lang="es-MX" b="1" dirty="0" smtClean="0">
                <a:effectLst>
                  <a:outerShdw blurRad="38100" dist="38100" dir="2700000" algn="tl">
                    <a:srgbClr val="000000">
                      <a:alpha val="43137"/>
                    </a:srgbClr>
                  </a:outerShdw>
                </a:effectLst>
              </a:rPr>
              <a:t>Al menos tres  en 2014 para acelerar la certificación con apoyo de  la UNA y SENASICA.</a:t>
            </a:r>
          </a:p>
          <a:p>
            <a:pPr algn="ctr">
              <a:buFont typeface="Wingdings" panose="05000000000000000000" pitchFamily="2" charset="2"/>
              <a:buChar char="ü"/>
            </a:pPr>
            <a:r>
              <a:rPr lang="es-MX" b="1" dirty="0">
                <a:effectLst>
                  <a:outerShdw blurRad="38100" dist="38100" dir="2700000" algn="tl">
                    <a:srgbClr val="000000">
                      <a:alpha val="43137"/>
                    </a:srgbClr>
                  </a:outerShdw>
                </a:effectLst>
              </a:rPr>
              <a:t>Un curso en buenas practicas en producción de alimentos para aves</a:t>
            </a:r>
            <a:r>
              <a:rPr lang="es-MX" b="1" dirty="0" smtClean="0">
                <a:effectLst>
                  <a:outerShdw blurRad="38100" dist="38100" dir="2700000" algn="tl">
                    <a:srgbClr val="000000">
                      <a:alpha val="43137"/>
                    </a:srgbClr>
                  </a:outerShdw>
                </a:effectLst>
              </a:rPr>
              <a:t>.</a:t>
            </a:r>
          </a:p>
          <a:p>
            <a:pPr algn="ctr">
              <a:buFont typeface="Wingdings" panose="05000000000000000000" pitchFamily="2" charset="2"/>
              <a:buChar char="ü"/>
            </a:pPr>
            <a:r>
              <a:rPr lang="es-MX" b="1" dirty="0" smtClean="0">
                <a:effectLst>
                  <a:outerShdw blurRad="38100" dist="38100" dir="2700000" algn="tl">
                    <a:srgbClr val="000000">
                      <a:alpha val="43137"/>
                    </a:srgbClr>
                  </a:outerShdw>
                </a:effectLst>
              </a:rPr>
              <a:t>Certificación instalaciones  TIF.</a:t>
            </a:r>
          </a:p>
          <a:p>
            <a:pPr algn="ctr">
              <a:buFont typeface="Wingdings" panose="05000000000000000000" pitchFamily="2" charset="2"/>
              <a:buChar char="ü"/>
            </a:pPr>
            <a:r>
              <a:rPr lang="es-MX" b="1" dirty="0" smtClean="0">
                <a:effectLst>
                  <a:outerShdw blurRad="38100" dist="38100" dir="2700000" algn="tl">
                    <a:srgbClr val="000000">
                      <a:alpha val="43137"/>
                    </a:srgbClr>
                  </a:outerShdw>
                </a:effectLst>
              </a:rPr>
              <a:t>Cadena alimentaria.</a:t>
            </a:r>
          </a:p>
          <a:p>
            <a:pPr algn="ctr">
              <a:buFont typeface="Wingdings" panose="05000000000000000000" pitchFamily="2" charset="2"/>
              <a:buChar char="ü"/>
            </a:pPr>
            <a:r>
              <a:rPr lang="es-MX" b="1" dirty="0" smtClean="0">
                <a:effectLst>
                  <a:outerShdw blurRad="38100" dist="38100" dir="2700000" algn="tl">
                    <a:srgbClr val="000000">
                      <a:alpha val="43137"/>
                    </a:srgbClr>
                  </a:outerShdw>
                </a:effectLst>
              </a:rPr>
              <a:t>Inocuidad productos y subproductos de ave.</a:t>
            </a:r>
            <a:endParaRPr lang="es-MX"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0471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mantasagarpa.JPG"/>
          <p:cNvPicPr>
            <a:picLocks noChangeAspect="1"/>
          </p:cNvPicPr>
          <p:nvPr/>
        </p:nvPicPr>
        <p:blipFill>
          <a:blip r:embed="rId2" cstate="print"/>
          <a:stretch>
            <a:fillRect/>
          </a:stretch>
        </p:blipFill>
        <p:spPr>
          <a:xfrm>
            <a:off x="0" y="1772816"/>
            <a:ext cx="9144000" cy="3515703"/>
          </a:xfrm>
          <a:prstGeom prst="rect">
            <a:avLst/>
          </a:prstGeom>
        </p:spPr>
      </p:pic>
    </p:spTree>
    <p:extLst>
      <p:ext uri="{BB962C8B-B14F-4D97-AF65-F5344CB8AC3E}">
        <p14:creationId xmlns:p14="http://schemas.microsoft.com/office/powerpoint/2010/main" val="31921427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extLst>
              <p:ext uri="{D42A27DB-BD31-4B8C-83A1-F6EECF244321}">
                <p14:modId xmlns:p14="http://schemas.microsoft.com/office/powerpoint/2010/main" val="3624103714"/>
              </p:ext>
            </p:extLst>
          </p:nvPr>
        </p:nvGraphicFramePr>
        <p:xfrm>
          <a:off x="0" y="0"/>
          <a:ext cx="9144000" cy="6892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Rectángulo"/>
          <p:cNvSpPr/>
          <p:nvPr/>
        </p:nvSpPr>
        <p:spPr>
          <a:xfrm>
            <a:off x="-3276872" y="852969"/>
            <a:ext cx="11089232" cy="2215991"/>
          </a:xfrm>
          <a:prstGeom prst="rect">
            <a:avLst/>
          </a:prstGeom>
          <a:noFill/>
        </p:spPr>
        <p:txBody>
          <a:bodyPr>
            <a:spAutoFit/>
            <a:scene3d>
              <a:camera prst="isometricOffAxis2Righ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13800" b="1" spc="50" dirty="0">
                <a:ln w="11430"/>
                <a:effectLst>
                  <a:outerShdw blurRad="76200" dist="50800" dir="5400000" algn="tl" rotWithShape="0">
                    <a:srgbClr val="000000">
                      <a:alpha val="65000"/>
                    </a:srgbClr>
                  </a:outerShdw>
                </a:effectLst>
              </a:rPr>
              <a:t>BIENESTAR</a:t>
            </a:r>
          </a:p>
        </p:txBody>
      </p:sp>
      <p:sp>
        <p:nvSpPr>
          <p:cNvPr id="5" name="4 Rectángulo"/>
          <p:cNvSpPr/>
          <p:nvPr/>
        </p:nvSpPr>
        <p:spPr>
          <a:xfrm>
            <a:off x="2195736" y="3068960"/>
            <a:ext cx="6840538" cy="3631763"/>
          </a:xfrm>
          <a:prstGeom prst="rect">
            <a:avLst/>
          </a:prstGeom>
          <a:solidFill>
            <a:srgbClr val="002060"/>
          </a:solidFill>
        </p:spPr>
        <p:txBody>
          <a:bodyPr>
            <a:spAutoFit/>
          </a:bodyPr>
          <a:lstStyle/>
          <a:p>
            <a:pPr marL="342900" indent="-342900" algn="ctr">
              <a:buFont typeface="+mj-lt"/>
              <a:buAutoNum type="romanUcPeriod"/>
              <a:defRPr/>
            </a:pPr>
            <a:r>
              <a:rPr lang="es-MX" b="1" dirty="0">
                <a:effectLst>
                  <a:outerShdw blurRad="38100" dist="38100" dir="2700000" algn="tl">
                    <a:srgbClr val="000000">
                      <a:alpha val="43137"/>
                    </a:srgbClr>
                  </a:outerShdw>
                </a:effectLst>
              </a:rPr>
              <a:t>Este es un </a:t>
            </a:r>
            <a:r>
              <a:rPr lang="es-MX" b="1" u="sng" dirty="0">
                <a:solidFill>
                  <a:srgbClr val="FFFF00"/>
                </a:solidFill>
                <a:effectLst>
                  <a:outerShdw blurRad="38100" dist="38100" dir="2700000" algn="tl">
                    <a:srgbClr val="000000">
                      <a:alpha val="43137"/>
                    </a:srgbClr>
                  </a:outerShdw>
                </a:effectLst>
              </a:rPr>
              <a:t>concepto complejo </a:t>
            </a:r>
            <a:r>
              <a:rPr lang="es-MX" b="1" dirty="0">
                <a:effectLst>
                  <a:outerShdw blurRad="38100" dist="38100" dir="2700000" algn="tl">
                    <a:srgbClr val="000000">
                      <a:alpha val="43137"/>
                    </a:srgbClr>
                  </a:outerShdw>
                </a:effectLst>
              </a:rPr>
              <a:t>y no se puede aplicar una única escala de medida del bienestar en la producción de aves. </a:t>
            </a:r>
            <a:r>
              <a:rPr lang="es-MX" b="1" u="sng" dirty="0">
                <a:solidFill>
                  <a:srgbClr val="FFFF00"/>
                </a:solidFill>
                <a:effectLst>
                  <a:outerShdw blurRad="38100" dist="38100" dir="2700000" algn="tl">
                    <a:srgbClr val="000000">
                      <a:alpha val="43137"/>
                    </a:srgbClr>
                  </a:outerShdw>
                </a:effectLst>
              </a:rPr>
              <a:t>Una valoración aproximada del bienestar de las aves requiere el empleo de diferentes medidas de carácter fisiológico, de comportamiento, de productividad y de calidad del producto que se obtiene </a:t>
            </a:r>
            <a:r>
              <a:rPr lang="es-MX" b="1" dirty="0">
                <a:effectLst>
                  <a:outerShdw blurRad="38100" dist="38100" dir="2700000" algn="tl">
                    <a:srgbClr val="000000">
                      <a:alpha val="43137"/>
                    </a:srgbClr>
                  </a:outerShdw>
                </a:effectLst>
              </a:rPr>
              <a:t>(carne o huevo). </a:t>
            </a:r>
            <a:endParaRPr lang="es-MX" b="1" dirty="0" smtClean="0">
              <a:effectLst>
                <a:outerShdw blurRad="38100" dist="38100" dir="2700000" algn="tl">
                  <a:srgbClr val="000000">
                    <a:alpha val="43137"/>
                  </a:srgbClr>
                </a:outerShdw>
              </a:effectLst>
            </a:endParaRPr>
          </a:p>
          <a:p>
            <a:pPr marL="342900" indent="-342900" algn="ctr">
              <a:buFont typeface="+mj-lt"/>
              <a:buAutoNum type="romanUcPeriod"/>
              <a:defRPr/>
            </a:pPr>
            <a:r>
              <a:rPr lang="es-MX" b="1" dirty="0" smtClean="0">
                <a:effectLst>
                  <a:outerShdw blurRad="38100" dist="38100" dir="2700000" algn="tl">
                    <a:srgbClr val="000000">
                      <a:alpha val="43137"/>
                    </a:srgbClr>
                  </a:outerShdw>
                </a:effectLst>
              </a:rPr>
              <a:t>Desde </a:t>
            </a:r>
            <a:r>
              <a:rPr lang="es-MX" b="1" dirty="0">
                <a:effectLst>
                  <a:outerShdw blurRad="38100" dist="38100" dir="2700000" algn="tl">
                    <a:srgbClr val="000000">
                      <a:alpha val="43137"/>
                    </a:srgbClr>
                  </a:outerShdw>
                </a:effectLst>
              </a:rPr>
              <a:t>el punto de </a:t>
            </a:r>
            <a:r>
              <a:rPr lang="es-MX" b="1" u="sng" dirty="0">
                <a:solidFill>
                  <a:srgbClr val="00B0F0"/>
                </a:solidFill>
                <a:effectLst>
                  <a:outerShdw blurRad="38100" dist="38100" dir="2700000" algn="tl">
                    <a:srgbClr val="000000">
                      <a:alpha val="43137"/>
                    </a:srgbClr>
                  </a:outerShdw>
                </a:effectLst>
              </a:rPr>
              <a:t>análisis de la producción</a:t>
            </a:r>
            <a:r>
              <a:rPr lang="es-MX" b="1" dirty="0">
                <a:effectLst>
                  <a:outerShdw blurRad="38100" dist="38100" dir="2700000" algn="tl">
                    <a:srgbClr val="000000">
                      <a:alpha val="43137"/>
                    </a:srgbClr>
                  </a:outerShdw>
                </a:effectLst>
              </a:rPr>
              <a:t>, sabemos que el objetivo de la empresa avícola es la obtención de una alta producción y de la máxima calidad para </a:t>
            </a:r>
            <a:r>
              <a:rPr lang="es-MX" b="1" u="sng" dirty="0">
                <a:solidFill>
                  <a:srgbClr val="00B0F0"/>
                </a:solidFill>
                <a:effectLst>
                  <a:outerShdw blurRad="38100" dist="38100" dir="2700000" algn="tl">
                    <a:srgbClr val="000000">
                      <a:alpha val="43137"/>
                    </a:srgbClr>
                  </a:outerShdw>
                </a:effectLst>
              </a:rPr>
              <a:t>alcanzar el óptimo beneficio </a:t>
            </a:r>
            <a:r>
              <a:rPr lang="es-MX" b="1" u="sng" dirty="0" smtClean="0">
                <a:solidFill>
                  <a:srgbClr val="00B0F0"/>
                </a:solidFill>
                <a:effectLst>
                  <a:outerShdw blurRad="38100" dist="38100" dir="2700000" algn="tl">
                    <a:srgbClr val="000000">
                      <a:alpha val="43137"/>
                    </a:srgbClr>
                  </a:outerShdw>
                </a:effectLst>
              </a:rPr>
              <a:t>económico. </a:t>
            </a:r>
            <a:endParaRPr lang="es-MX" b="1" u="sng" dirty="0">
              <a:solidFill>
                <a:srgbClr val="00B0F0"/>
              </a:solidFill>
              <a:effectLst>
                <a:outerShdw blurRad="38100" dist="38100" dir="2700000" algn="tl">
                  <a:srgbClr val="000000">
                    <a:alpha val="43137"/>
                  </a:srgbClr>
                </a:outerShdw>
              </a:effectLst>
            </a:endParaRPr>
          </a:p>
          <a:p>
            <a:pPr marL="342900" indent="-342900" algn="ctr">
              <a:buFont typeface="+mj-lt"/>
              <a:buAutoNum type="romanUcPeriod"/>
              <a:defRPr/>
            </a:pPr>
            <a:r>
              <a:rPr lang="es-MX" b="1" u="sng" dirty="0">
                <a:solidFill>
                  <a:srgbClr val="FFFF00"/>
                </a:solidFill>
                <a:effectLst>
                  <a:outerShdw blurRad="38100" dist="38100" dir="2700000" algn="tl">
                    <a:srgbClr val="000000">
                      <a:alpha val="43137"/>
                    </a:srgbClr>
                  </a:outerShdw>
                </a:effectLst>
              </a:rPr>
              <a:t>La pregunta básica es: ¿Cómo se equilibra una producción avícola rentable con el bienestar de las aves</a:t>
            </a:r>
            <a:r>
              <a:rPr lang="es-MX" b="1" dirty="0">
                <a:effectLst>
                  <a:outerShdw blurRad="38100" dist="38100" dir="2700000" algn="tl">
                    <a:srgbClr val="000000">
                      <a:alpha val="43137"/>
                    </a:srgbClr>
                  </a:outerShdw>
                </a:effectLst>
              </a:rPr>
              <a:t>? </a:t>
            </a:r>
            <a:r>
              <a:rPr lang="es-MX" sz="1400" b="1" dirty="0">
                <a:solidFill>
                  <a:srgbClr val="FF0000"/>
                </a:solidFill>
                <a:effectLst>
                  <a:outerShdw blurRad="38100" dist="38100" dir="2700000" algn="tl">
                    <a:srgbClr val="000000">
                      <a:alpha val="43137"/>
                    </a:srgbClr>
                  </a:outerShdw>
                </a:effectLst>
              </a:rPr>
              <a:t>(</a:t>
            </a:r>
            <a:r>
              <a:rPr lang="es-MX" sz="1400" b="1" dirty="0" err="1" smtClean="0">
                <a:solidFill>
                  <a:srgbClr val="FF0000"/>
                </a:solidFill>
                <a:effectLst>
                  <a:outerShdw blurRad="38100" dist="38100" dir="2700000" algn="tl">
                    <a:srgbClr val="000000">
                      <a:alpha val="43137"/>
                    </a:srgbClr>
                  </a:outerShdw>
                </a:effectLst>
              </a:rPr>
              <a:t>Ortiz,Ingalls,Ortega</a:t>
            </a:r>
            <a:r>
              <a:rPr lang="es-MX" sz="1400" b="1" dirty="0" smtClean="0">
                <a:solidFill>
                  <a:srgbClr val="FF0000"/>
                </a:solidFill>
                <a:effectLst>
                  <a:outerShdw blurRad="38100" dist="38100" dir="2700000" algn="tl">
                    <a:srgbClr val="000000">
                      <a:alpha val="43137"/>
                    </a:srgbClr>
                  </a:outerShdw>
                </a:effectLst>
              </a:rPr>
              <a:t>) </a:t>
            </a:r>
            <a:endParaRPr lang="es-MX" sz="1400" b="1" dirty="0">
              <a:solidFill>
                <a:srgbClr val="FF0000"/>
              </a:solidFill>
              <a:effectLst>
                <a:outerShdw blurRad="38100" dist="38100" dir="2700000" algn="tl">
                  <a:srgbClr val="000000">
                    <a:alpha val="43137"/>
                  </a:srgbClr>
                </a:outerShdw>
              </a:effectLst>
            </a:endParaRPr>
          </a:p>
        </p:txBody>
      </p:sp>
      <p:sp>
        <p:nvSpPr>
          <p:cNvPr id="7" name="6 CuadroTexto"/>
          <p:cNvSpPr txBox="1"/>
          <p:nvPr/>
        </p:nvSpPr>
        <p:spPr>
          <a:xfrm>
            <a:off x="5652120" y="1628800"/>
            <a:ext cx="3139321" cy="400110"/>
          </a:xfrm>
          <a:prstGeom prst="rect">
            <a:avLst/>
          </a:prstGeom>
          <a:solidFill>
            <a:srgbClr val="00B050"/>
          </a:solidFill>
        </p:spPr>
        <p:txBody>
          <a:bodyPr wrap="none" rtlCol="0">
            <a:spAutoFit/>
          </a:bodyPr>
          <a:lstStyle/>
          <a:p>
            <a:r>
              <a:rPr lang="es-MX" sz="2000" b="1" dirty="0" smtClean="0">
                <a:effectLst>
                  <a:outerShdw blurRad="38100" dist="38100" dir="2700000" algn="tl">
                    <a:srgbClr val="000000">
                      <a:alpha val="43137"/>
                    </a:srgbClr>
                  </a:outerShdw>
                </a:effectLst>
              </a:rPr>
              <a:t>MEDICINA PREVENTIVA</a:t>
            </a:r>
            <a:endParaRPr lang="es-MX" sz="2000" b="1" dirty="0">
              <a:effectLst>
                <a:outerShdw blurRad="38100" dist="38100" dir="2700000" algn="tl">
                  <a:srgbClr val="000000">
                    <a:alpha val="43137"/>
                  </a:srgbClr>
                </a:outerShdw>
              </a:effectLst>
            </a:endParaRPr>
          </a:p>
        </p:txBody>
      </p:sp>
      <p:sp>
        <p:nvSpPr>
          <p:cNvPr id="8" name="7 CuadroTexto"/>
          <p:cNvSpPr txBox="1"/>
          <p:nvPr/>
        </p:nvSpPr>
        <p:spPr>
          <a:xfrm>
            <a:off x="-108520" y="5445224"/>
            <a:ext cx="2806089" cy="400110"/>
          </a:xfrm>
          <a:prstGeom prst="rect">
            <a:avLst/>
          </a:prstGeom>
          <a:solidFill>
            <a:srgbClr val="FF0000"/>
          </a:solidFill>
        </p:spPr>
        <p:txBody>
          <a:bodyPr wrap="none" rtlCol="0">
            <a:spAutoFit/>
          </a:bodyPr>
          <a:lstStyle/>
          <a:p>
            <a:r>
              <a:rPr lang="es-MX" sz="2000" b="1" dirty="0" smtClean="0">
                <a:effectLst>
                  <a:outerShdw blurRad="38100" dist="38100" dir="2700000" algn="tl">
                    <a:srgbClr val="000000">
                      <a:alpha val="43137"/>
                    </a:srgbClr>
                  </a:outerShdw>
                </a:effectLst>
              </a:rPr>
              <a:t>MEDICINA CURATIVA</a:t>
            </a:r>
            <a:endParaRPr lang="es-MX" sz="2000" b="1" dirty="0">
              <a:effectLst>
                <a:outerShdw blurRad="38100" dist="38100" dir="2700000" algn="tl">
                  <a:srgbClr val="000000">
                    <a:alpha val="43137"/>
                  </a:srgbClr>
                </a:outerShdw>
              </a:effectLst>
            </a:endParaRPr>
          </a:p>
        </p:txBody>
      </p:sp>
      <p:sp>
        <p:nvSpPr>
          <p:cNvPr id="2" name="1 Rectángulo"/>
          <p:cNvSpPr/>
          <p:nvPr/>
        </p:nvSpPr>
        <p:spPr>
          <a:xfrm>
            <a:off x="4575645" y="0"/>
            <a:ext cx="4572000" cy="923330"/>
          </a:xfrm>
          <a:prstGeom prst="rect">
            <a:avLst/>
          </a:prstGeom>
        </p:spPr>
        <p:txBody>
          <a:bodyPr>
            <a:spAutoFit/>
          </a:bodyPr>
          <a:lstStyle/>
          <a:p>
            <a:r>
              <a:rPr lang="es-MX" b="1" i="1" dirty="0"/>
              <a:t>"Sanar sin dañar ni contaminar, es la terapia de vanguardia"</a:t>
            </a:r>
            <a:r>
              <a:rPr lang="es-MX" dirty="0"/>
              <a:t/>
            </a:r>
            <a:br>
              <a:rPr lang="es-MX" dirty="0"/>
            </a:br>
            <a:endParaRPr lang="es-MX" dirty="0"/>
          </a:p>
        </p:txBody>
      </p:sp>
    </p:spTree>
    <p:extLst>
      <p:ext uri="{BB962C8B-B14F-4D97-AF65-F5344CB8AC3E}">
        <p14:creationId xmlns:p14="http://schemas.microsoft.com/office/powerpoint/2010/main" val="949817138"/>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71685" cy="6858000"/>
          </a:xfrm>
          <a:prstGeom prst="rect">
            <a:avLst/>
          </a:prstGeom>
        </p:spPr>
      </p:pic>
    </p:spTree>
    <p:extLst>
      <p:ext uri="{BB962C8B-B14F-4D97-AF65-F5344CB8AC3E}">
        <p14:creationId xmlns:p14="http://schemas.microsoft.com/office/powerpoint/2010/main" val="34089885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32"/>
            <a:ext cx="9203595" cy="6866931"/>
          </a:xfrm>
          <a:prstGeom prst="rect">
            <a:avLst/>
          </a:prstGeom>
        </p:spPr>
      </p:pic>
    </p:spTree>
    <p:extLst>
      <p:ext uri="{BB962C8B-B14F-4D97-AF65-F5344CB8AC3E}">
        <p14:creationId xmlns:p14="http://schemas.microsoft.com/office/powerpoint/2010/main" val="1628524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0" y="-1"/>
            <a:ext cx="9127619" cy="6883837"/>
          </a:xfrm>
          <a:prstGeom prst="rect">
            <a:avLst/>
          </a:prstGeom>
        </p:spPr>
      </p:pic>
    </p:spTree>
    <p:extLst>
      <p:ext uri="{BB962C8B-B14F-4D97-AF65-F5344CB8AC3E}">
        <p14:creationId xmlns:p14="http://schemas.microsoft.com/office/powerpoint/2010/main" val="35969392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95536" y="-387424"/>
            <a:ext cx="8229600" cy="1143000"/>
          </a:xfrm>
        </p:spPr>
        <p:txBody>
          <a:bodyPr>
            <a:normAutofit/>
          </a:bodyPr>
          <a:lstStyle/>
          <a:p>
            <a:r>
              <a:rPr lang="en-US" sz="3600" b="1" dirty="0" err="1" smtClean="0"/>
              <a:t>Creacion</a:t>
            </a:r>
            <a:r>
              <a:rPr lang="en-US" sz="3600" b="1" dirty="0" smtClean="0"/>
              <a:t> de los </a:t>
            </a:r>
            <a:r>
              <a:rPr lang="en-US" sz="3600" b="1" dirty="0" err="1" smtClean="0"/>
              <a:t>sistemas</a:t>
            </a:r>
            <a:r>
              <a:rPr lang="en-US" sz="3600" b="1" dirty="0" smtClean="0"/>
              <a:t> </a:t>
            </a:r>
            <a:r>
              <a:rPr lang="en-US" sz="3600" b="1" dirty="0" err="1" smtClean="0"/>
              <a:t>producto</a:t>
            </a:r>
            <a:r>
              <a:rPr lang="en-US" sz="3600" b="1" dirty="0" smtClean="0"/>
              <a:t>.</a:t>
            </a:r>
            <a:endParaRPr lang="en-US" sz="3600" b="1" dirty="0"/>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824" y="2420888"/>
            <a:ext cx="2880320" cy="2450211"/>
          </a:xfrm>
          <a:prstGeom prst="rect">
            <a:avLst/>
          </a:prstGeom>
        </p:spPr>
      </p:pic>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764704"/>
            <a:ext cx="4464496" cy="1509732"/>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08" y="5301208"/>
            <a:ext cx="1951888" cy="1152128"/>
          </a:xfrm>
          <a:prstGeom prst="rect">
            <a:avLst/>
          </a:prstGeom>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0152" y="5229200"/>
            <a:ext cx="1953966" cy="1159214"/>
          </a:xfrm>
          <a:prstGeom prst="rect">
            <a:avLst/>
          </a:prstGeom>
        </p:spPr>
      </p:pic>
      <p:sp>
        <p:nvSpPr>
          <p:cNvPr id="2" name="1 Flecha izquierda, derecha y arriba"/>
          <p:cNvSpPr/>
          <p:nvPr/>
        </p:nvSpPr>
        <p:spPr>
          <a:xfrm>
            <a:off x="3059832" y="5085184"/>
            <a:ext cx="2808312" cy="1080120"/>
          </a:xfrm>
          <a:prstGeom prst="leftRightUp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8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764704"/>
            <a:ext cx="1409968" cy="1403674"/>
          </a:xfrm>
          <a:prstGeom prst="rect">
            <a:avLst/>
          </a:prstGeom>
        </p:spPr>
      </p:pic>
      <p:pic>
        <p:nvPicPr>
          <p:cNvPr id="10" name="9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8384" y="548680"/>
            <a:ext cx="936104" cy="1625181"/>
          </a:xfrm>
          <a:prstGeom prst="rect">
            <a:avLst/>
          </a:prstGeom>
        </p:spPr>
      </p:pic>
      <p:pic>
        <p:nvPicPr>
          <p:cNvPr id="11" name="10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72200" y="908720"/>
            <a:ext cx="1390125" cy="1112288"/>
          </a:xfrm>
          <a:prstGeom prst="rect">
            <a:avLst/>
          </a:prstGeom>
        </p:spPr>
      </p:pic>
    </p:spTree>
    <p:extLst>
      <p:ext uri="{BB962C8B-B14F-4D97-AF65-F5344CB8AC3E}">
        <p14:creationId xmlns:p14="http://schemas.microsoft.com/office/powerpoint/2010/main" val="96353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6771" cy="6858000"/>
          </a:xfrm>
          <a:prstGeom prst="rect">
            <a:avLst/>
          </a:prstGeom>
        </p:spPr>
      </p:pic>
    </p:spTree>
    <p:extLst>
      <p:ext uri="{BB962C8B-B14F-4D97-AF65-F5344CB8AC3E}">
        <p14:creationId xmlns:p14="http://schemas.microsoft.com/office/powerpoint/2010/main" val="20413637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4658" cy="6858000"/>
          </a:xfrm>
          <a:prstGeom prst="rect">
            <a:avLst/>
          </a:prstGeom>
        </p:spPr>
      </p:pic>
    </p:spTree>
    <p:extLst>
      <p:ext uri="{BB962C8B-B14F-4D97-AF65-F5344CB8AC3E}">
        <p14:creationId xmlns:p14="http://schemas.microsoft.com/office/powerpoint/2010/main" val="12094668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6" descr="pollos can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01825"/>
            <a:ext cx="4537075"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4" name="Text Box 2"/>
          <p:cNvSpPr txBox="1">
            <a:spLocks noChangeArrowheads="1"/>
          </p:cNvSpPr>
          <p:nvPr/>
        </p:nvSpPr>
        <p:spPr bwMode="auto">
          <a:xfrm>
            <a:off x="755650" y="130175"/>
            <a:ext cx="508806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MX" sz="4400" b="1" dirty="0">
                <a:solidFill>
                  <a:srgbClr val="FFFF53"/>
                </a:solidFill>
                <a:latin typeface="Arial Black" panose="020B0A04020102020204" pitchFamily="34" charset="0"/>
              </a:rPr>
              <a:t>PRP  Objetivos :</a:t>
            </a:r>
          </a:p>
        </p:txBody>
      </p:sp>
      <p:sp>
        <p:nvSpPr>
          <p:cNvPr id="443397" name="Text Box 5"/>
          <p:cNvSpPr txBox="1">
            <a:spLocks noChangeArrowheads="1"/>
          </p:cNvSpPr>
          <p:nvPr/>
        </p:nvSpPr>
        <p:spPr bwMode="auto">
          <a:xfrm>
            <a:off x="-108520" y="2348880"/>
            <a:ext cx="67691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5475" indent="-6254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FF0000"/>
              </a:buClr>
              <a:buSzPct val="135000"/>
              <a:buFont typeface="Wingdings" pitchFamily="2" charset="2"/>
              <a:buChar char="ü"/>
            </a:pPr>
            <a:endParaRPr lang="es-MX" sz="2400" b="1" dirty="0">
              <a:latin typeface="Comic Sans MS" pitchFamily="66" charset="0"/>
            </a:endParaRPr>
          </a:p>
          <a:p>
            <a:pPr eaLnBrk="1" hangingPunct="1">
              <a:buClr>
                <a:srgbClr val="FF0000"/>
              </a:buClr>
              <a:buSzPct val="135000"/>
              <a:buFont typeface="Wingdings" pitchFamily="2" charset="2"/>
              <a:buChar char="ü"/>
            </a:pPr>
            <a:r>
              <a:rPr lang="es-MX" sz="2400" b="1" dirty="0">
                <a:latin typeface="Comic Sans MS" pitchFamily="66" charset="0"/>
              </a:rPr>
              <a:t>Mantener Salud Animal</a:t>
            </a:r>
          </a:p>
          <a:p>
            <a:pPr eaLnBrk="1" hangingPunct="1">
              <a:buClr>
                <a:srgbClr val="FF0000"/>
              </a:buClr>
              <a:buSzPct val="135000"/>
              <a:buFont typeface="Wingdings" pitchFamily="2" charset="2"/>
              <a:buChar char="ü"/>
            </a:pPr>
            <a:endParaRPr lang="es-MX" sz="2400" b="1" dirty="0">
              <a:latin typeface="Comic Sans MS" pitchFamily="66" charset="0"/>
            </a:endParaRPr>
          </a:p>
          <a:p>
            <a:pPr eaLnBrk="1" hangingPunct="1">
              <a:buClr>
                <a:srgbClr val="FF0000"/>
              </a:buClr>
              <a:buSzPct val="135000"/>
              <a:buFont typeface="Wingdings" pitchFamily="2" charset="2"/>
              <a:buChar char="ü"/>
            </a:pPr>
            <a:r>
              <a:rPr lang="es-MX" sz="2400" b="1" dirty="0">
                <a:latin typeface="Comic Sans MS" pitchFamily="66" charset="0"/>
              </a:rPr>
              <a:t>Produce Alimentos Inocuos</a:t>
            </a:r>
          </a:p>
          <a:p>
            <a:pPr eaLnBrk="1" hangingPunct="1">
              <a:buClr>
                <a:srgbClr val="FF0000"/>
              </a:buClr>
              <a:buSzPct val="135000"/>
              <a:buFont typeface="Wingdings" pitchFamily="2" charset="2"/>
              <a:buChar char="ü"/>
            </a:pPr>
            <a:endParaRPr lang="es-MX" sz="2400" b="1" dirty="0">
              <a:latin typeface="Comic Sans MS" pitchFamily="66" charset="0"/>
            </a:endParaRPr>
          </a:p>
          <a:p>
            <a:pPr eaLnBrk="1" hangingPunct="1">
              <a:buClr>
                <a:srgbClr val="FF0000"/>
              </a:buClr>
              <a:buSzPct val="135000"/>
              <a:buFont typeface="Wingdings" pitchFamily="2" charset="2"/>
              <a:buChar char="ü"/>
            </a:pPr>
            <a:endParaRPr lang="es-MX" sz="2400" b="1" dirty="0">
              <a:latin typeface="Comic Sans MS" pitchFamily="66" charset="0"/>
            </a:endParaRPr>
          </a:p>
          <a:p>
            <a:pPr eaLnBrk="1" hangingPunct="1">
              <a:buClr>
                <a:srgbClr val="FF0000"/>
              </a:buClr>
              <a:buSzPct val="135000"/>
              <a:buFont typeface="Wingdings" pitchFamily="2" charset="2"/>
              <a:buChar char="ü"/>
            </a:pPr>
            <a:r>
              <a:rPr lang="es-MX" sz="2400" b="1" dirty="0">
                <a:latin typeface="Comic Sans MS" pitchFamily="66" charset="0"/>
              </a:rPr>
              <a:t>Mantener Salud Humana</a:t>
            </a:r>
          </a:p>
          <a:p>
            <a:pPr eaLnBrk="1" hangingPunct="1">
              <a:buClr>
                <a:srgbClr val="FF0000"/>
              </a:buClr>
              <a:buFont typeface="Wingdings" pitchFamily="2" charset="2"/>
              <a:buChar char="ü"/>
            </a:pPr>
            <a:endParaRPr lang="es-MX" sz="2400" b="1" dirty="0">
              <a:latin typeface="Comic Sans MS" pitchFamily="66" charset="0"/>
            </a:endParaRPr>
          </a:p>
        </p:txBody>
      </p:sp>
      <p:sp>
        <p:nvSpPr>
          <p:cNvPr id="27653" name="Text Box 7"/>
          <p:cNvSpPr txBox="1">
            <a:spLocks noChangeArrowheads="1"/>
          </p:cNvSpPr>
          <p:nvPr/>
        </p:nvSpPr>
        <p:spPr bwMode="auto">
          <a:xfrm>
            <a:off x="5076825" y="5445125"/>
            <a:ext cx="3238500" cy="862013"/>
          </a:xfrm>
          <a:prstGeom prst="rect">
            <a:avLst/>
          </a:prstGeom>
          <a:solidFill>
            <a:srgbClr val="FF0000"/>
          </a:solidFill>
          <a:ln w="57150">
            <a:solidFill>
              <a:srgbClr val="FFFF66"/>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s-MX" sz="2000" b="1" dirty="0" smtClean="0">
                <a:effectLst>
                  <a:outerShdw blurRad="38100" dist="38100" dir="2700000" algn="tl">
                    <a:srgbClr val="000000">
                      <a:alpha val="43137"/>
                    </a:srgbClr>
                  </a:outerShdw>
                </a:effectLst>
              </a:rPr>
              <a:t>BPM, POES, HACCP</a:t>
            </a:r>
          </a:p>
          <a:p>
            <a:pPr algn="ctr" eaLnBrk="1" hangingPunct="1">
              <a:spcBef>
                <a:spcPct val="50000"/>
              </a:spcBef>
              <a:defRPr/>
            </a:pPr>
            <a:r>
              <a:rPr lang="es-MX" sz="2000" b="1" dirty="0" smtClean="0">
                <a:effectLst>
                  <a:outerShdw blurRad="38100" dist="38100" dir="2700000" algn="tl">
                    <a:srgbClr val="000000">
                      <a:alpha val="43137"/>
                    </a:srgbClr>
                  </a:outerShdw>
                </a:effectLst>
              </a:rPr>
              <a:t>ISO 9000/22000</a:t>
            </a:r>
          </a:p>
        </p:txBody>
      </p:sp>
      <p:sp>
        <p:nvSpPr>
          <p:cNvPr id="2" name="1 CuadroTexto"/>
          <p:cNvSpPr txBox="1"/>
          <p:nvPr/>
        </p:nvSpPr>
        <p:spPr>
          <a:xfrm>
            <a:off x="323528" y="980728"/>
            <a:ext cx="7336175" cy="584775"/>
          </a:xfrm>
          <a:prstGeom prst="rect">
            <a:avLst/>
          </a:prstGeom>
          <a:noFill/>
        </p:spPr>
        <p:txBody>
          <a:bodyPr wrap="none" rtlCol="0">
            <a:spAutoFit/>
          </a:bodyPr>
          <a:lstStyle/>
          <a:p>
            <a:r>
              <a:rPr lang="es-MX" sz="3200" b="1" dirty="0" smtClean="0"/>
              <a:t>Evitar </a:t>
            </a:r>
            <a:r>
              <a:rPr lang="es-MX" sz="3200" b="1" u="sng" dirty="0" smtClean="0">
                <a:solidFill>
                  <a:srgbClr val="FFFF00"/>
                </a:solidFill>
              </a:rPr>
              <a:t>entrada, implantación y salida </a:t>
            </a:r>
            <a:r>
              <a:rPr lang="es-MX" sz="3200" b="1" dirty="0" smtClean="0"/>
              <a:t>para:</a:t>
            </a:r>
            <a:endParaRPr lang="es-MX" sz="3200" b="1" dirty="0"/>
          </a:p>
        </p:txBody>
      </p:sp>
    </p:spTree>
    <p:extLst>
      <p:ext uri="{BB962C8B-B14F-4D97-AF65-F5344CB8AC3E}">
        <p14:creationId xmlns:p14="http://schemas.microsoft.com/office/powerpoint/2010/main" val="1758306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4339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43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4" grpId="0"/>
      <p:bldP spid="44339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b="1" dirty="0">
                <a:effectLst>
                  <a:outerShdw blurRad="38100" dist="38100" dir="2700000" algn="tl">
                    <a:srgbClr val="000000">
                      <a:alpha val="43137"/>
                    </a:srgbClr>
                  </a:outerShdw>
                </a:effectLst>
              </a:rPr>
              <a:t>Avance en </a:t>
            </a:r>
            <a:r>
              <a:rPr lang="es-MX" b="1" u="sng" dirty="0">
                <a:solidFill>
                  <a:srgbClr val="FFFF00"/>
                </a:solidFill>
                <a:effectLst>
                  <a:outerShdw blurRad="38100" dist="38100" dir="2700000" algn="tl">
                    <a:srgbClr val="000000">
                      <a:alpha val="43137"/>
                    </a:srgbClr>
                  </a:outerShdw>
                </a:effectLst>
              </a:rPr>
              <a:t>control de enfermedades y trastornos metabólicos.</a:t>
            </a:r>
            <a:r>
              <a:rPr lang="es-MX" b="1" dirty="0">
                <a:effectLst>
                  <a:outerShdw blurRad="38100" dist="38100" dir="2700000" algn="tl">
                    <a:srgbClr val="000000">
                      <a:alpha val="43137"/>
                    </a:srgbClr>
                  </a:outerShdw>
                </a:effectLst>
              </a:rPr>
              <a:t/>
            </a:r>
            <a:br>
              <a:rPr lang="es-MX" b="1" dirty="0">
                <a:effectLst>
                  <a:outerShdw blurRad="38100" dist="38100" dir="2700000" algn="tl">
                    <a:srgbClr val="000000">
                      <a:alpha val="43137"/>
                    </a:srgbClr>
                  </a:outerShdw>
                </a:effectLst>
              </a:rPr>
            </a:br>
            <a:endParaRPr lang="es-MX" dirty="0"/>
          </a:p>
        </p:txBody>
      </p:sp>
      <p:sp>
        <p:nvSpPr>
          <p:cNvPr id="4" name="3 Marcador de contenido"/>
          <p:cNvSpPr>
            <a:spLocks noGrp="1"/>
          </p:cNvSpPr>
          <p:nvPr>
            <p:ph idx="1"/>
          </p:nvPr>
        </p:nvSpPr>
        <p:spPr>
          <a:xfrm>
            <a:off x="179512" y="1628800"/>
            <a:ext cx="8964488" cy="4525963"/>
          </a:xfrm>
        </p:spPr>
        <p:txBody>
          <a:bodyPr>
            <a:noAutofit/>
          </a:bodyPr>
          <a:lstStyle/>
          <a:p>
            <a:pPr algn="ctr">
              <a:buClr>
                <a:srgbClr val="66FF33"/>
              </a:buClr>
              <a:buFont typeface="Wingdings" panose="05000000000000000000" pitchFamily="2" charset="2"/>
              <a:buChar char="ü"/>
            </a:pPr>
            <a:r>
              <a:rPr lang="es-MX" sz="3600" b="1" dirty="0" smtClean="0">
                <a:effectLst>
                  <a:outerShdw blurRad="38100" dist="38100" dir="2700000" algn="tl">
                    <a:srgbClr val="000000">
                      <a:alpha val="43137"/>
                    </a:srgbClr>
                  </a:outerShdw>
                </a:effectLst>
              </a:rPr>
              <a:t>Foco en influenza aviar CAPH7N3.</a:t>
            </a:r>
          </a:p>
          <a:p>
            <a:pPr algn="ctr">
              <a:buClr>
                <a:srgbClr val="66FF33"/>
              </a:buClr>
              <a:buFont typeface="Wingdings" panose="05000000000000000000" pitchFamily="2" charset="2"/>
              <a:buChar char="ü"/>
            </a:pPr>
            <a:r>
              <a:rPr lang="es-MX" sz="3600" b="1" dirty="0" smtClean="0">
                <a:effectLst>
                  <a:outerShdw blurRad="38100" dist="38100" dir="2700000" algn="tl">
                    <a:srgbClr val="000000">
                      <a:alpha val="43137"/>
                    </a:srgbClr>
                  </a:outerShdw>
                </a:effectLst>
              </a:rPr>
              <a:t>Nuevo foco en Nuevo León.</a:t>
            </a:r>
          </a:p>
          <a:p>
            <a:pPr algn="ctr">
              <a:buClr>
                <a:srgbClr val="66FF33"/>
              </a:buClr>
              <a:buFont typeface="Wingdings" panose="05000000000000000000" pitchFamily="2" charset="2"/>
              <a:buChar char="ü"/>
            </a:pPr>
            <a:r>
              <a:rPr lang="es-MX" sz="3600" b="1" dirty="0" smtClean="0">
                <a:effectLst>
                  <a:outerShdw blurRad="38100" dist="38100" dir="2700000" algn="tl">
                    <a:srgbClr val="000000">
                      <a:alpha val="43137"/>
                    </a:srgbClr>
                  </a:outerShdw>
                </a:effectLst>
              </a:rPr>
              <a:t>Acelerar reglas de movilización.</a:t>
            </a:r>
          </a:p>
          <a:p>
            <a:pPr algn="ctr">
              <a:buClr>
                <a:srgbClr val="66FF33"/>
              </a:buClr>
              <a:buFont typeface="Wingdings" panose="05000000000000000000" pitchFamily="2" charset="2"/>
              <a:buChar char="ü"/>
            </a:pPr>
            <a:r>
              <a:rPr lang="es-MX" sz="3600" b="1" dirty="0" smtClean="0">
                <a:effectLst>
                  <a:outerShdw blurRad="38100" dist="38100" dir="2700000" algn="tl">
                    <a:srgbClr val="000000">
                      <a:alpha val="43137"/>
                    </a:srgbClr>
                  </a:outerShdw>
                </a:effectLst>
              </a:rPr>
              <a:t>Curso de inmuno-nutricion.</a:t>
            </a:r>
          </a:p>
          <a:p>
            <a:pPr algn="ctr">
              <a:buClr>
                <a:srgbClr val="66FF33"/>
              </a:buClr>
              <a:buFont typeface="Wingdings" panose="05000000000000000000" pitchFamily="2" charset="2"/>
              <a:buChar char="ü"/>
            </a:pPr>
            <a:r>
              <a:rPr lang="es-MX" sz="3600" b="1" dirty="0" smtClean="0">
                <a:effectLst>
                  <a:outerShdw blurRad="38100" dist="38100" dir="2700000" algn="tl">
                    <a:srgbClr val="000000">
                      <a:alpha val="43137"/>
                    </a:srgbClr>
                  </a:outerShdw>
                </a:effectLst>
              </a:rPr>
              <a:t>Impulsar norma para control de Micotoxinas</a:t>
            </a:r>
          </a:p>
          <a:p>
            <a:pPr algn="ctr">
              <a:buClr>
                <a:srgbClr val="66FF33"/>
              </a:buClr>
              <a:buFont typeface="Wingdings" panose="05000000000000000000" pitchFamily="2" charset="2"/>
              <a:buChar char="ü"/>
            </a:pPr>
            <a:r>
              <a:rPr lang="es-MX" sz="3600" b="1" dirty="0" smtClean="0">
                <a:effectLst>
                  <a:outerShdw blurRad="38100" dist="38100" dir="2700000" algn="tl">
                    <a:srgbClr val="000000">
                      <a:alpha val="43137"/>
                    </a:srgbClr>
                  </a:outerShdw>
                </a:effectLst>
              </a:rPr>
              <a:t>Multifactorial de integridad intestinal.</a:t>
            </a:r>
            <a:endParaRPr lang="es-MX"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4665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xplorar0008"/>
          <p:cNvPicPr>
            <a:picLocks noChangeAspect="1" noChangeArrowheads="1"/>
          </p:cNvPicPr>
          <p:nvPr/>
        </p:nvPicPr>
        <p:blipFill>
          <a:blip r:embed="rId3">
            <a:lum bright="-6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4996" name="Group 4"/>
          <p:cNvGraphicFramePr>
            <a:graphicFrameLocks noGrp="1"/>
          </p:cNvGraphicFramePr>
          <p:nvPr>
            <p:extLst>
              <p:ext uri="{D42A27DB-BD31-4B8C-83A1-F6EECF244321}">
                <p14:modId xmlns:p14="http://schemas.microsoft.com/office/powerpoint/2010/main" val="2892975618"/>
              </p:ext>
            </p:extLst>
          </p:nvPr>
        </p:nvGraphicFramePr>
        <p:xfrm>
          <a:off x="0" y="575393"/>
          <a:ext cx="9144000" cy="6309991"/>
        </p:xfrm>
        <a:graphic>
          <a:graphicData uri="http://schemas.openxmlformats.org/drawingml/2006/table">
            <a:tbl>
              <a:tblPr/>
              <a:tblGrid>
                <a:gridCol w="2859734"/>
                <a:gridCol w="6284266"/>
              </a:tblGrid>
              <a:tr h="13522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Enfermedades Respiratorias  40%</a:t>
                      </a:r>
                      <a:endParaRPr kumimoji="0" lang="es-ES"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E.C.R. Complicada, </a:t>
                      </a:r>
                      <a:r>
                        <a:rPr kumimoji="0" lang="es-ES" sz="1400" b="1" i="0" u="none" strike="noStrike" cap="none" normalizeH="0" baseline="0" dirty="0" err="1" smtClean="0">
                          <a:ln>
                            <a:noFill/>
                          </a:ln>
                          <a:solidFill>
                            <a:schemeClr val="tx1"/>
                          </a:solidFill>
                          <a:effectLst/>
                          <a:latin typeface="Arial" charset="0"/>
                          <a:cs typeface="Times New Roman" pitchFamily="18" charset="0"/>
                        </a:rPr>
                        <a:t>Haemophilus</a:t>
                      </a:r>
                      <a:r>
                        <a:rPr kumimoji="0" lang="es-ES" sz="1400" b="1" i="0" u="none" strike="noStrike" cap="none" normalizeH="0" baseline="0" dirty="0" smtClean="0">
                          <a:ln>
                            <a:noFill/>
                          </a:ln>
                          <a:solidFill>
                            <a:schemeClr val="tx1"/>
                          </a:solidFill>
                          <a:effectLst/>
                          <a:latin typeface="Arial" charset="0"/>
                          <a:cs typeface="Times New Roman" pitchFamily="18" charset="0"/>
                        </a:rPr>
                        <a:t> + </a:t>
                      </a:r>
                      <a:r>
                        <a:rPr kumimoji="0" lang="es-ES" sz="1400" b="1" i="0" u="none" strike="noStrike" cap="none" normalizeH="0" baseline="0" dirty="0" err="1" smtClean="0">
                          <a:ln>
                            <a:noFill/>
                          </a:ln>
                          <a:solidFill>
                            <a:schemeClr val="tx1"/>
                          </a:solidFill>
                          <a:effectLst/>
                          <a:latin typeface="Arial" charset="0"/>
                          <a:cs typeface="Times New Roman" pitchFamily="18" charset="0"/>
                        </a:rPr>
                        <a:t>Pasteurella</a:t>
                      </a:r>
                      <a:r>
                        <a:rPr kumimoji="0" lang="es-ES" sz="1400" b="1" i="0" u="none" strike="noStrike" cap="none" normalizeH="0" baseline="0" dirty="0" smtClean="0">
                          <a:ln>
                            <a:noFill/>
                          </a:ln>
                          <a:solidFill>
                            <a:schemeClr val="tx1"/>
                          </a:solidFill>
                          <a:effectLst/>
                          <a:latin typeface="Arial" charset="0"/>
                          <a:cs typeface="Times New Roman" pitchFamily="18" charset="0"/>
                        </a:rPr>
                        <a:t>.</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err="1" smtClean="0">
                          <a:ln>
                            <a:noFill/>
                          </a:ln>
                          <a:solidFill>
                            <a:schemeClr val="tx1"/>
                          </a:solidFill>
                          <a:effectLst/>
                          <a:latin typeface="Arial" charset="0"/>
                          <a:cs typeface="Times New Roman" pitchFamily="18" charset="0"/>
                        </a:rPr>
                        <a:t>Neumomicosis</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Newcastle, Laringo, Bronquitis, controladas:</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70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Digestivas 20%</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Coccidiosis, </a:t>
                      </a:r>
                      <a:r>
                        <a:rPr kumimoji="0" lang="es-ES" sz="1400" b="1" i="0" u="none" strike="noStrike" cap="none" normalizeH="0" baseline="0" dirty="0" err="1" smtClean="0">
                          <a:ln>
                            <a:noFill/>
                          </a:ln>
                          <a:solidFill>
                            <a:schemeClr val="tx1"/>
                          </a:solidFill>
                          <a:effectLst/>
                          <a:latin typeface="Arial" charset="0"/>
                          <a:cs typeface="Times New Roman" pitchFamily="18" charset="0"/>
                        </a:rPr>
                        <a:t>Coccidiostatos</a:t>
                      </a:r>
                      <a:r>
                        <a:rPr kumimoji="0" lang="es-ES" sz="1400" b="1" i="0" u="none" strike="noStrike" cap="none" normalizeH="0" baseline="0" dirty="0" smtClean="0">
                          <a:ln>
                            <a:noFill/>
                          </a:ln>
                          <a:solidFill>
                            <a:schemeClr val="tx1"/>
                          </a:solidFill>
                          <a:effectLst/>
                          <a:latin typeface="Arial" charset="0"/>
                          <a:cs typeface="Times New Roman" pitchFamily="18" charset="0"/>
                        </a:rPr>
                        <a:t> VS Vacunas Clonadas</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Tifoidea aviar, control adecuado.</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400" b="1" i="0" u="none" strike="noStrike" cap="none" normalizeH="0" baseline="0" dirty="0" smtClean="0">
                          <a:ln>
                            <a:noFill/>
                          </a:ln>
                          <a:solidFill>
                            <a:schemeClr val="tx1"/>
                          </a:solidFill>
                          <a:effectLst/>
                          <a:latin typeface="Arial" charset="0"/>
                          <a:cs typeface="Times New Roman" pitchFamily="18" charset="0"/>
                        </a:rPr>
                        <a:t>Endoparasitos </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sz="1400" b="1" i="0" u="none" strike="noStrike" cap="none" normalizeH="0" baseline="0" dirty="0" err="1" smtClean="0">
                          <a:ln>
                            <a:noFill/>
                          </a:ln>
                          <a:solidFill>
                            <a:schemeClr val="tx1"/>
                          </a:solidFill>
                          <a:effectLst/>
                          <a:latin typeface="Arial" charset="0"/>
                          <a:cs typeface="Times New Roman" pitchFamily="18" charset="0"/>
                        </a:rPr>
                        <a:t>Enteritis</a:t>
                      </a:r>
                      <a:r>
                        <a:rPr kumimoji="0" lang="pt-BR" sz="1400" b="1" i="0" u="none" strike="noStrike" cap="none" normalizeH="0" baseline="0" dirty="0" smtClean="0">
                          <a:ln>
                            <a:noFill/>
                          </a:ln>
                          <a:solidFill>
                            <a:schemeClr val="tx1"/>
                          </a:solidFill>
                          <a:effectLst/>
                          <a:latin typeface="Arial" charset="0"/>
                          <a:cs typeface="Times New Roman" pitchFamily="18" charset="0"/>
                        </a:rPr>
                        <a:t> Bacterianas de tipo </a:t>
                      </a:r>
                      <a:r>
                        <a:rPr kumimoji="0" lang="pt-BR" sz="1400" b="1" i="0" u="none" strike="noStrike" cap="none" normalizeH="0" baseline="0" dirty="0" err="1" smtClean="0">
                          <a:ln>
                            <a:noFill/>
                          </a:ln>
                          <a:solidFill>
                            <a:schemeClr val="tx1"/>
                          </a:solidFill>
                          <a:effectLst/>
                          <a:latin typeface="Arial" charset="0"/>
                          <a:cs typeface="Times New Roman" pitchFamily="18" charset="0"/>
                        </a:rPr>
                        <a:t>necrotico</a:t>
                      </a:r>
                      <a:r>
                        <a:rPr kumimoji="0" lang="pt-BR" sz="1400" b="1" i="0" u="none" strike="noStrike" cap="none" normalizeH="0" baseline="0" dirty="0" smtClean="0">
                          <a:ln>
                            <a:noFill/>
                          </a:ln>
                          <a:solidFill>
                            <a:schemeClr val="tx1"/>
                          </a:solidFill>
                          <a:effectLst/>
                          <a:latin typeface="Arial" charset="0"/>
                          <a:cs typeface="Times New Roman" pitchFamily="18" charset="0"/>
                        </a:rPr>
                        <a:t>.</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509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cs typeface="Times New Roman" pitchFamily="18" charset="0"/>
                        </a:rPr>
                        <a:t>Síndrome Digestivos 30%</a:t>
                      </a:r>
                      <a:endParaRPr kumimoji="0" lang="es-ES" sz="1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Síndrome Baja Postura</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Intoxicaciones/Trastornos metabólicos</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Ascitis</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FFC000"/>
                          </a:solidFill>
                          <a:effectLst/>
                          <a:latin typeface="Arial" charset="0"/>
                          <a:cs typeface="Times New Roman" pitchFamily="18" charset="0"/>
                        </a:rPr>
                        <a:t>Micotoxicosis</a:t>
                      </a:r>
                      <a:endParaRPr kumimoji="0" lang="es-ES" sz="1400" b="0" i="0" u="none" strike="noStrike" cap="none" normalizeH="0" baseline="0" dirty="0" smtClean="0">
                        <a:ln>
                          <a:noFill/>
                        </a:ln>
                        <a:solidFill>
                          <a:srgbClr val="FFC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Deficiencias Nutricionales, Interacción en inmunidad</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FFC000"/>
                          </a:solidFill>
                          <a:effectLst/>
                          <a:latin typeface="Arial" charset="0"/>
                          <a:cs typeface="Times New Roman" pitchFamily="18" charset="0"/>
                        </a:rPr>
                        <a:t>Integridad intestinal</a:t>
                      </a:r>
                      <a:endParaRPr kumimoji="0" lang="es-ES" sz="1400" b="0" i="0" u="none" strike="noStrike" cap="none" normalizeH="0" baseline="0" dirty="0" smtClean="0">
                        <a:ln>
                          <a:noFill/>
                        </a:ln>
                        <a:solidFill>
                          <a:srgbClr val="FFC000"/>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12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cs typeface="Times New Roman" pitchFamily="18" charset="0"/>
                        </a:rPr>
                        <a:t>Enfermedades Sistema Hemolinfático 7%</a:t>
                      </a:r>
                      <a:endParaRPr kumimoji="0" lang="es-ES" sz="1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cs typeface="Times New Roman" pitchFamily="18" charset="0"/>
                        </a:rPr>
                        <a:t>Infección bolsa de Fabricio (interacción de inmunodepresión)</a:t>
                      </a:r>
                      <a:endParaRPr kumimoji="0" lang="es-ES" sz="1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cs typeface="Times New Roman" pitchFamily="18" charset="0"/>
                        </a:rPr>
                        <a:t>Neoplasias.- Buen control</a:t>
                      </a:r>
                      <a:endParaRPr kumimoji="0" lang="es-ES" sz="1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92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cs typeface="Times New Roman" pitchFamily="18" charset="0"/>
                        </a:rPr>
                        <a:t>Sistema tegumentario 3%</a:t>
                      </a:r>
                      <a:endParaRPr kumimoji="0" lang="es-ES" sz="1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Infección saco vitelino.</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Dermatitis gangrenosa asociada.</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Viruela húmeda.</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tx1"/>
                          </a:solidFill>
                          <a:effectLst/>
                          <a:latin typeface="Arial" charset="0"/>
                        </a:rPr>
                        <a:t>Estrategico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FFC000"/>
                          </a:solidFill>
                          <a:effectLst/>
                          <a:latin typeface="Arial" charset="0"/>
                          <a:cs typeface="Times New Roman" pitchFamily="18" charset="0"/>
                        </a:rPr>
                        <a:t>Influenza aviar H5N1/CAPH7N3</a:t>
                      </a:r>
                      <a:endParaRPr kumimoji="0" lang="es-ES" sz="1400" b="0" i="0" u="none" strike="noStrike" cap="none" normalizeH="0" baseline="0" dirty="0" smtClean="0">
                        <a:ln>
                          <a:noFill/>
                        </a:ln>
                        <a:solidFill>
                          <a:srgbClr val="FFC000"/>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099" name="Rectangle 27"/>
          <p:cNvSpPr>
            <a:spLocks noChangeArrowheads="1"/>
          </p:cNvSpPr>
          <p:nvPr/>
        </p:nvSpPr>
        <p:spPr bwMode="auto">
          <a:xfrm>
            <a:off x="2390527" y="-27384"/>
            <a:ext cx="38009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r>
              <a:rPr lang="es-ES" b="1" dirty="0" smtClean="0">
                <a:cs typeface="Arial" charset="0"/>
              </a:rPr>
              <a:t>DESORDENES DE SALUD AVIAR</a:t>
            </a:r>
            <a:endParaRPr lang="es-ES" dirty="0">
              <a:cs typeface="Arial" charset="0"/>
            </a:endParaRPr>
          </a:p>
          <a:p>
            <a:pPr algn="ctr"/>
            <a:r>
              <a:rPr lang="es-ES" b="1" dirty="0">
                <a:cs typeface="Arial" charset="0"/>
              </a:rPr>
              <a:t>PANORAMA</a:t>
            </a:r>
          </a:p>
        </p:txBody>
      </p:sp>
    </p:spTree>
    <p:extLst>
      <p:ext uri="{BB962C8B-B14F-4D97-AF65-F5344CB8AC3E}">
        <p14:creationId xmlns:p14="http://schemas.microsoft.com/office/powerpoint/2010/main" val="3328369308"/>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6" name="Picture 2" descr="Explorar0007"/>
          <p:cNvPicPr>
            <a:picLocks noChangeAspect="1" noChangeArrowheads="1"/>
          </p:cNvPicPr>
          <p:nvPr/>
        </p:nvPicPr>
        <p:blipFill>
          <a:blip r:embed="rId5" cstate="print">
            <a:lum bright="-6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7043" name="Group 3"/>
          <p:cNvGraphicFramePr>
            <a:graphicFrameLocks noGrp="1"/>
          </p:cNvGraphicFramePr>
          <p:nvPr>
            <p:extLst>
              <p:ext uri="{D42A27DB-BD31-4B8C-83A1-F6EECF244321}">
                <p14:modId xmlns:p14="http://schemas.microsoft.com/office/powerpoint/2010/main" val="874086320"/>
              </p:ext>
            </p:extLst>
          </p:nvPr>
        </p:nvGraphicFramePr>
        <p:xfrm>
          <a:off x="22222" y="620688"/>
          <a:ext cx="9144000" cy="5997259"/>
        </p:xfrm>
        <a:graphic>
          <a:graphicData uri="http://schemas.openxmlformats.org/drawingml/2006/table">
            <a:tbl>
              <a:tblPr/>
              <a:tblGrid>
                <a:gridCol w="1847850"/>
                <a:gridCol w="7296150"/>
              </a:tblGrid>
              <a:tr h="754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ENERGÍA UTILIZACIÓN</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FFFF00"/>
                          </a:solidFill>
                          <a:effectLst/>
                          <a:latin typeface="Arial" charset="0"/>
                          <a:cs typeface="Times New Roman" pitchFamily="18" charset="0"/>
                        </a:rPr>
                        <a:t>Incremento 3200 3500 </a:t>
                      </a:r>
                      <a:r>
                        <a:rPr kumimoji="0" lang="es-ES" sz="1400" b="1" i="0" u="none" strike="noStrike" cap="none" normalizeH="0" baseline="0" dirty="0" err="1" smtClean="0">
                          <a:ln>
                            <a:noFill/>
                          </a:ln>
                          <a:solidFill>
                            <a:srgbClr val="FFFF00"/>
                          </a:solidFill>
                          <a:effectLst/>
                          <a:latin typeface="Arial" charset="0"/>
                          <a:cs typeface="Times New Roman" pitchFamily="18" charset="0"/>
                        </a:rPr>
                        <a:t>Keal</a:t>
                      </a:r>
                      <a:r>
                        <a:rPr kumimoji="0" lang="es-ES" sz="1400" b="1" i="0" u="none" strike="noStrike" cap="none" normalizeH="0" baseline="0" dirty="0" smtClean="0">
                          <a:ln>
                            <a:noFill/>
                          </a:ln>
                          <a:solidFill>
                            <a:srgbClr val="FFFF00"/>
                          </a:solidFill>
                          <a:effectLst/>
                          <a:latin typeface="Arial" charset="0"/>
                          <a:cs typeface="Times New Roman" pitchFamily="18" charset="0"/>
                        </a:rPr>
                        <a:t>/Kg</a:t>
                      </a:r>
                      <a:endParaRPr kumimoji="0" lang="es-ES" sz="1400" b="0" i="0" u="none" strike="noStrike" cap="none" normalizeH="0" baseline="0" dirty="0" smtClean="0">
                        <a:ln>
                          <a:noFill/>
                        </a:ln>
                        <a:solidFill>
                          <a:srgbClr val="FFFF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FFFF00"/>
                          </a:solidFill>
                          <a:effectLst/>
                          <a:latin typeface="Arial" charset="0"/>
                          <a:cs typeface="Times New Roman" pitchFamily="18" charset="0"/>
                        </a:rPr>
                        <a:t>Satisfacer requerimientos</a:t>
                      </a:r>
                      <a:endParaRPr kumimoji="0" lang="es-ES" sz="1400" b="0" i="0" u="none" strike="noStrike" cap="none" normalizeH="0" baseline="0" dirty="0" smtClean="0">
                        <a:ln>
                          <a:noFill/>
                        </a:ln>
                        <a:solidFill>
                          <a:srgbClr val="FFFF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FFFF00"/>
                          </a:solidFill>
                          <a:effectLst/>
                          <a:latin typeface="Arial" charset="0"/>
                          <a:cs typeface="Times New Roman" pitchFamily="18" charset="0"/>
                        </a:rPr>
                        <a:t>Incremento vía aminoácidos sintéticos</a:t>
                      </a:r>
                      <a:endParaRPr kumimoji="0" lang="es-ES" sz="1400" b="0" i="0" u="none" strike="noStrike" cap="none" normalizeH="0" baseline="0" dirty="0" smtClean="0">
                        <a:ln>
                          <a:noFill/>
                        </a:ln>
                        <a:solidFill>
                          <a:srgbClr val="FFFF00"/>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5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err="1" smtClean="0">
                          <a:ln>
                            <a:noFill/>
                          </a:ln>
                          <a:solidFill>
                            <a:schemeClr val="tx1"/>
                          </a:solidFill>
                          <a:effectLst/>
                          <a:latin typeface="Arial" charset="0"/>
                          <a:cs typeface="Times New Roman" pitchFamily="18" charset="0"/>
                        </a:rPr>
                        <a:t>PROTElNA</a:t>
                      </a:r>
                      <a:r>
                        <a:rPr kumimoji="0" lang="es-ES" sz="1400" b="1" i="0" u="none" strike="noStrike" cap="none" normalizeH="0" baseline="0" dirty="0" smtClean="0">
                          <a:ln>
                            <a:noFill/>
                          </a:ln>
                          <a:solidFill>
                            <a:schemeClr val="tx1"/>
                          </a:solidFill>
                          <a:effectLst/>
                          <a:latin typeface="Arial" charset="0"/>
                          <a:cs typeface="Times New Roman" pitchFamily="18" charset="0"/>
                        </a:rPr>
                        <a:t>  Y AMINOÁCIDOS</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Nivel de proteínas, cantidad y calidad, disponibilidad </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Interacción de aminoácidos sintéticos</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Nuevas fuentes de proteína.</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93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cs typeface="Times New Roman" pitchFamily="18" charset="0"/>
                        </a:rPr>
                        <a:t>VITAMINAS</a:t>
                      </a:r>
                      <a:endParaRPr kumimoji="0" lang="es-ES" sz="1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88900" algn="l"/>
                        </a:tabLst>
                      </a:pPr>
                      <a:r>
                        <a:rPr kumimoji="0" lang="es-ES" sz="1400" b="1" i="0" u="none" strike="noStrike" cap="none" normalizeH="0" baseline="0" smtClean="0">
                          <a:ln>
                            <a:noFill/>
                          </a:ln>
                          <a:solidFill>
                            <a:schemeClr val="tx1"/>
                          </a:solidFill>
                          <a:effectLst/>
                          <a:latin typeface="Arial" charset="0"/>
                          <a:cs typeface="Times New Roman" pitchFamily="18" charset="0"/>
                        </a:rPr>
                        <a:t>No se han modificado los requisitos, se revisaron (N.R.C.)1994</a:t>
                      </a:r>
                      <a:endParaRPr kumimoji="0" lang="es-ES" sz="1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88900" algn="l"/>
                        </a:tabLst>
                      </a:pPr>
                      <a:r>
                        <a:rPr kumimoji="0" lang="es-ES" sz="1400" b="1" i="0" u="none" strike="noStrike" cap="none" normalizeH="0" baseline="0" smtClean="0">
                          <a:ln>
                            <a:noFill/>
                          </a:ln>
                          <a:solidFill>
                            <a:schemeClr val="tx1"/>
                          </a:solidFill>
                          <a:effectLst/>
                          <a:latin typeface="Arial" charset="0"/>
                          <a:cs typeface="Times New Roman" pitchFamily="18" charset="0"/>
                        </a:rPr>
                        <a:t>Efecto e interacción con otros ingredientes.</a:t>
                      </a:r>
                      <a:endParaRPr kumimoji="0" lang="es-ES" sz="1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88900" algn="l"/>
                        </a:tabLst>
                      </a:pPr>
                      <a:r>
                        <a:rPr kumimoji="0" lang="es-ES" sz="1400" b="1" i="0" u="none" strike="noStrike" cap="none" normalizeH="0" baseline="0" smtClean="0">
                          <a:ln>
                            <a:noFill/>
                          </a:ln>
                          <a:solidFill>
                            <a:schemeClr val="tx1"/>
                          </a:solidFill>
                          <a:effectLst/>
                          <a:latin typeface="Arial" charset="0"/>
                          <a:cs typeface="Times New Roman" pitchFamily="18" charset="0"/>
                        </a:rPr>
                        <a:t>Oxidación de liposolubles en granjas, estabilidad por temperatura. </a:t>
                      </a:r>
                      <a:endParaRPr kumimoji="0" lang="es-ES" sz="1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88900" algn="l"/>
                        </a:tabLst>
                      </a:pPr>
                      <a:r>
                        <a:rPr kumimoji="0" lang="es-ES" sz="1400" b="1" i="0" u="none" strike="noStrike" cap="none" normalizeH="0" baseline="0" smtClean="0">
                          <a:ln>
                            <a:noFill/>
                          </a:ln>
                          <a:solidFill>
                            <a:schemeClr val="tx1"/>
                          </a:solidFill>
                          <a:effectLst/>
                          <a:latin typeface="Arial" charset="0"/>
                          <a:cs typeface="Times New Roman" pitchFamily="18" charset="0"/>
                        </a:rPr>
                        <a:t>Interacción de vitaminas con pigmentos o aditivos. .</a:t>
                      </a:r>
                      <a:endParaRPr kumimoji="0" lang="es-ES" sz="1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88900" algn="l"/>
                        </a:tabLst>
                      </a:pPr>
                      <a:r>
                        <a:rPr kumimoji="0" lang="es-ES" sz="1400" b="1" i="0" u="none" strike="noStrike" cap="none" normalizeH="0" baseline="0" smtClean="0">
                          <a:ln>
                            <a:noFill/>
                          </a:ln>
                          <a:solidFill>
                            <a:schemeClr val="tx1"/>
                          </a:solidFill>
                          <a:effectLst/>
                          <a:latin typeface="Arial" charset="0"/>
                          <a:cs typeface="Times New Roman" pitchFamily="18" charset="0"/>
                        </a:rPr>
                        <a:t>Biodisponibilidad de vit. K., Biotina y Colina,  D3 .</a:t>
                      </a:r>
                      <a:endParaRPr kumimoji="0" lang="es-ES" sz="1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88900" algn="l"/>
                        </a:tabLst>
                      </a:pPr>
                      <a:r>
                        <a:rPr kumimoji="0" lang="es-ES" sz="1400" b="1" i="0" u="none" strike="noStrike" cap="none" normalizeH="0" baseline="0" smtClean="0">
                          <a:ln>
                            <a:noFill/>
                          </a:ln>
                          <a:solidFill>
                            <a:schemeClr val="tx1"/>
                          </a:solidFill>
                          <a:effectLst/>
                          <a:latin typeface="Arial" charset="0"/>
                          <a:cs typeface="Times New Roman" pitchFamily="18" charset="0"/>
                        </a:rPr>
                        <a:t>Absorción intestinal.</a:t>
                      </a:r>
                      <a:endParaRPr kumimoji="0" lang="es-ES" sz="1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66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cs typeface="Times New Roman" pitchFamily="18" charset="0"/>
                        </a:rPr>
                        <a:t>MINERALES</a:t>
                      </a:r>
                      <a:endParaRPr kumimoji="0" lang="es-ES" sz="1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Revisar y elevar niveles Ca y P.</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Nivel </a:t>
                      </a:r>
                      <a:r>
                        <a:rPr kumimoji="0" lang="es-ES" sz="1400" b="1" i="0" u="none" strike="noStrike" cap="none" normalizeH="0" baseline="0" dirty="0" err="1" smtClean="0">
                          <a:ln>
                            <a:noFill/>
                          </a:ln>
                          <a:solidFill>
                            <a:schemeClr val="tx1"/>
                          </a:solidFill>
                          <a:effectLst/>
                          <a:latin typeface="Arial" charset="0"/>
                          <a:cs typeface="Times New Roman" pitchFamily="18" charset="0"/>
                        </a:rPr>
                        <a:t>fluor</a:t>
                      </a:r>
                      <a:r>
                        <a:rPr kumimoji="0" lang="es-ES" sz="1400" b="1" i="0" u="none" strike="noStrike" cap="none" normalizeH="0" baseline="0" dirty="0" smtClean="0">
                          <a:ln>
                            <a:noFill/>
                          </a:ln>
                          <a:solidFill>
                            <a:schemeClr val="tx1"/>
                          </a:solidFill>
                          <a:effectLst/>
                          <a:latin typeface="Arial" charset="0"/>
                          <a:cs typeface="Times New Roman" pitchFamily="18" charset="0"/>
                        </a:rPr>
                        <a:t> (como ingrediente no como fósforo)</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err="1" smtClean="0">
                          <a:ln>
                            <a:noFill/>
                          </a:ln>
                          <a:solidFill>
                            <a:schemeClr val="tx1"/>
                          </a:solidFill>
                          <a:effectLst/>
                          <a:latin typeface="Arial" charset="0"/>
                          <a:cs typeface="Times New Roman" pitchFamily="18" charset="0"/>
                        </a:rPr>
                        <a:t>Banadio</a:t>
                      </a:r>
                      <a:r>
                        <a:rPr kumimoji="0" lang="es-ES" sz="1400" b="1" i="0" u="none" strike="noStrike" cap="none" normalizeH="0" baseline="0" dirty="0" smtClean="0">
                          <a:ln>
                            <a:noFill/>
                          </a:ln>
                          <a:solidFill>
                            <a:schemeClr val="tx1"/>
                          </a:solidFill>
                          <a:effectLst/>
                          <a:latin typeface="Arial" charset="0"/>
                          <a:cs typeface="Times New Roman" pitchFamily="18" charset="0"/>
                        </a:rPr>
                        <a:t> (tiene efecto calidad de albumina)</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Incrementar niveles Cu y Zn.</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86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cs typeface="Times New Roman" pitchFamily="18" charset="0"/>
                        </a:rPr>
                        <a:t>SÍNDROMES</a:t>
                      </a:r>
                      <a:endParaRPr kumimoji="0" lang="es-ES" sz="1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400" b="1" i="0" u="none" strike="noStrike" cap="none" normalizeH="0" baseline="0" dirty="0" err="1" smtClean="0">
                          <a:ln>
                            <a:noFill/>
                          </a:ln>
                          <a:solidFill>
                            <a:schemeClr val="tx1"/>
                          </a:solidFill>
                          <a:effectLst/>
                          <a:latin typeface="Arial" charset="0"/>
                          <a:cs typeface="Times New Roman" pitchFamily="18" charset="0"/>
                        </a:rPr>
                        <a:t>Ascitis</a:t>
                      </a:r>
                      <a:r>
                        <a:rPr kumimoji="0" lang="pt-BR" sz="1400" b="1" i="0" u="none" strike="noStrike" cap="none" normalizeH="0" baseline="0" dirty="0" smtClean="0">
                          <a:ln>
                            <a:noFill/>
                          </a:ln>
                          <a:solidFill>
                            <a:schemeClr val="tx1"/>
                          </a:solidFill>
                          <a:effectLst/>
                          <a:latin typeface="Arial" charset="0"/>
                          <a:cs typeface="Times New Roman" pitchFamily="18" charset="0"/>
                        </a:rPr>
                        <a:t>, </a:t>
                      </a:r>
                      <a:r>
                        <a:rPr kumimoji="0" lang="pt-BR" sz="1400" b="1" i="0" u="none" strike="noStrike" cap="none" normalizeH="0" baseline="0" dirty="0" err="1" smtClean="0">
                          <a:ln>
                            <a:noFill/>
                          </a:ln>
                          <a:solidFill>
                            <a:schemeClr val="tx1"/>
                          </a:solidFill>
                          <a:effectLst/>
                          <a:latin typeface="Arial" charset="0"/>
                          <a:cs typeface="Times New Roman" pitchFamily="18" charset="0"/>
                        </a:rPr>
                        <a:t>hígado</a:t>
                      </a:r>
                      <a:r>
                        <a:rPr kumimoji="0" lang="pt-BR" sz="1400" b="1" i="0" u="none" strike="noStrike" cap="none" normalizeH="0" baseline="0" dirty="0" smtClean="0">
                          <a:ln>
                            <a:noFill/>
                          </a:ln>
                          <a:solidFill>
                            <a:schemeClr val="tx1"/>
                          </a:solidFill>
                          <a:effectLst/>
                          <a:latin typeface="Arial" charset="0"/>
                          <a:cs typeface="Times New Roman" pitchFamily="18" charset="0"/>
                        </a:rPr>
                        <a:t> </a:t>
                      </a:r>
                      <a:r>
                        <a:rPr kumimoji="0" lang="pt-BR" sz="1400" b="1" i="0" u="none" strike="noStrike" cap="none" normalizeH="0" baseline="0" dirty="0" err="1" smtClean="0">
                          <a:ln>
                            <a:noFill/>
                          </a:ln>
                          <a:solidFill>
                            <a:schemeClr val="tx1"/>
                          </a:solidFill>
                          <a:effectLst/>
                          <a:latin typeface="Arial" charset="0"/>
                          <a:cs typeface="Times New Roman" pitchFamily="18" charset="0"/>
                        </a:rPr>
                        <a:t>graso</a:t>
                      </a:r>
                      <a:r>
                        <a:rPr kumimoji="0" lang="pt-BR" sz="1400" b="1" i="0" u="none" strike="noStrike" cap="none" normalizeH="0" baseline="0" dirty="0" smtClean="0">
                          <a:ln>
                            <a:noFill/>
                          </a:ln>
                          <a:solidFill>
                            <a:schemeClr val="tx1"/>
                          </a:solidFill>
                          <a:effectLst/>
                          <a:latin typeface="Arial" charset="0"/>
                          <a:cs typeface="Times New Roman" pitchFamily="18" charset="0"/>
                        </a:rPr>
                        <a:t>; micotoxicosis, </a:t>
                      </a:r>
                      <a:r>
                        <a:rPr kumimoji="0" lang="pt-BR" sz="1400" b="1" i="0" u="none" strike="noStrike" cap="none" normalizeH="0" baseline="0" dirty="0" err="1" smtClean="0">
                          <a:ln>
                            <a:noFill/>
                          </a:ln>
                          <a:solidFill>
                            <a:schemeClr val="tx1"/>
                          </a:solidFill>
                          <a:effectLst/>
                          <a:latin typeface="Arial" charset="0"/>
                          <a:cs typeface="Times New Roman" pitchFamily="18" charset="0"/>
                        </a:rPr>
                        <a:t>diarreas</a:t>
                      </a:r>
                      <a:r>
                        <a:rPr kumimoji="0" lang="pt-BR" sz="1400" b="1" i="0" u="none" strike="noStrike" cap="none" normalizeH="0" baseline="0" dirty="0" smtClean="0">
                          <a:ln>
                            <a:noFill/>
                          </a:ln>
                          <a:solidFill>
                            <a:schemeClr val="tx1"/>
                          </a:solidFill>
                          <a:effectLst/>
                          <a:latin typeface="Arial" charset="0"/>
                          <a:cs typeface="Times New Roman" pitchFamily="18" charset="0"/>
                        </a:rPr>
                        <a:t> TR</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0654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ADITIVOS</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Pigmentos sintéticos, naturales.</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err="1" smtClean="0">
                          <a:ln>
                            <a:noFill/>
                          </a:ln>
                          <a:solidFill>
                            <a:schemeClr val="tx1"/>
                          </a:solidFill>
                          <a:effectLst/>
                          <a:latin typeface="Arial" charset="0"/>
                          <a:cs typeface="Times New Roman" pitchFamily="18" charset="0"/>
                        </a:rPr>
                        <a:t>Coccidiostatos</a:t>
                      </a:r>
                      <a:r>
                        <a:rPr kumimoji="0" lang="es-ES" sz="1400" b="1" i="0" u="none" strike="noStrike" cap="none" normalizeH="0" baseline="0" dirty="0" smtClean="0">
                          <a:ln>
                            <a:noFill/>
                          </a:ln>
                          <a:solidFill>
                            <a:schemeClr val="tx1"/>
                          </a:solidFill>
                          <a:effectLst/>
                          <a:latin typeface="Arial" charset="0"/>
                          <a:cs typeface="Times New Roman" pitchFamily="18" charset="0"/>
                        </a:rPr>
                        <a:t>, </a:t>
                      </a:r>
                      <a:r>
                        <a:rPr kumimoji="0" lang="es-ES" sz="1400" b="1" i="0" u="none" strike="noStrike" cap="none" normalizeH="0" baseline="0" dirty="0" err="1" smtClean="0">
                          <a:ln>
                            <a:noFill/>
                          </a:ln>
                          <a:solidFill>
                            <a:schemeClr val="tx1"/>
                          </a:solidFill>
                          <a:effectLst/>
                          <a:latin typeface="Arial" charset="0"/>
                          <a:cs typeface="Times New Roman" pitchFamily="18" charset="0"/>
                        </a:rPr>
                        <a:t>ionoforos</a:t>
                      </a:r>
                      <a:r>
                        <a:rPr kumimoji="0" lang="es-ES" sz="1400" b="1" i="0" u="none" strike="noStrike" cap="none" normalizeH="0" baseline="0" dirty="0" smtClean="0">
                          <a:ln>
                            <a:noFill/>
                          </a:ln>
                          <a:solidFill>
                            <a:schemeClr val="tx1"/>
                          </a:solidFill>
                          <a:effectLst/>
                          <a:latin typeface="Arial" charset="0"/>
                          <a:cs typeface="Times New Roman" pitchFamily="18" charset="0"/>
                        </a:rPr>
                        <a:t> interacción nutricional</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err="1" smtClean="0">
                          <a:ln>
                            <a:noFill/>
                          </a:ln>
                          <a:solidFill>
                            <a:schemeClr val="tx1"/>
                          </a:solidFill>
                          <a:effectLst/>
                          <a:latin typeface="Arial" charset="0"/>
                          <a:cs typeface="Times New Roman" pitchFamily="18" charset="0"/>
                        </a:rPr>
                        <a:t>Probioticos</a:t>
                      </a:r>
                      <a:r>
                        <a:rPr kumimoji="0" lang="es-ES" sz="1400" b="1" i="0" u="none" strike="noStrike" cap="none" normalizeH="0" baseline="0" dirty="0" smtClean="0">
                          <a:ln>
                            <a:noFill/>
                          </a:ln>
                          <a:solidFill>
                            <a:schemeClr val="tx1"/>
                          </a:solidFill>
                          <a:effectLst/>
                          <a:latin typeface="Arial" charset="0"/>
                          <a:cs typeface="Times New Roman" pitchFamily="18" charset="0"/>
                        </a:rPr>
                        <a:t>. Utilización</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Promotores.- Rotación adecuada.</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err="1" smtClean="0">
                          <a:ln>
                            <a:noFill/>
                          </a:ln>
                          <a:solidFill>
                            <a:schemeClr val="tx1"/>
                          </a:solidFill>
                          <a:effectLst/>
                          <a:latin typeface="Arial" charset="0"/>
                          <a:cs typeface="Times New Roman" pitchFamily="18" charset="0"/>
                        </a:rPr>
                        <a:t>Antifungicos</a:t>
                      </a:r>
                      <a:r>
                        <a:rPr kumimoji="0" lang="es-ES" sz="1400" b="1" i="0" u="none" strike="noStrike" cap="none" normalizeH="0" baseline="0" dirty="0" smtClean="0">
                          <a:ln>
                            <a:noFill/>
                          </a:ln>
                          <a:solidFill>
                            <a:schemeClr val="tx1"/>
                          </a:solidFill>
                          <a:effectLst/>
                          <a:latin typeface="Arial" charset="0"/>
                          <a:cs typeface="Times New Roman" pitchFamily="18" charset="0"/>
                        </a:rPr>
                        <a:t>.- Programas preventivos.</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Aglutinantes.- Niveles de grasa vegetal.</a:t>
                      </a:r>
                      <a:endParaRPr kumimoji="0" lang="es-ES"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Acidificantes.- Posibilidades enormes</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cs typeface="Times New Roman" pitchFamily="18" charset="0"/>
                        </a:rPr>
                        <a:t>Promotores ionizantes de uso discontinuo.- En investigación</a:t>
                      </a:r>
                      <a:endParaRPr kumimoji="0" lang="es-ES" sz="14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7130" name="Rectangle 26"/>
          <p:cNvSpPr>
            <a:spLocks noChangeArrowheads="1"/>
          </p:cNvSpPr>
          <p:nvPr/>
        </p:nvSpPr>
        <p:spPr bwMode="auto">
          <a:xfrm>
            <a:off x="1571746" y="-3671"/>
            <a:ext cx="53528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r>
              <a:rPr lang="es-ES" b="1" dirty="0" smtClean="0">
                <a:cs typeface="Arial" pitchFamily="34" charset="0"/>
              </a:rPr>
              <a:t>TENDENCIAS EN ASPECTOS </a:t>
            </a:r>
            <a:r>
              <a:rPr lang="es-ES" b="1" dirty="0">
                <a:cs typeface="Arial" pitchFamily="34" charset="0"/>
              </a:rPr>
              <a:t>NUTRICIONALES</a:t>
            </a:r>
            <a:endParaRPr lang="es-ES" dirty="0">
              <a:cs typeface="Arial" pitchFamily="34" charset="0"/>
            </a:endParaRPr>
          </a:p>
          <a:p>
            <a:pPr algn="ctr"/>
            <a:r>
              <a:rPr lang="es-ES" b="1" dirty="0">
                <a:cs typeface="Arial" pitchFamily="34" charset="0"/>
              </a:rPr>
              <a:t>(PRONOSTICO)</a:t>
            </a:r>
            <a:endParaRPr lang="es-ES" dirty="0">
              <a:cs typeface="Arial" pitchFamily="34" charset="0"/>
            </a:endParaRPr>
          </a:p>
          <a:p>
            <a:pPr algn="ctr" eaLnBrk="0" hangingPunct="0"/>
            <a:endParaRPr lang="es-ES" dirty="0">
              <a:cs typeface="Arial" pitchFamily="34" charset="0"/>
            </a:endParaRPr>
          </a:p>
        </p:txBody>
      </p:sp>
      <p:pic>
        <p:nvPicPr>
          <p:cNvPr id="3" name="Small Intestin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52950" y="3414713"/>
            <a:ext cx="38100" cy="28575"/>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4" name="Small Intestin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52950" y="3414713"/>
            <a:ext cx="38100" cy="28575"/>
          </a:xfrm>
          <a:prstGeom prst="rect">
            <a:avLst/>
          </a:prstGeom>
        </p:spPr>
      </p:pic>
      <p:pic>
        <p:nvPicPr>
          <p:cNvPr id="5" name="Small Intestin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228168" y="3573017"/>
            <a:ext cx="2880336" cy="2160240"/>
          </a:xfrm>
          <a:prstGeom prst="rect">
            <a:avLst/>
          </a:prstGeom>
        </p:spPr>
      </p:pic>
      <p:cxnSp>
        <p:nvCxnSpPr>
          <p:cNvPr id="6" name="5 Conector recto"/>
          <p:cNvCxnSpPr/>
          <p:nvPr/>
        </p:nvCxnSpPr>
        <p:spPr>
          <a:xfrm>
            <a:off x="6924558" y="692696"/>
            <a:ext cx="0" cy="1224136"/>
          </a:xfrm>
          <a:prstGeom prst="line">
            <a:avLst/>
          </a:prstGeom>
          <a:ln w="5715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flipH="1">
            <a:off x="6924558" y="1916832"/>
            <a:ext cx="1383474" cy="0"/>
          </a:xfrm>
          <a:prstGeom prst="line">
            <a:avLst/>
          </a:prstGeom>
          <a:ln w="5715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flipV="1">
            <a:off x="6924558" y="548680"/>
            <a:ext cx="1383474" cy="1368152"/>
          </a:xfrm>
          <a:prstGeom prst="straightConnector1">
            <a:avLst/>
          </a:prstGeom>
          <a:ln w="7620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6924558" y="692696"/>
            <a:ext cx="1175834" cy="1152128"/>
          </a:xfrm>
          <a:prstGeom prst="straightConnector1">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42398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7043"/>
                                        </p:tgtEl>
                                        <p:attrNameLst>
                                          <p:attrName>style.visibility</p:attrName>
                                        </p:attrNameLst>
                                      </p:cBhvr>
                                      <p:to>
                                        <p:strVal val="visible"/>
                                      </p:to>
                                    </p:set>
                                    <p:anim calcmode="lin" valueType="num">
                                      <p:cBhvr>
                                        <p:cTn id="7" dur="1000" fill="hold"/>
                                        <p:tgtEl>
                                          <p:spTgt spid="87043"/>
                                        </p:tgtEl>
                                        <p:attrNameLst>
                                          <p:attrName>ppt_w</p:attrName>
                                        </p:attrNameLst>
                                      </p:cBhvr>
                                      <p:tavLst>
                                        <p:tav tm="0">
                                          <p:val>
                                            <p:fltVal val="0"/>
                                          </p:val>
                                        </p:tav>
                                        <p:tav tm="100000">
                                          <p:val>
                                            <p:strVal val="#ppt_w"/>
                                          </p:val>
                                        </p:tav>
                                      </p:tavLst>
                                    </p:anim>
                                    <p:anim calcmode="lin" valueType="num">
                                      <p:cBhvr>
                                        <p:cTn id="8" dur="1000" fill="hold"/>
                                        <p:tgtEl>
                                          <p:spTgt spid="87043"/>
                                        </p:tgtEl>
                                        <p:attrNameLst>
                                          <p:attrName>ppt_h</p:attrName>
                                        </p:attrNameLst>
                                      </p:cBhvr>
                                      <p:tavLst>
                                        <p:tav tm="0">
                                          <p:val>
                                            <p:fltVal val="0"/>
                                          </p:val>
                                        </p:tav>
                                        <p:tav tm="100000">
                                          <p:val>
                                            <p:strVal val="#ppt_h"/>
                                          </p:val>
                                        </p:tav>
                                      </p:tavLst>
                                    </p:anim>
                                    <p:anim calcmode="lin" valueType="num">
                                      <p:cBhvr>
                                        <p:cTn id="9" dur="1000" fill="hold"/>
                                        <p:tgtEl>
                                          <p:spTgt spid="87043"/>
                                        </p:tgtEl>
                                        <p:attrNameLst>
                                          <p:attrName>style.rotation</p:attrName>
                                        </p:attrNameLst>
                                      </p:cBhvr>
                                      <p:tavLst>
                                        <p:tav tm="0">
                                          <p:val>
                                            <p:fltVal val="90"/>
                                          </p:val>
                                        </p:tav>
                                        <p:tav tm="100000">
                                          <p:val>
                                            <p:fltVal val="0"/>
                                          </p:val>
                                        </p:tav>
                                      </p:tavLst>
                                    </p:anim>
                                    <p:animEffect transition="in" filter="fade">
                                      <p:cBhvr>
                                        <p:cTn id="10" dur="1000"/>
                                        <p:tgtEl>
                                          <p:spTgt spid="8704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ircle(in)">
                                      <p:cBhvr>
                                        <p:cTn id="3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3"/>
                                        </p:tgtEl>
                                      </p:cBhvr>
                                    </p:cmd>
                                  </p:childTnLst>
                                </p:cTn>
                              </p:par>
                            </p:childTnLst>
                          </p:cTn>
                        </p:par>
                      </p:childTnLst>
                    </p:cTn>
                  </p:par>
                </p:childTnLst>
              </p:cTn>
              <p:nextCondLst>
                <p:cond evt="onClick" delay="0">
                  <p:tgtEl>
                    <p:spTgt spid="3"/>
                  </p:tgtEl>
                </p:cond>
              </p:nextCondLst>
            </p:seq>
            <p:video>
              <p:cMediaNode vol="80000">
                <p:cTn id="39" fill="hold" display="0">
                  <p:stCondLst>
                    <p:cond delay="indefinite"/>
                  </p:stCondLst>
                </p:cTn>
                <p:tgtEl>
                  <p:spTgt spid="3"/>
                </p:tgtEl>
              </p:cMediaNode>
            </p:video>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4"/>
                                        </p:tgtEl>
                                      </p:cBhvr>
                                    </p:cmd>
                                  </p:childTnLst>
                                </p:cTn>
                              </p:par>
                            </p:childTnLst>
                          </p:cTn>
                        </p:par>
                      </p:childTnLst>
                    </p:cTn>
                  </p:par>
                </p:childTnLst>
              </p:cTn>
              <p:nextCondLst>
                <p:cond evt="onClick" delay="0">
                  <p:tgtEl>
                    <p:spTgt spid="4"/>
                  </p:tgtEl>
                </p:cond>
              </p:nextCondLst>
            </p:seq>
            <p:video>
              <p:cMediaNode vol="0">
                <p:cTn id="45" fill="hold" display="0">
                  <p:stCondLst>
                    <p:cond delay="indefinite"/>
                  </p:stCondLst>
                </p:cTn>
                <p:tgtEl>
                  <p:spTgt spid="4"/>
                </p:tgtEl>
              </p:cMediaNode>
            </p:video>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5"/>
                                        </p:tgtEl>
                                      </p:cBhvr>
                                    </p:cmd>
                                  </p:childTnLst>
                                </p:cTn>
                              </p:par>
                            </p:childTnLst>
                          </p:cTn>
                        </p:par>
                      </p:childTnLst>
                    </p:cTn>
                  </p:par>
                </p:childTnLst>
              </p:cTn>
              <p:nextCondLst>
                <p:cond evt="onClick" delay="0">
                  <p:tgtEl>
                    <p:spTgt spid="5"/>
                  </p:tgtEl>
                </p:cond>
              </p:nextCondLst>
            </p:seq>
            <p:video>
              <p:cMediaNode vol="0">
                <p:cTn id="51"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11620" cy="6858000"/>
          </a:xfrm>
          <a:prstGeom prst="rect">
            <a:avLst/>
          </a:prstGeom>
        </p:spPr>
      </p:pic>
    </p:spTree>
    <p:extLst>
      <p:ext uri="{BB962C8B-B14F-4D97-AF65-F5344CB8AC3E}">
        <p14:creationId xmlns:p14="http://schemas.microsoft.com/office/powerpoint/2010/main" val="23353618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38 Conector recto"/>
          <p:cNvCxnSpPr/>
          <p:nvPr/>
        </p:nvCxnSpPr>
        <p:spPr>
          <a:xfrm>
            <a:off x="0" y="1052736"/>
            <a:ext cx="9144000" cy="0"/>
          </a:xfrm>
          <a:prstGeom prst="line">
            <a:avLst/>
          </a:prstGeom>
          <a:ln>
            <a:solidFill>
              <a:srgbClr val="66FF33"/>
            </a:solidFill>
          </a:ln>
        </p:spPr>
        <p:style>
          <a:lnRef idx="2">
            <a:schemeClr val="accent6"/>
          </a:lnRef>
          <a:fillRef idx="0">
            <a:schemeClr val="accent6"/>
          </a:fillRef>
          <a:effectRef idx="1">
            <a:schemeClr val="accent6"/>
          </a:effectRef>
          <a:fontRef idx="minor">
            <a:schemeClr val="tx1"/>
          </a:fontRef>
        </p:style>
      </p:cxnSp>
      <p:sp>
        <p:nvSpPr>
          <p:cNvPr id="40" name="2 CuadroTexto"/>
          <p:cNvSpPr txBox="1">
            <a:spLocks noChangeArrowheads="1"/>
          </p:cNvSpPr>
          <p:nvPr/>
        </p:nvSpPr>
        <p:spPr bwMode="auto">
          <a:xfrm>
            <a:off x="903436" y="116632"/>
            <a:ext cx="72723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s-MX" altLang="es-MX" sz="2800" b="1" dirty="0" err="1" smtClean="0"/>
              <a:t>Poultry</a:t>
            </a:r>
            <a:r>
              <a:rPr lang="es-MX" altLang="es-MX" sz="2800" b="1" dirty="0" smtClean="0"/>
              <a:t> </a:t>
            </a:r>
            <a:r>
              <a:rPr lang="es-MX" altLang="es-MX" sz="2800" b="1" dirty="0" err="1" smtClean="0"/>
              <a:t>egg</a:t>
            </a:r>
            <a:r>
              <a:rPr lang="es-MX" altLang="es-MX" sz="2800" b="1" dirty="0" smtClean="0"/>
              <a:t> </a:t>
            </a:r>
            <a:r>
              <a:rPr lang="es-MX" altLang="es-MX" sz="2800" b="1" dirty="0" err="1" smtClean="0"/>
              <a:t>production</a:t>
            </a:r>
            <a:r>
              <a:rPr lang="es-MX" altLang="es-MX" sz="2800" b="1" dirty="0" smtClean="0"/>
              <a:t> </a:t>
            </a:r>
          </a:p>
          <a:p>
            <a:pPr algn="ctr" eaLnBrk="1" hangingPunct="1"/>
            <a:r>
              <a:rPr lang="es-MX" altLang="es-MX" sz="2800" b="1" dirty="0" smtClean="0"/>
              <a:t>HPAI </a:t>
            </a:r>
            <a:r>
              <a:rPr lang="es-MX" altLang="es-MX" sz="2800" b="1" dirty="0" err="1" smtClean="0"/>
              <a:t>avian</a:t>
            </a:r>
            <a:r>
              <a:rPr lang="es-MX" altLang="es-MX" sz="2800" b="1" dirty="0" smtClean="0"/>
              <a:t> </a:t>
            </a:r>
            <a:r>
              <a:rPr lang="en-US" sz="2800" dirty="0" smtClean="0"/>
              <a:t>influenza</a:t>
            </a:r>
            <a:endParaRPr lang="es-MX" altLang="es-MX" sz="2800" b="1" dirty="0"/>
          </a:p>
        </p:txBody>
      </p:sp>
      <p:sp>
        <p:nvSpPr>
          <p:cNvPr id="38" name="Freeform 570"/>
          <p:cNvSpPr>
            <a:spLocks/>
          </p:cNvSpPr>
          <p:nvPr/>
        </p:nvSpPr>
        <p:spPr bwMode="auto">
          <a:xfrm>
            <a:off x="4787255" y="4514627"/>
            <a:ext cx="431800" cy="287337"/>
          </a:xfrm>
          <a:custGeom>
            <a:avLst/>
            <a:gdLst>
              <a:gd name="T0" fmla="*/ 2147483647 w 362"/>
              <a:gd name="T1" fmla="*/ 2147483647 h 261"/>
              <a:gd name="T2" fmla="*/ 2147483647 w 362"/>
              <a:gd name="T3" fmla="*/ 2147483647 h 261"/>
              <a:gd name="T4" fmla="*/ 2147483647 w 362"/>
              <a:gd name="T5" fmla="*/ 2147483647 h 261"/>
              <a:gd name="T6" fmla="*/ 2147483647 w 362"/>
              <a:gd name="T7" fmla="*/ 2147483647 h 261"/>
              <a:gd name="T8" fmla="*/ 2147483647 w 362"/>
              <a:gd name="T9" fmla="*/ 2147483647 h 261"/>
              <a:gd name="T10" fmla="*/ 2147483647 w 362"/>
              <a:gd name="T11" fmla="*/ 2147483647 h 261"/>
              <a:gd name="T12" fmla="*/ 2147483647 w 362"/>
              <a:gd name="T13" fmla="*/ 2147483647 h 261"/>
              <a:gd name="T14" fmla="*/ 2147483647 w 362"/>
              <a:gd name="T15" fmla="*/ 2147483647 h 261"/>
              <a:gd name="T16" fmla="*/ 2147483647 w 362"/>
              <a:gd name="T17" fmla="*/ 2147483647 h 261"/>
              <a:gd name="T18" fmla="*/ 2147483647 w 362"/>
              <a:gd name="T19" fmla="*/ 2147483647 h 261"/>
              <a:gd name="T20" fmla="*/ 2147483647 w 362"/>
              <a:gd name="T21" fmla="*/ 2147483647 h 261"/>
              <a:gd name="T22" fmla="*/ 2147483647 w 362"/>
              <a:gd name="T23" fmla="*/ 2147483647 h 261"/>
              <a:gd name="T24" fmla="*/ 2147483647 w 362"/>
              <a:gd name="T25" fmla="*/ 2147483647 h 261"/>
              <a:gd name="T26" fmla="*/ 2147483647 w 362"/>
              <a:gd name="T27" fmla="*/ 2147483647 h 261"/>
              <a:gd name="T28" fmla="*/ 2147483647 w 362"/>
              <a:gd name="T29" fmla="*/ 2147483647 h 261"/>
              <a:gd name="T30" fmla="*/ 2147483647 w 362"/>
              <a:gd name="T31" fmla="*/ 2147483647 h 261"/>
              <a:gd name="T32" fmla="*/ 2147483647 w 362"/>
              <a:gd name="T33" fmla="*/ 2147483647 h 261"/>
              <a:gd name="T34" fmla="*/ 2147483647 w 362"/>
              <a:gd name="T35" fmla="*/ 2147483647 h 261"/>
              <a:gd name="T36" fmla="*/ 2147483647 w 362"/>
              <a:gd name="T37" fmla="*/ 2147483647 h 261"/>
              <a:gd name="T38" fmla="*/ 2147483647 w 362"/>
              <a:gd name="T39" fmla="*/ 2147483647 h 261"/>
              <a:gd name="T40" fmla="*/ 2147483647 w 362"/>
              <a:gd name="T41" fmla="*/ 2147483647 h 261"/>
              <a:gd name="T42" fmla="*/ 2147483647 w 362"/>
              <a:gd name="T43" fmla="*/ 2147483647 h 261"/>
              <a:gd name="T44" fmla="*/ 2147483647 w 362"/>
              <a:gd name="T45" fmla="*/ 2147483647 h 261"/>
              <a:gd name="T46" fmla="*/ 2147483647 w 362"/>
              <a:gd name="T47" fmla="*/ 2147483647 h 261"/>
              <a:gd name="T48" fmla="*/ 2147483647 w 362"/>
              <a:gd name="T49" fmla="*/ 2147483647 h 261"/>
              <a:gd name="T50" fmla="*/ 2147483647 w 362"/>
              <a:gd name="T51" fmla="*/ 2147483647 h 261"/>
              <a:gd name="T52" fmla="*/ 2147483647 w 362"/>
              <a:gd name="T53" fmla="*/ 2147483647 h 261"/>
              <a:gd name="T54" fmla="*/ 2147483647 w 362"/>
              <a:gd name="T55" fmla="*/ 2147483647 h 261"/>
              <a:gd name="T56" fmla="*/ 2147483647 w 362"/>
              <a:gd name="T57" fmla="*/ 2147483647 h 261"/>
              <a:gd name="T58" fmla="*/ 2147483647 w 362"/>
              <a:gd name="T59" fmla="*/ 2147483647 h 261"/>
              <a:gd name="T60" fmla="*/ 2147483647 w 362"/>
              <a:gd name="T61" fmla="*/ 2147483647 h 261"/>
              <a:gd name="T62" fmla="*/ 2147483647 w 362"/>
              <a:gd name="T63" fmla="*/ 2147483647 h 261"/>
              <a:gd name="T64" fmla="*/ 2147483647 w 362"/>
              <a:gd name="T65" fmla="*/ 2147483647 h 261"/>
              <a:gd name="T66" fmla="*/ 2147483647 w 362"/>
              <a:gd name="T67" fmla="*/ 2147483647 h 261"/>
              <a:gd name="T68" fmla="*/ 2147483647 w 362"/>
              <a:gd name="T69" fmla="*/ 2147483647 h 261"/>
              <a:gd name="T70" fmla="*/ 2147483647 w 362"/>
              <a:gd name="T71" fmla="*/ 2147483647 h 261"/>
              <a:gd name="T72" fmla="*/ 2147483647 w 362"/>
              <a:gd name="T73" fmla="*/ 2147483647 h 261"/>
              <a:gd name="T74" fmla="*/ 2147483647 w 362"/>
              <a:gd name="T75" fmla="*/ 2147483647 h 261"/>
              <a:gd name="T76" fmla="*/ 2147483647 w 362"/>
              <a:gd name="T77" fmla="*/ 2147483647 h 261"/>
              <a:gd name="T78" fmla="*/ 2147483647 w 362"/>
              <a:gd name="T79" fmla="*/ 2147483647 h 261"/>
              <a:gd name="T80" fmla="*/ 2147483647 w 362"/>
              <a:gd name="T81" fmla="*/ 2147483647 h 261"/>
              <a:gd name="T82" fmla="*/ 2147483647 w 362"/>
              <a:gd name="T83" fmla="*/ 2147483647 h 261"/>
              <a:gd name="T84" fmla="*/ 2147483647 w 362"/>
              <a:gd name="T85" fmla="*/ 2147483647 h 261"/>
              <a:gd name="T86" fmla="*/ 2147483647 w 362"/>
              <a:gd name="T87" fmla="*/ 2147483647 h 261"/>
              <a:gd name="T88" fmla="*/ 2147483647 w 362"/>
              <a:gd name="T89" fmla="*/ 2147483647 h 261"/>
              <a:gd name="T90" fmla="*/ 2147483647 w 362"/>
              <a:gd name="T91" fmla="*/ 2147483647 h 261"/>
              <a:gd name="T92" fmla="*/ 2147483647 w 362"/>
              <a:gd name="T93" fmla="*/ 2147483647 h 261"/>
              <a:gd name="T94" fmla="*/ 2147483647 w 362"/>
              <a:gd name="T95" fmla="*/ 2147483647 h 261"/>
              <a:gd name="T96" fmla="*/ 2147483647 w 362"/>
              <a:gd name="T97" fmla="*/ 2147483647 h 261"/>
              <a:gd name="T98" fmla="*/ 2147483647 w 362"/>
              <a:gd name="T99" fmla="*/ 2147483647 h 261"/>
              <a:gd name="T100" fmla="*/ 2147483647 w 362"/>
              <a:gd name="T101" fmla="*/ 2147483647 h 261"/>
              <a:gd name="T102" fmla="*/ 2147483647 w 362"/>
              <a:gd name="T103" fmla="*/ 2147483647 h 261"/>
              <a:gd name="T104" fmla="*/ 2147483647 w 362"/>
              <a:gd name="T105" fmla="*/ 2147483647 h 261"/>
              <a:gd name="T106" fmla="*/ 2147483647 w 362"/>
              <a:gd name="T107" fmla="*/ 2147483647 h 261"/>
              <a:gd name="T108" fmla="*/ 2147483647 w 362"/>
              <a:gd name="T109" fmla="*/ 2147483647 h 261"/>
              <a:gd name="T110" fmla="*/ 2147483647 w 362"/>
              <a:gd name="T111" fmla="*/ 2147483647 h 261"/>
              <a:gd name="T112" fmla="*/ 2147483647 w 362"/>
              <a:gd name="T113" fmla="*/ 2147483647 h 261"/>
              <a:gd name="T114" fmla="*/ 2147483647 w 362"/>
              <a:gd name="T115" fmla="*/ 2147483647 h 261"/>
              <a:gd name="T116" fmla="*/ 2147483647 w 362"/>
              <a:gd name="T117" fmla="*/ 2147483647 h 2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2"/>
              <a:gd name="T178" fmla="*/ 0 h 261"/>
              <a:gd name="T179" fmla="*/ 362 w 362"/>
              <a:gd name="T180" fmla="*/ 261 h 2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2" h="261">
                <a:moveTo>
                  <a:pt x="0" y="95"/>
                </a:moveTo>
                <a:lnTo>
                  <a:pt x="4" y="86"/>
                </a:lnTo>
                <a:lnTo>
                  <a:pt x="4" y="68"/>
                </a:lnTo>
                <a:lnTo>
                  <a:pt x="8" y="68"/>
                </a:lnTo>
                <a:lnTo>
                  <a:pt x="13" y="68"/>
                </a:lnTo>
                <a:lnTo>
                  <a:pt x="17" y="68"/>
                </a:lnTo>
                <a:lnTo>
                  <a:pt x="21" y="68"/>
                </a:lnTo>
                <a:lnTo>
                  <a:pt x="26" y="63"/>
                </a:lnTo>
                <a:lnTo>
                  <a:pt x="26" y="59"/>
                </a:lnTo>
                <a:lnTo>
                  <a:pt x="26" y="50"/>
                </a:lnTo>
                <a:lnTo>
                  <a:pt x="26" y="36"/>
                </a:lnTo>
                <a:lnTo>
                  <a:pt x="26" y="32"/>
                </a:lnTo>
                <a:lnTo>
                  <a:pt x="34" y="27"/>
                </a:lnTo>
                <a:lnTo>
                  <a:pt x="39" y="27"/>
                </a:lnTo>
                <a:lnTo>
                  <a:pt x="39" y="32"/>
                </a:lnTo>
                <a:lnTo>
                  <a:pt x="43" y="32"/>
                </a:lnTo>
                <a:lnTo>
                  <a:pt x="52" y="32"/>
                </a:lnTo>
                <a:lnTo>
                  <a:pt x="56" y="36"/>
                </a:lnTo>
                <a:lnTo>
                  <a:pt x="60" y="41"/>
                </a:lnTo>
                <a:lnTo>
                  <a:pt x="60" y="45"/>
                </a:lnTo>
                <a:lnTo>
                  <a:pt x="64" y="45"/>
                </a:lnTo>
                <a:lnTo>
                  <a:pt x="69" y="45"/>
                </a:lnTo>
                <a:lnTo>
                  <a:pt x="77" y="45"/>
                </a:lnTo>
                <a:lnTo>
                  <a:pt x="77" y="41"/>
                </a:lnTo>
                <a:lnTo>
                  <a:pt x="90" y="41"/>
                </a:lnTo>
                <a:lnTo>
                  <a:pt x="99" y="45"/>
                </a:lnTo>
                <a:lnTo>
                  <a:pt x="103" y="45"/>
                </a:lnTo>
                <a:lnTo>
                  <a:pt x="112" y="45"/>
                </a:lnTo>
                <a:lnTo>
                  <a:pt x="112" y="50"/>
                </a:lnTo>
                <a:lnTo>
                  <a:pt x="116" y="45"/>
                </a:lnTo>
                <a:lnTo>
                  <a:pt x="116" y="50"/>
                </a:lnTo>
                <a:lnTo>
                  <a:pt x="121" y="54"/>
                </a:lnTo>
                <a:lnTo>
                  <a:pt x="125" y="50"/>
                </a:lnTo>
                <a:lnTo>
                  <a:pt x="125" y="54"/>
                </a:lnTo>
                <a:lnTo>
                  <a:pt x="125" y="50"/>
                </a:lnTo>
                <a:lnTo>
                  <a:pt x="134" y="54"/>
                </a:lnTo>
                <a:lnTo>
                  <a:pt x="138" y="54"/>
                </a:lnTo>
                <a:lnTo>
                  <a:pt x="134" y="59"/>
                </a:lnTo>
                <a:lnTo>
                  <a:pt x="138" y="59"/>
                </a:lnTo>
                <a:lnTo>
                  <a:pt x="142" y="59"/>
                </a:lnTo>
                <a:lnTo>
                  <a:pt x="146" y="59"/>
                </a:lnTo>
                <a:lnTo>
                  <a:pt x="146" y="54"/>
                </a:lnTo>
                <a:lnTo>
                  <a:pt x="142" y="54"/>
                </a:lnTo>
                <a:lnTo>
                  <a:pt x="142" y="50"/>
                </a:lnTo>
                <a:lnTo>
                  <a:pt x="138" y="41"/>
                </a:lnTo>
                <a:lnTo>
                  <a:pt x="138" y="36"/>
                </a:lnTo>
                <a:lnTo>
                  <a:pt x="138" y="32"/>
                </a:lnTo>
                <a:lnTo>
                  <a:pt x="138" y="27"/>
                </a:lnTo>
                <a:lnTo>
                  <a:pt x="138" y="23"/>
                </a:lnTo>
                <a:lnTo>
                  <a:pt x="134" y="23"/>
                </a:lnTo>
                <a:lnTo>
                  <a:pt x="134" y="18"/>
                </a:lnTo>
                <a:lnTo>
                  <a:pt x="134" y="14"/>
                </a:lnTo>
                <a:lnTo>
                  <a:pt x="134" y="9"/>
                </a:lnTo>
                <a:lnTo>
                  <a:pt x="138" y="5"/>
                </a:lnTo>
                <a:lnTo>
                  <a:pt x="142" y="9"/>
                </a:lnTo>
                <a:lnTo>
                  <a:pt x="142" y="14"/>
                </a:lnTo>
                <a:lnTo>
                  <a:pt x="142" y="9"/>
                </a:lnTo>
                <a:lnTo>
                  <a:pt x="146" y="5"/>
                </a:lnTo>
                <a:lnTo>
                  <a:pt x="146" y="9"/>
                </a:lnTo>
                <a:lnTo>
                  <a:pt x="151" y="5"/>
                </a:lnTo>
                <a:lnTo>
                  <a:pt x="155" y="9"/>
                </a:lnTo>
                <a:lnTo>
                  <a:pt x="155" y="5"/>
                </a:lnTo>
                <a:lnTo>
                  <a:pt x="159" y="0"/>
                </a:lnTo>
                <a:lnTo>
                  <a:pt x="159" y="5"/>
                </a:lnTo>
                <a:lnTo>
                  <a:pt x="159" y="14"/>
                </a:lnTo>
                <a:lnTo>
                  <a:pt x="168" y="14"/>
                </a:lnTo>
                <a:lnTo>
                  <a:pt x="172" y="18"/>
                </a:lnTo>
                <a:lnTo>
                  <a:pt x="168" y="18"/>
                </a:lnTo>
                <a:lnTo>
                  <a:pt x="168" y="23"/>
                </a:lnTo>
                <a:lnTo>
                  <a:pt x="168" y="27"/>
                </a:lnTo>
                <a:lnTo>
                  <a:pt x="168" y="32"/>
                </a:lnTo>
                <a:lnTo>
                  <a:pt x="168" y="36"/>
                </a:lnTo>
                <a:lnTo>
                  <a:pt x="164" y="41"/>
                </a:lnTo>
                <a:lnTo>
                  <a:pt x="159" y="41"/>
                </a:lnTo>
                <a:lnTo>
                  <a:pt x="164" y="45"/>
                </a:lnTo>
                <a:lnTo>
                  <a:pt x="168" y="41"/>
                </a:lnTo>
                <a:lnTo>
                  <a:pt x="172" y="41"/>
                </a:lnTo>
                <a:lnTo>
                  <a:pt x="172" y="45"/>
                </a:lnTo>
                <a:lnTo>
                  <a:pt x="172" y="50"/>
                </a:lnTo>
                <a:lnTo>
                  <a:pt x="177" y="50"/>
                </a:lnTo>
                <a:lnTo>
                  <a:pt x="181" y="50"/>
                </a:lnTo>
                <a:lnTo>
                  <a:pt x="190" y="41"/>
                </a:lnTo>
                <a:lnTo>
                  <a:pt x="190" y="32"/>
                </a:lnTo>
                <a:lnTo>
                  <a:pt x="198" y="32"/>
                </a:lnTo>
                <a:lnTo>
                  <a:pt x="198" y="27"/>
                </a:lnTo>
                <a:lnTo>
                  <a:pt x="203" y="27"/>
                </a:lnTo>
                <a:lnTo>
                  <a:pt x="207" y="32"/>
                </a:lnTo>
                <a:lnTo>
                  <a:pt x="207" y="27"/>
                </a:lnTo>
                <a:lnTo>
                  <a:pt x="211" y="27"/>
                </a:lnTo>
                <a:lnTo>
                  <a:pt x="216" y="27"/>
                </a:lnTo>
                <a:lnTo>
                  <a:pt x="216" y="23"/>
                </a:lnTo>
                <a:lnTo>
                  <a:pt x="220" y="23"/>
                </a:lnTo>
                <a:lnTo>
                  <a:pt x="224" y="14"/>
                </a:lnTo>
                <a:lnTo>
                  <a:pt x="228" y="14"/>
                </a:lnTo>
                <a:lnTo>
                  <a:pt x="228" y="9"/>
                </a:lnTo>
                <a:lnTo>
                  <a:pt x="228" y="5"/>
                </a:lnTo>
                <a:lnTo>
                  <a:pt x="233" y="9"/>
                </a:lnTo>
                <a:lnTo>
                  <a:pt x="233" y="14"/>
                </a:lnTo>
                <a:lnTo>
                  <a:pt x="237" y="18"/>
                </a:lnTo>
                <a:lnTo>
                  <a:pt x="241" y="18"/>
                </a:lnTo>
                <a:lnTo>
                  <a:pt x="246" y="32"/>
                </a:lnTo>
                <a:lnTo>
                  <a:pt x="246" y="36"/>
                </a:lnTo>
                <a:lnTo>
                  <a:pt x="246" y="41"/>
                </a:lnTo>
                <a:lnTo>
                  <a:pt x="250" y="41"/>
                </a:lnTo>
                <a:lnTo>
                  <a:pt x="259" y="36"/>
                </a:lnTo>
                <a:lnTo>
                  <a:pt x="259" y="32"/>
                </a:lnTo>
                <a:lnTo>
                  <a:pt x="263" y="32"/>
                </a:lnTo>
                <a:lnTo>
                  <a:pt x="267" y="41"/>
                </a:lnTo>
                <a:lnTo>
                  <a:pt x="272" y="45"/>
                </a:lnTo>
                <a:lnTo>
                  <a:pt x="272" y="50"/>
                </a:lnTo>
                <a:lnTo>
                  <a:pt x="276" y="54"/>
                </a:lnTo>
                <a:lnTo>
                  <a:pt x="280" y="59"/>
                </a:lnTo>
                <a:lnTo>
                  <a:pt x="285" y="63"/>
                </a:lnTo>
                <a:lnTo>
                  <a:pt x="289" y="63"/>
                </a:lnTo>
                <a:lnTo>
                  <a:pt x="289" y="68"/>
                </a:lnTo>
                <a:lnTo>
                  <a:pt x="293" y="72"/>
                </a:lnTo>
                <a:lnTo>
                  <a:pt x="298" y="72"/>
                </a:lnTo>
                <a:lnTo>
                  <a:pt x="302" y="77"/>
                </a:lnTo>
                <a:lnTo>
                  <a:pt x="302" y="81"/>
                </a:lnTo>
                <a:lnTo>
                  <a:pt x="310" y="86"/>
                </a:lnTo>
                <a:lnTo>
                  <a:pt x="310" y="90"/>
                </a:lnTo>
                <a:lnTo>
                  <a:pt x="319" y="90"/>
                </a:lnTo>
                <a:lnTo>
                  <a:pt x="323" y="90"/>
                </a:lnTo>
                <a:lnTo>
                  <a:pt x="328" y="90"/>
                </a:lnTo>
                <a:lnTo>
                  <a:pt x="332" y="95"/>
                </a:lnTo>
                <a:lnTo>
                  <a:pt x="332" y="104"/>
                </a:lnTo>
                <a:lnTo>
                  <a:pt x="332" y="108"/>
                </a:lnTo>
                <a:lnTo>
                  <a:pt x="328" y="131"/>
                </a:lnTo>
                <a:lnTo>
                  <a:pt x="332" y="135"/>
                </a:lnTo>
                <a:lnTo>
                  <a:pt x="332" y="140"/>
                </a:lnTo>
                <a:lnTo>
                  <a:pt x="336" y="171"/>
                </a:lnTo>
                <a:lnTo>
                  <a:pt x="345" y="171"/>
                </a:lnTo>
                <a:lnTo>
                  <a:pt x="349" y="185"/>
                </a:lnTo>
                <a:lnTo>
                  <a:pt x="354" y="189"/>
                </a:lnTo>
                <a:lnTo>
                  <a:pt x="362" y="194"/>
                </a:lnTo>
                <a:lnTo>
                  <a:pt x="362" y="198"/>
                </a:lnTo>
                <a:lnTo>
                  <a:pt x="362" y="203"/>
                </a:lnTo>
                <a:lnTo>
                  <a:pt x="358" y="203"/>
                </a:lnTo>
                <a:lnTo>
                  <a:pt x="358" y="207"/>
                </a:lnTo>
                <a:lnTo>
                  <a:pt x="354" y="216"/>
                </a:lnTo>
                <a:lnTo>
                  <a:pt x="354" y="221"/>
                </a:lnTo>
                <a:lnTo>
                  <a:pt x="349" y="221"/>
                </a:lnTo>
                <a:lnTo>
                  <a:pt x="349" y="225"/>
                </a:lnTo>
                <a:lnTo>
                  <a:pt x="345" y="225"/>
                </a:lnTo>
                <a:lnTo>
                  <a:pt x="345" y="230"/>
                </a:lnTo>
                <a:lnTo>
                  <a:pt x="345" y="225"/>
                </a:lnTo>
                <a:lnTo>
                  <a:pt x="341" y="230"/>
                </a:lnTo>
                <a:lnTo>
                  <a:pt x="345" y="234"/>
                </a:lnTo>
                <a:lnTo>
                  <a:pt x="345" y="239"/>
                </a:lnTo>
                <a:lnTo>
                  <a:pt x="341" y="239"/>
                </a:lnTo>
                <a:lnTo>
                  <a:pt x="336" y="243"/>
                </a:lnTo>
                <a:lnTo>
                  <a:pt x="332" y="243"/>
                </a:lnTo>
                <a:lnTo>
                  <a:pt x="328" y="248"/>
                </a:lnTo>
                <a:lnTo>
                  <a:pt x="328" y="257"/>
                </a:lnTo>
                <a:lnTo>
                  <a:pt x="323" y="261"/>
                </a:lnTo>
                <a:lnTo>
                  <a:pt x="319" y="257"/>
                </a:lnTo>
                <a:lnTo>
                  <a:pt x="315" y="252"/>
                </a:lnTo>
                <a:lnTo>
                  <a:pt x="310" y="252"/>
                </a:lnTo>
                <a:lnTo>
                  <a:pt x="310" y="248"/>
                </a:lnTo>
                <a:lnTo>
                  <a:pt x="310" y="243"/>
                </a:lnTo>
                <a:lnTo>
                  <a:pt x="306" y="243"/>
                </a:lnTo>
                <a:lnTo>
                  <a:pt x="302" y="243"/>
                </a:lnTo>
                <a:lnTo>
                  <a:pt x="302" y="248"/>
                </a:lnTo>
                <a:lnTo>
                  <a:pt x="298" y="248"/>
                </a:lnTo>
                <a:lnTo>
                  <a:pt x="289" y="243"/>
                </a:lnTo>
                <a:lnTo>
                  <a:pt x="289" y="239"/>
                </a:lnTo>
                <a:lnTo>
                  <a:pt x="285" y="239"/>
                </a:lnTo>
                <a:lnTo>
                  <a:pt x="272" y="239"/>
                </a:lnTo>
                <a:lnTo>
                  <a:pt x="267" y="234"/>
                </a:lnTo>
                <a:lnTo>
                  <a:pt x="263" y="234"/>
                </a:lnTo>
                <a:lnTo>
                  <a:pt x="259" y="234"/>
                </a:lnTo>
                <a:lnTo>
                  <a:pt x="254" y="234"/>
                </a:lnTo>
                <a:lnTo>
                  <a:pt x="246" y="234"/>
                </a:lnTo>
                <a:lnTo>
                  <a:pt x="237" y="230"/>
                </a:lnTo>
                <a:lnTo>
                  <a:pt x="233" y="230"/>
                </a:lnTo>
                <a:lnTo>
                  <a:pt x="228" y="230"/>
                </a:lnTo>
                <a:lnTo>
                  <a:pt x="224" y="230"/>
                </a:lnTo>
                <a:lnTo>
                  <a:pt x="216" y="230"/>
                </a:lnTo>
                <a:lnTo>
                  <a:pt x="211" y="225"/>
                </a:lnTo>
                <a:lnTo>
                  <a:pt x="207" y="225"/>
                </a:lnTo>
                <a:lnTo>
                  <a:pt x="203" y="216"/>
                </a:lnTo>
                <a:lnTo>
                  <a:pt x="198" y="216"/>
                </a:lnTo>
                <a:lnTo>
                  <a:pt x="194" y="216"/>
                </a:lnTo>
                <a:lnTo>
                  <a:pt x="194" y="212"/>
                </a:lnTo>
                <a:lnTo>
                  <a:pt x="190" y="207"/>
                </a:lnTo>
                <a:lnTo>
                  <a:pt x="181" y="207"/>
                </a:lnTo>
                <a:lnTo>
                  <a:pt x="177" y="203"/>
                </a:lnTo>
                <a:lnTo>
                  <a:pt x="172" y="203"/>
                </a:lnTo>
                <a:lnTo>
                  <a:pt x="155" y="194"/>
                </a:lnTo>
                <a:lnTo>
                  <a:pt x="142" y="189"/>
                </a:lnTo>
                <a:lnTo>
                  <a:pt x="134" y="185"/>
                </a:lnTo>
                <a:lnTo>
                  <a:pt x="129" y="185"/>
                </a:lnTo>
                <a:lnTo>
                  <a:pt x="121" y="185"/>
                </a:lnTo>
                <a:lnTo>
                  <a:pt x="108" y="176"/>
                </a:lnTo>
                <a:lnTo>
                  <a:pt x="103" y="176"/>
                </a:lnTo>
                <a:lnTo>
                  <a:pt x="95" y="171"/>
                </a:lnTo>
                <a:lnTo>
                  <a:pt x="86" y="171"/>
                </a:lnTo>
                <a:lnTo>
                  <a:pt x="86" y="167"/>
                </a:lnTo>
                <a:lnTo>
                  <a:pt x="82" y="167"/>
                </a:lnTo>
                <a:lnTo>
                  <a:pt x="82" y="162"/>
                </a:lnTo>
                <a:lnTo>
                  <a:pt x="77" y="158"/>
                </a:lnTo>
                <a:lnTo>
                  <a:pt x="69" y="153"/>
                </a:lnTo>
                <a:lnTo>
                  <a:pt x="69" y="149"/>
                </a:lnTo>
                <a:lnTo>
                  <a:pt x="60" y="144"/>
                </a:lnTo>
                <a:lnTo>
                  <a:pt x="56" y="144"/>
                </a:lnTo>
                <a:lnTo>
                  <a:pt x="52" y="144"/>
                </a:lnTo>
                <a:lnTo>
                  <a:pt x="43" y="140"/>
                </a:lnTo>
                <a:lnTo>
                  <a:pt x="39" y="140"/>
                </a:lnTo>
                <a:lnTo>
                  <a:pt x="43" y="140"/>
                </a:lnTo>
                <a:lnTo>
                  <a:pt x="43" y="135"/>
                </a:lnTo>
                <a:lnTo>
                  <a:pt x="39" y="131"/>
                </a:lnTo>
                <a:lnTo>
                  <a:pt x="34" y="131"/>
                </a:lnTo>
                <a:lnTo>
                  <a:pt x="30" y="131"/>
                </a:lnTo>
                <a:lnTo>
                  <a:pt x="34" y="131"/>
                </a:lnTo>
                <a:lnTo>
                  <a:pt x="30" y="126"/>
                </a:lnTo>
                <a:lnTo>
                  <a:pt x="30" y="131"/>
                </a:lnTo>
                <a:lnTo>
                  <a:pt x="30" y="126"/>
                </a:lnTo>
                <a:lnTo>
                  <a:pt x="26" y="126"/>
                </a:lnTo>
                <a:lnTo>
                  <a:pt x="26" y="122"/>
                </a:lnTo>
                <a:lnTo>
                  <a:pt x="21" y="122"/>
                </a:lnTo>
                <a:lnTo>
                  <a:pt x="21" y="117"/>
                </a:lnTo>
                <a:lnTo>
                  <a:pt x="17" y="113"/>
                </a:lnTo>
                <a:lnTo>
                  <a:pt x="13" y="108"/>
                </a:lnTo>
                <a:lnTo>
                  <a:pt x="13" y="104"/>
                </a:lnTo>
                <a:lnTo>
                  <a:pt x="8" y="104"/>
                </a:lnTo>
                <a:lnTo>
                  <a:pt x="4" y="99"/>
                </a:lnTo>
                <a:lnTo>
                  <a:pt x="0" y="95"/>
                </a:lnTo>
                <a:close/>
              </a:path>
            </a:pathLst>
          </a:custGeom>
          <a:solidFill>
            <a:srgbClr val="FFCCFF"/>
          </a:solidFill>
          <a:ln w="3175" cap="rnd" cmpd="sng">
            <a:solidFill>
              <a:srgbClr val="808080"/>
            </a:solidFill>
            <a:prstDash val="solid"/>
            <a:round/>
            <a:headEnd type="none" w="med" len="med"/>
            <a:tailEnd type="none" w="med" len="med"/>
          </a:ln>
        </p:spPr>
        <p:txBody>
          <a:bodyPr/>
          <a:lstStyle/>
          <a:p>
            <a:endParaRPr lang="es-MX"/>
          </a:p>
        </p:txBody>
      </p:sp>
      <p:sp>
        <p:nvSpPr>
          <p:cNvPr id="41" name="Freeform 590"/>
          <p:cNvSpPr>
            <a:spLocks/>
          </p:cNvSpPr>
          <p:nvPr/>
        </p:nvSpPr>
        <p:spPr bwMode="auto">
          <a:xfrm>
            <a:off x="2555230" y="1542827"/>
            <a:ext cx="1463675" cy="1495425"/>
          </a:xfrm>
          <a:custGeom>
            <a:avLst/>
            <a:gdLst>
              <a:gd name="T0" fmla="*/ 2147483647 w 539"/>
              <a:gd name="T1" fmla="*/ 0 h 667"/>
              <a:gd name="T2" fmla="*/ 2147483647 w 539"/>
              <a:gd name="T3" fmla="*/ 2147483647 h 667"/>
              <a:gd name="T4" fmla="*/ 2147483647 w 539"/>
              <a:gd name="T5" fmla="*/ 2147483647 h 667"/>
              <a:gd name="T6" fmla="*/ 2147483647 w 539"/>
              <a:gd name="T7" fmla="*/ 2147483647 h 667"/>
              <a:gd name="T8" fmla="*/ 2147483647 w 539"/>
              <a:gd name="T9" fmla="*/ 2147483647 h 667"/>
              <a:gd name="T10" fmla="*/ 2147483647 w 539"/>
              <a:gd name="T11" fmla="*/ 2147483647 h 667"/>
              <a:gd name="T12" fmla="*/ 2147483647 w 539"/>
              <a:gd name="T13" fmla="*/ 2147483647 h 667"/>
              <a:gd name="T14" fmla="*/ 2147483647 w 539"/>
              <a:gd name="T15" fmla="*/ 2147483647 h 667"/>
              <a:gd name="T16" fmla="*/ 2147483647 w 539"/>
              <a:gd name="T17" fmla="*/ 2147483647 h 667"/>
              <a:gd name="T18" fmla="*/ 2147483647 w 539"/>
              <a:gd name="T19" fmla="*/ 2147483647 h 667"/>
              <a:gd name="T20" fmla="*/ 0 w 539"/>
              <a:gd name="T21" fmla="*/ 2147483647 h 667"/>
              <a:gd name="T22" fmla="*/ 0 w 539"/>
              <a:gd name="T23" fmla="*/ 2147483647 h 667"/>
              <a:gd name="T24" fmla="*/ 2147483647 w 539"/>
              <a:gd name="T25" fmla="*/ 2147483647 h 667"/>
              <a:gd name="T26" fmla="*/ 2147483647 w 539"/>
              <a:gd name="T27" fmla="*/ 2147483647 h 667"/>
              <a:gd name="T28" fmla="*/ 2147483647 w 539"/>
              <a:gd name="T29" fmla="*/ 2147483647 h 667"/>
              <a:gd name="T30" fmla="*/ 2147483647 w 539"/>
              <a:gd name="T31" fmla="*/ 2147483647 h 667"/>
              <a:gd name="T32" fmla="*/ 2147483647 w 539"/>
              <a:gd name="T33" fmla="*/ 2147483647 h 667"/>
              <a:gd name="T34" fmla="*/ 2147483647 w 539"/>
              <a:gd name="T35" fmla="*/ 2147483647 h 667"/>
              <a:gd name="T36" fmla="*/ 2147483647 w 539"/>
              <a:gd name="T37" fmla="*/ 2147483647 h 667"/>
              <a:gd name="T38" fmla="*/ 2147483647 w 539"/>
              <a:gd name="T39" fmla="*/ 2147483647 h 667"/>
              <a:gd name="T40" fmla="*/ 2147483647 w 539"/>
              <a:gd name="T41" fmla="*/ 2147483647 h 667"/>
              <a:gd name="T42" fmla="*/ 2147483647 w 539"/>
              <a:gd name="T43" fmla="*/ 2147483647 h 667"/>
              <a:gd name="T44" fmla="*/ 2147483647 w 539"/>
              <a:gd name="T45" fmla="*/ 2147483647 h 667"/>
              <a:gd name="T46" fmla="*/ 2147483647 w 539"/>
              <a:gd name="T47" fmla="*/ 2147483647 h 667"/>
              <a:gd name="T48" fmla="*/ 2147483647 w 539"/>
              <a:gd name="T49" fmla="*/ 2147483647 h 667"/>
              <a:gd name="T50" fmla="*/ 2147483647 w 539"/>
              <a:gd name="T51" fmla="*/ 2147483647 h 667"/>
              <a:gd name="T52" fmla="*/ 2147483647 w 539"/>
              <a:gd name="T53" fmla="*/ 2147483647 h 667"/>
              <a:gd name="T54" fmla="*/ 2147483647 w 539"/>
              <a:gd name="T55" fmla="*/ 2147483647 h 667"/>
              <a:gd name="T56" fmla="*/ 2147483647 w 539"/>
              <a:gd name="T57" fmla="*/ 2147483647 h 667"/>
              <a:gd name="T58" fmla="*/ 2147483647 w 539"/>
              <a:gd name="T59" fmla="*/ 2147483647 h 667"/>
              <a:gd name="T60" fmla="*/ 2147483647 w 539"/>
              <a:gd name="T61" fmla="*/ 2147483647 h 667"/>
              <a:gd name="T62" fmla="*/ 2147483647 w 539"/>
              <a:gd name="T63" fmla="*/ 2147483647 h 667"/>
              <a:gd name="T64" fmla="*/ 2147483647 w 539"/>
              <a:gd name="T65" fmla="*/ 2147483647 h 667"/>
              <a:gd name="T66" fmla="*/ 2147483647 w 539"/>
              <a:gd name="T67" fmla="*/ 2147483647 h 667"/>
              <a:gd name="T68" fmla="*/ 2147483647 w 539"/>
              <a:gd name="T69" fmla="*/ 2147483647 h 667"/>
              <a:gd name="T70" fmla="*/ 2147483647 w 539"/>
              <a:gd name="T71" fmla="*/ 2147483647 h 667"/>
              <a:gd name="T72" fmla="*/ 2147483647 w 539"/>
              <a:gd name="T73" fmla="*/ 2147483647 h 667"/>
              <a:gd name="T74" fmla="*/ 2147483647 w 539"/>
              <a:gd name="T75" fmla="*/ 2147483647 h 667"/>
              <a:gd name="T76" fmla="*/ 2147483647 w 539"/>
              <a:gd name="T77" fmla="*/ 2147483647 h 667"/>
              <a:gd name="T78" fmla="*/ 2147483647 w 539"/>
              <a:gd name="T79" fmla="*/ 2147483647 h 667"/>
              <a:gd name="T80" fmla="*/ 2147483647 w 539"/>
              <a:gd name="T81" fmla="*/ 2147483647 h 667"/>
              <a:gd name="T82" fmla="*/ 2147483647 w 539"/>
              <a:gd name="T83" fmla="*/ 2147483647 h 667"/>
              <a:gd name="T84" fmla="*/ 2147483647 w 539"/>
              <a:gd name="T85" fmla="*/ 2147483647 h 667"/>
              <a:gd name="T86" fmla="*/ 2147483647 w 539"/>
              <a:gd name="T87" fmla="*/ 2147483647 h 667"/>
              <a:gd name="T88" fmla="*/ 2147483647 w 539"/>
              <a:gd name="T89" fmla="*/ 2147483647 h 667"/>
              <a:gd name="T90" fmla="*/ 2147483647 w 539"/>
              <a:gd name="T91" fmla="*/ 2147483647 h 667"/>
              <a:gd name="T92" fmla="*/ 2147483647 w 539"/>
              <a:gd name="T93" fmla="*/ 2147483647 h 667"/>
              <a:gd name="T94" fmla="*/ 2147483647 w 539"/>
              <a:gd name="T95" fmla="*/ 2147483647 h 667"/>
              <a:gd name="T96" fmla="*/ 2147483647 w 539"/>
              <a:gd name="T97" fmla="*/ 2147483647 h 667"/>
              <a:gd name="T98" fmla="*/ 2147483647 w 539"/>
              <a:gd name="T99" fmla="*/ 2147483647 h 667"/>
              <a:gd name="T100" fmla="*/ 2147483647 w 539"/>
              <a:gd name="T101" fmla="*/ 2147483647 h 667"/>
              <a:gd name="T102" fmla="*/ 2147483647 w 539"/>
              <a:gd name="T103" fmla="*/ 2147483647 h 667"/>
              <a:gd name="T104" fmla="*/ 2147483647 w 539"/>
              <a:gd name="T105" fmla="*/ 2147483647 h 667"/>
              <a:gd name="T106" fmla="*/ 2147483647 w 539"/>
              <a:gd name="T107" fmla="*/ 2147483647 h 667"/>
              <a:gd name="T108" fmla="*/ 2147483647 w 539"/>
              <a:gd name="T109" fmla="*/ 2147483647 h 6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39" h="667">
                <a:moveTo>
                  <a:pt x="250" y="9"/>
                </a:moveTo>
                <a:lnTo>
                  <a:pt x="181" y="5"/>
                </a:lnTo>
                <a:lnTo>
                  <a:pt x="103" y="0"/>
                </a:lnTo>
                <a:lnTo>
                  <a:pt x="99" y="50"/>
                </a:lnTo>
                <a:lnTo>
                  <a:pt x="43" y="45"/>
                </a:lnTo>
                <a:lnTo>
                  <a:pt x="34" y="59"/>
                </a:lnTo>
                <a:lnTo>
                  <a:pt x="39" y="54"/>
                </a:lnTo>
                <a:lnTo>
                  <a:pt x="43" y="72"/>
                </a:lnTo>
                <a:lnTo>
                  <a:pt x="47" y="122"/>
                </a:lnTo>
                <a:lnTo>
                  <a:pt x="56" y="144"/>
                </a:lnTo>
                <a:lnTo>
                  <a:pt x="60" y="176"/>
                </a:lnTo>
                <a:lnTo>
                  <a:pt x="52" y="252"/>
                </a:lnTo>
                <a:lnTo>
                  <a:pt x="47" y="252"/>
                </a:lnTo>
                <a:lnTo>
                  <a:pt x="47" y="266"/>
                </a:lnTo>
                <a:lnTo>
                  <a:pt x="47" y="288"/>
                </a:lnTo>
                <a:lnTo>
                  <a:pt x="52" y="311"/>
                </a:lnTo>
                <a:lnTo>
                  <a:pt x="52" y="320"/>
                </a:lnTo>
                <a:lnTo>
                  <a:pt x="47" y="334"/>
                </a:lnTo>
                <a:lnTo>
                  <a:pt x="52" y="343"/>
                </a:lnTo>
                <a:lnTo>
                  <a:pt x="52" y="352"/>
                </a:lnTo>
                <a:lnTo>
                  <a:pt x="52" y="361"/>
                </a:lnTo>
                <a:lnTo>
                  <a:pt x="52" y="365"/>
                </a:lnTo>
                <a:lnTo>
                  <a:pt x="52" y="370"/>
                </a:lnTo>
                <a:lnTo>
                  <a:pt x="43" y="374"/>
                </a:lnTo>
                <a:lnTo>
                  <a:pt x="30" y="370"/>
                </a:lnTo>
                <a:lnTo>
                  <a:pt x="17" y="370"/>
                </a:lnTo>
                <a:lnTo>
                  <a:pt x="13" y="370"/>
                </a:lnTo>
                <a:lnTo>
                  <a:pt x="8" y="365"/>
                </a:lnTo>
                <a:lnTo>
                  <a:pt x="4" y="365"/>
                </a:lnTo>
                <a:lnTo>
                  <a:pt x="4" y="370"/>
                </a:lnTo>
                <a:lnTo>
                  <a:pt x="0" y="374"/>
                </a:lnTo>
                <a:lnTo>
                  <a:pt x="0" y="379"/>
                </a:lnTo>
                <a:lnTo>
                  <a:pt x="0" y="383"/>
                </a:lnTo>
                <a:lnTo>
                  <a:pt x="4" y="392"/>
                </a:lnTo>
                <a:lnTo>
                  <a:pt x="4" y="397"/>
                </a:lnTo>
                <a:lnTo>
                  <a:pt x="8" y="397"/>
                </a:lnTo>
                <a:lnTo>
                  <a:pt x="13" y="401"/>
                </a:lnTo>
                <a:lnTo>
                  <a:pt x="13" y="406"/>
                </a:lnTo>
                <a:lnTo>
                  <a:pt x="21" y="424"/>
                </a:lnTo>
                <a:lnTo>
                  <a:pt x="30" y="437"/>
                </a:lnTo>
                <a:lnTo>
                  <a:pt x="30" y="442"/>
                </a:lnTo>
                <a:lnTo>
                  <a:pt x="39" y="451"/>
                </a:lnTo>
                <a:lnTo>
                  <a:pt x="39" y="460"/>
                </a:lnTo>
                <a:lnTo>
                  <a:pt x="43" y="469"/>
                </a:lnTo>
                <a:lnTo>
                  <a:pt x="39" y="473"/>
                </a:lnTo>
                <a:lnTo>
                  <a:pt x="34" y="482"/>
                </a:lnTo>
                <a:lnTo>
                  <a:pt x="34" y="487"/>
                </a:lnTo>
                <a:lnTo>
                  <a:pt x="34" y="491"/>
                </a:lnTo>
                <a:lnTo>
                  <a:pt x="39" y="496"/>
                </a:lnTo>
                <a:lnTo>
                  <a:pt x="43" y="500"/>
                </a:lnTo>
                <a:lnTo>
                  <a:pt x="47" y="509"/>
                </a:lnTo>
                <a:lnTo>
                  <a:pt x="56" y="500"/>
                </a:lnTo>
                <a:lnTo>
                  <a:pt x="60" y="505"/>
                </a:lnTo>
                <a:lnTo>
                  <a:pt x="64" y="505"/>
                </a:lnTo>
                <a:lnTo>
                  <a:pt x="69" y="505"/>
                </a:lnTo>
                <a:lnTo>
                  <a:pt x="77" y="509"/>
                </a:lnTo>
                <a:lnTo>
                  <a:pt x="86" y="514"/>
                </a:lnTo>
                <a:lnTo>
                  <a:pt x="86" y="518"/>
                </a:lnTo>
                <a:lnTo>
                  <a:pt x="90" y="527"/>
                </a:lnTo>
                <a:lnTo>
                  <a:pt x="90" y="532"/>
                </a:lnTo>
                <a:lnTo>
                  <a:pt x="95" y="545"/>
                </a:lnTo>
                <a:lnTo>
                  <a:pt x="99" y="554"/>
                </a:lnTo>
                <a:lnTo>
                  <a:pt x="103" y="577"/>
                </a:lnTo>
                <a:lnTo>
                  <a:pt x="103" y="581"/>
                </a:lnTo>
                <a:lnTo>
                  <a:pt x="103" y="599"/>
                </a:lnTo>
                <a:lnTo>
                  <a:pt x="108" y="599"/>
                </a:lnTo>
                <a:lnTo>
                  <a:pt x="108" y="604"/>
                </a:lnTo>
                <a:lnTo>
                  <a:pt x="112" y="604"/>
                </a:lnTo>
                <a:lnTo>
                  <a:pt x="116" y="604"/>
                </a:lnTo>
                <a:lnTo>
                  <a:pt x="125" y="608"/>
                </a:lnTo>
                <a:lnTo>
                  <a:pt x="134" y="608"/>
                </a:lnTo>
                <a:lnTo>
                  <a:pt x="142" y="608"/>
                </a:lnTo>
                <a:lnTo>
                  <a:pt x="142" y="613"/>
                </a:lnTo>
                <a:lnTo>
                  <a:pt x="146" y="617"/>
                </a:lnTo>
                <a:lnTo>
                  <a:pt x="146" y="631"/>
                </a:lnTo>
                <a:lnTo>
                  <a:pt x="155" y="635"/>
                </a:lnTo>
                <a:lnTo>
                  <a:pt x="164" y="649"/>
                </a:lnTo>
                <a:lnTo>
                  <a:pt x="164" y="653"/>
                </a:lnTo>
                <a:lnTo>
                  <a:pt x="168" y="662"/>
                </a:lnTo>
                <a:lnTo>
                  <a:pt x="185" y="667"/>
                </a:lnTo>
                <a:lnTo>
                  <a:pt x="190" y="662"/>
                </a:lnTo>
                <a:lnTo>
                  <a:pt x="194" y="667"/>
                </a:lnTo>
                <a:lnTo>
                  <a:pt x="198" y="667"/>
                </a:lnTo>
                <a:lnTo>
                  <a:pt x="211" y="662"/>
                </a:lnTo>
                <a:lnTo>
                  <a:pt x="220" y="658"/>
                </a:lnTo>
                <a:lnTo>
                  <a:pt x="220" y="631"/>
                </a:lnTo>
                <a:lnTo>
                  <a:pt x="224" y="622"/>
                </a:lnTo>
                <a:lnTo>
                  <a:pt x="228" y="617"/>
                </a:lnTo>
                <a:lnTo>
                  <a:pt x="228" y="608"/>
                </a:lnTo>
                <a:lnTo>
                  <a:pt x="228" y="599"/>
                </a:lnTo>
                <a:lnTo>
                  <a:pt x="228" y="595"/>
                </a:lnTo>
                <a:lnTo>
                  <a:pt x="233" y="590"/>
                </a:lnTo>
                <a:lnTo>
                  <a:pt x="237" y="590"/>
                </a:lnTo>
                <a:lnTo>
                  <a:pt x="246" y="590"/>
                </a:lnTo>
                <a:lnTo>
                  <a:pt x="250" y="590"/>
                </a:lnTo>
                <a:lnTo>
                  <a:pt x="250" y="581"/>
                </a:lnTo>
                <a:lnTo>
                  <a:pt x="250" y="568"/>
                </a:lnTo>
                <a:lnTo>
                  <a:pt x="259" y="559"/>
                </a:lnTo>
                <a:lnTo>
                  <a:pt x="263" y="554"/>
                </a:lnTo>
                <a:lnTo>
                  <a:pt x="267" y="554"/>
                </a:lnTo>
                <a:lnTo>
                  <a:pt x="272" y="550"/>
                </a:lnTo>
                <a:lnTo>
                  <a:pt x="272" y="545"/>
                </a:lnTo>
                <a:lnTo>
                  <a:pt x="276" y="550"/>
                </a:lnTo>
                <a:lnTo>
                  <a:pt x="285" y="559"/>
                </a:lnTo>
                <a:lnTo>
                  <a:pt x="289" y="559"/>
                </a:lnTo>
                <a:lnTo>
                  <a:pt x="298" y="568"/>
                </a:lnTo>
                <a:lnTo>
                  <a:pt x="306" y="568"/>
                </a:lnTo>
                <a:lnTo>
                  <a:pt x="323" y="586"/>
                </a:lnTo>
                <a:lnTo>
                  <a:pt x="328" y="590"/>
                </a:lnTo>
                <a:lnTo>
                  <a:pt x="341" y="595"/>
                </a:lnTo>
                <a:lnTo>
                  <a:pt x="345" y="586"/>
                </a:lnTo>
                <a:lnTo>
                  <a:pt x="349" y="586"/>
                </a:lnTo>
                <a:lnTo>
                  <a:pt x="354" y="586"/>
                </a:lnTo>
                <a:lnTo>
                  <a:pt x="358" y="586"/>
                </a:lnTo>
                <a:lnTo>
                  <a:pt x="362" y="595"/>
                </a:lnTo>
                <a:lnTo>
                  <a:pt x="375" y="586"/>
                </a:lnTo>
                <a:lnTo>
                  <a:pt x="380" y="586"/>
                </a:lnTo>
                <a:lnTo>
                  <a:pt x="392" y="595"/>
                </a:lnTo>
                <a:lnTo>
                  <a:pt x="397" y="595"/>
                </a:lnTo>
                <a:lnTo>
                  <a:pt x="401" y="604"/>
                </a:lnTo>
                <a:lnTo>
                  <a:pt x="410" y="604"/>
                </a:lnTo>
                <a:lnTo>
                  <a:pt x="423" y="586"/>
                </a:lnTo>
                <a:lnTo>
                  <a:pt x="427" y="577"/>
                </a:lnTo>
                <a:lnTo>
                  <a:pt x="440" y="568"/>
                </a:lnTo>
                <a:lnTo>
                  <a:pt x="457" y="563"/>
                </a:lnTo>
                <a:lnTo>
                  <a:pt x="462" y="568"/>
                </a:lnTo>
                <a:lnTo>
                  <a:pt x="487" y="572"/>
                </a:lnTo>
                <a:lnTo>
                  <a:pt x="487" y="559"/>
                </a:lnTo>
                <a:lnTo>
                  <a:pt x="470" y="473"/>
                </a:lnTo>
                <a:lnTo>
                  <a:pt x="462" y="451"/>
                </a:lnTo>
                <a:lnTo>
                  <a:pt x="539" y="320"/>
                </a:lnTo>
                <a:lnTo>
                  <a:pt x="518" y="311"/>
                </a:lnTo>
                <a:lnTo>
                  <a:pt x="505" y="302"/>
                </a:lnTo>
                <a:lnTo>
                  <a:pt x="487" y="293"/>
                </a:lnTo>
                <a:lnTo>
                  <a:pt x="483" y="284"/>
                </a:lnTo>
                <a:lnTo>
                  <a:pt x="466" y="279"/>
                </a:lnTo>
                <a:lnTo>
                  <a:pt x="453" y="270"/>
                </a:lnTo>
                <a:lnTo>
                  <a:pt x="444" y="257"/>
                </a:lnTo>
                <a:lnTo>
                  <a:pt x="418" y="243"/>
                </a:lnTo>
                <a:lnTo>
                  <a:pt x="405" y="203"/>
                </a:lnTo>
                <a:lnTo>
                  <a:pt x="401" y="176"/>
                </a:lnTo>
                <a:lnTo>
                  <a:pt x="392" y="149"/>
                </a:lnTo>
                <a:lnTo>
                  <a:pt x="380" y="140"/>
                </a:lnTo>
                <a:lnTo>
                  <a:pt x="380" y="131"/>
                </a:lnTo>
                <a:lnTo>
                  <a:pt x="345" y="113"/>
                </a:lnTo>
                <a:lnTo>
                  <a:pt x="328" y="86"/>
                </a:lnTo>
                <a:lnTo>
                  <a:pt x="315" y="77"/>
                </a:lnTo>
                <a:lnTo>
                  <a:pt x="293" y="54"/>
                </a:lnTo>
                <a:lnTo>
                  <a:pt x="285" y="50"/>
                </a:lnTo>
                <a:lnTo>
                  <a:pt x="276" y="41"/>
                </a:lnTo>
                <a:lnTo>
                  <a:pt x="259" y="14"/>
                </a:lnTo>
                <a:lnTo>
                  <a:pt x="250" y="14"/>
                </a:lnTo>
                <a:lnTo>
                  <a:pt x="250" y="9"/>
                </a:lnTo>
                <a:close/>
              </a:path>
            </a:pathLst>
          </a:custGeom>
          <a:solidFill>
            <a:schemeClr val="accent4">
              <a:lumMod val="60000"/>
              <a:lumOff val="40000"/>
            </a:schemeClr>
          </a:solidFill>
          <a:ln w="3175" cap="rnd" cmpd="sng">
            <a:solidFill>
              <a:srgbClr val="808080"/>
            </a:solidFill>
            <a:prstDash val="solid"/>
            <a:round/>
            <a:headEnd type="none" w="med" len="med"/>
            <a:tailEnd type="none" w="med" len="med"/>
          </a:ln>
          <a:effectLst/>
        </p:spPr>
        <p:txBody>
          <a:bodyPr/>
          <a:lstStyle/>
          <a:p>
            <a:pPr>
              <a:defRPr/>
            </a:pPr>
            <a:endParaRPr lang="es-MX"/>
          </a:p>
        </p:txBody>
      </p:sp>
      <p:sp>
        <p:nvSpPr>
          <p:cNvPr id="42" name="AutoShape 565"/>
          <p:cNvSpPr>
            <a:spLocks noChangeAspect="1" noChangeArrowheads="1" noTextEdit="1"/>
          </p:cNvSpPr>
          <p:nvPr/>
        </p:nvSpPr>
        <p:spPr bwMode="auto">
          <a:xfrm>
            <a:off x="81741" y="1196752"/>
            <a:ext cx="8305964"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p>
        </p:txBody>
      </p:sp>
      <p:sp>
        <p:nvSpPr>
          <p:cNvPr id="43" name="Freeform 566"/>
          <p:cNvSpPr>
            <a:spLocks/>
          </p:cNvSpPr>
          <p:nvPr/>
        </p:nvSpPr>
        <p:spPr bwMode="auto">
          <a:xfrm>
            <a:off x="4647555" y="3984402"/>
            <a:ext cx="420688" cy="393700"/>
          </a:xfrm>
          <a:custGeom>
            <a:avLst/>
            <a:gdLst>
              <a:gd name="T0" fmla="*/ 2147483647 w 155"/>
              <a:gd name="T1" fmla="*/ 2147483647 h 175"/>
              <a:gd name="T2" fmla="*/ 2147483647 w 155"/>
              <a:gd name="T3" fmla="*/ 2147483647 h 175"/>
              <a:gd name="T4" fmla="*/ 2147483647 w 155"/>
              <a:gd name="T5" fmla="*/ 2147483647 h 175"/>
              <a:gd name="T6" fmla="*/ 2147483647 w 155"/>
              <a:gd name="T7" fmla="*/ 2147483647 h 175"/>
              <a:gd name="T8" fmla="*/ 2147483647 w 155"/>
              <a:gd name="T9" fmla="*/ 2147483647 h 175"/>
              <a:gd name="T10" fmla="*/ 2147483647 w 155"/>
              <a:gd name="T11" fmla="*/ 2147483647 h 175"/>
              <a:gd name="T12" fmla="*/ 2147483647 w 155"/>
              <a:gd name="T13" fmla="*/ 2147483647 h 175"/>
              <a:gd name="T14" fmla="*/ 2147483647 w 155"/>
              <a:gd name="T15" fmla="*/ 2147483647 h 175"/>
              <a:gd name="T16" fmla="*/ 2147483647 w 155"/>
              <a:gd name="T17" fmla="*/ 2147483647 h 175"/>
              <a:gd name="T18" fmla="*/ 2147483647 w 155"/>
              <a:gd name="T19" fmla="*/ 2147483647 h 175"/>
              <a:gd name="T20" fmla="*/ 2147483647 w 155"/>
              <a:gd name="T21" fmla="*/ 2147483647 h 175"/>
              <a:gd name="T22" fmla="*/ 2147483647 w 155"/>
              <a:gd name="T23" fmla="*/ 2147483647 h 175"/>
              <a:gd name="T24" fmla="*/ 2147483647 w 155"/>
              <a:gd name="T25" fmla="*/ 2147483647 h 175"/>
              <a:gd name="T26" fmla="*/ 2147483647 w 155"/>
              <a:gd name="T27" fmla="*/ 2147483647 h 175"/>
              <a:gd name="T28" fmla="*/ 2147483647 w 155"/>
              <a:gd name="T29" fmla="*/ 2147483647 h 175"/>
              <a:gd name="T30" fmla="*/ 2147483647 w 155"/>
              <a:gd name="T31" fmla="*/ 2147483647 h 175"/>
              <a:gd name="T32" fmla="*/ 2147483647 w 155"/>
              <a:gd name="T33" fmla="*/ 2147483647 h 175"/>
              <a:gd name="T34" fmla="*/ 2147483647 w 155"/>
              <a:gd name="T35" fmla="*/ 2147483647 h 175"/>
              <a:gd name="T36" fmla="*/ 2147483647 w 155"/>
              <a:gd name="T37" fmla="*/ 2147483647 h 175"/>
              <a:gd name="T38" fmla="*/ 2147483647 w 155"/>
              <a:gd name="T39" fmla="*/ 2147483647 h 175"/>
              <a:gd name="T40" fmla="*/ 2147483647 w 155"/>
              <a:gd name="T41" fmla="*/ 2147483647 h 175"/>
              <a:gd name="T42" fmla="*/ 2147483647 w 155"/>
              <a:gd name="T43" fmla="*/ 2147483647 h 175"/>
              <a:gd name="T44" fmla="*/ 2147483647 w 155"/>
              <a:gd name="T45" fmla="*/ 2147483647 h 175"/>
              <a:gd name="T46" fmla="*/ 2147483647 w 155"/>
              <a:gd name="T47" fmla="*/ 2147483647 h 175"/>
              <a:gd name="T48" fmla="*/ 2147483647 w 155"/>
              <a:gd name="T49" fmla="*/ 2147483647 h 175"/>
              <a:gd name="T50" fmla="*/ 2147483647 w 155"/>
              <a:gd name="T51" fmla="*/ 2147483647 h 175"/>
              <a:gd name="T52" fmla="*/ 2147483647 w 155"/>
              <a:gd name="T53" fmla="*/ 2147483647 h 175"/>
              <a:gd name="T54" fmla="*/ 2147483647 w 155"/>
              <a:gd name="T55" fmla="*/ 0 h 175"/>
              <a:gd name="T56" fmla="*/ 2147483647 w 155"/>
              <a:gd name="T57" fmla="*/ 2147483647 h 175"/>
              <a:gd name="T58" fmla="*/ 2147483647 w 155"/>
              <a:gd name="T59" fmla="*/ 2147483647 h 175"/>
              <a:gd name="T60" fmla="*/ 2147483647 w 155"/>
              <a:gd name="T61" fmla="*/ 2147483647 h 175"/>
              <a:gd name="T62" fmla="*/ 2147483647 w 155"/>
              <a:gd name="T63" fmla="*/ 2147483647 h 175"/>
              <a:gd name="T64" fmla="*/ 2147483647 w 155"/>
              <a:gd name="T65" fmla="*/ 2147483647 h 175"/>
              <a:gd name="T66" fmla="*/ 2147483647 w 155"/>
              <a:gd name="T67" fmla="*/ 2147483647 h 175"/>
              <a:gd name="T68" fmla="*/ 2147483647 w 155"/>
              <a:gd name="T69" fmla="*/ 2147483647 h 175"/>
              <a:gd name="T70" fmla="*/ 2147483647 w 155"/>
              <a:gd name="T71" fmla="*/ 2147483647 h 175"/>
              <a:gd name="T72" fmla="*/ 2147483647 w 155"/>
              <a:gd name="T73" fmla="*/ 2147483647 h 175"/>
              <a:gd name="T74" fmla="*/ 2147483647 w 155"/>
              <a:gd name="T75" fmla="*/ 2147483647 h 175"/>
              <a:gd name="T76" fmla="*/ 2147483647 w 155"/>
              <a:gd name="T77" fmla="*/ 2147483647 h 175"/>
              <a:gd name="T78" fmla="*/ 2147483647 w 155"/>
              <a:gd name="T79" fmla="*/ 2147483647 h 175"/>
              <a:gd name="T80" fmla="*/ 2147483647 w 155"/>
              <a:gd name="T81" fmla="*/ 2147483647 h 175"/>
              <a:gd name="T82" fmla="*/ 2147483647 w 155"/>
              <a:gd name="T83" fmla="*/ 2147483647 h 175"/>
              <a:gd name="T84" fmla="*/ 2147483647 w 155"/>
              <a:gd name="T85" fmla="*/ 2147483647 h 175"/>
              <a:gd name="T86" fmla="*/ 2147483647 w 155"/>
              <a:gd name="T87" fmla="*/ 2147483647 h 175"/>
              <a:gd name="T88" fmla="*/ 2147483647 w 155"/>
              <a:gd name="T89" fmla="*/ 2147483647 h 175"/>
              <a:gd name="T90" fmla="*/ 2147483647 w 155"/>
              <a:gd name="T91" fmla="*/ 2147483647 h 175"/>
              <a:gd name="T92" fmla="*/ 2147483647 w 155"/>
              <a:gd name="T93" fmla="*/ 2147483647 h 175"/>
              <a:gd name="T94" fmla="*/ 2147483647 w 155"/>
              <a:gd name="T95" fmla="*/ 2147483647 h 175"/>
              <a:gd name="T96" fmla="*/ 2147483647 w 155"/>
              <a:gd name="T97" fmla="*/ 2147483647 h 175"/>
              <a:gd name="T98" fmla="*/ 2147483647 w 155"/>
              <a:gd name="T99" fmla="*/ 2147483647 h 175"/>
              <a:gd name="T100" fmla="*/ 2147483647 w 155"/>
              <a:gd name="T101" fmla="*/ 2147483647 h 175"/>
              <a:gd name="T102" fmla="*/ 2147483647 w 155"/>
              <a:gd name="T103" fmla="*/ 2147483647 h 175"/>
              <a:gd name="T104" fmla="*/ 2147483647 w 155"/>
              <a:gd name="T105" fmla="*/ 2147483647 h 175"/>
              <a:gd name="T106" fmla="*/ 2147483647 w 155"/>
              <a:gd name="T107" fmla="*/ 2147483647 h 175"/>
              <a:gd name="T108" fmla="*/ 0 w 155"/>
              <a:gd name="T109" fmla="*/ 2147483647 h 1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5"/>
              <a:gd name="T166" fmla="*/ 0 h 175"/>
              <a:gd name="T167" fmla="*/ 155 w 155"/>
              <a:gd name="T168" fmla="*/ 175 h 1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5" h="175">
                <a:moveTo>
                  <a:pt x="0" y="94"/>
                </a:moveTo>
                <a:lnTo>
                  <a:pt x="4" y="85"/>
                </a:lnTo>
                <a:lnTo>
                  <a:pt x="4" y="76"/>
                </a:lnTo>
                <a:lnTo>
                  <a:pt x="8" y="76"/>
                </a:lnTo>
                <a:lnTo>
                  <a:pt x="13" y="76"/>
                </a:lnTo>
                <a:lnTo>
                  <a:pt x="13" y="81"/>
                </a:lnTo>
                <a:lnTo>
                  <a:pt x="21" y="81"/>
                </a:lnTo>
                <a:lnTo>
                  <a:pt x="21" y="76"/>
                </a:lnTo>
                <a:lnTo>
                  <a:pt x="26" y="72"/>
                </a:lnTo>
                <a:lnTo>
                  <a:pt x="26" y="67"/>
                </a:lnTo>
                <a:lnTo>
                  <a:pt x="30" y="67"/>
                </a:lnTo>
                <a:lnTo>
                  <a:pt x="30" y="72"/>
                </a:lnTo>
                <a:lnTo>
                  <a:pt x="39" y="72"/>
                </a:lnTo>
                <a:lnTo>
                  <a:pt x="43" y="72"/>
                </a:lnTo>
                <a:lnTo>
                  <a:pt x="47" y="72"/>
                </a:lnTo>
                <a:lnTo>
                  <a:pt x="47" y="67"/>
                </a:lnTo>
                <a:lnTo>
                  <a:pt x="47" y="63"/>
                </a:lnTo>
                <a:lnTo>
                  <a:pt x="52" y="49"/>
                </a:lnTo>
                <a:lnTo>
                  <a:pt x="56" y="49"/>
                </a:lnTo>
                <a:lnTo>
                  <a:pt x="60" y="49"/>
                </a:lnTo>
                <a:lnTo>
                  <a:pt x="65" y="49"/>
                </a:lnTo>
                <a:lnTo>
                  <a:pt x="69" y="54"/>
                </a:lnTo>
                <a:lnTo>
                  <a:pt x="78" y="49"/>
                </a:lnTo>
                <a:lnTo>
                  <a:pt x="82" y="45"/>
                </a:lnTo>
                <a:lnTo>
                  <a:pt x="82" y="36"/>
                </a:lnTo>
                <a:lnTo>
                  <a:pt x="78" y="36"/>
                </a:lnTo>
                <a:lnTo>
                  <a:pt x="73" y="27"/>
                </a:lnTo>
                <a:lnTo>
                  <a:pt x="73" y="22"/>
                </a:lnTo>
                <a:lnTo>
                  <a:pt x="78" y="18"/>
                </a:lnTo>
                <a:lnTo>
                  <a:pt x="78" y="9"/>
                </a:lnTo>
                <a:lnTo>
                  <a:pt x="86" y="13"/>
                </a:lnTo>
                <a:lnTo>
                  <a:pt x="90" y="18"/>
                </a:lnTo>
                <a:lnTo>
                  <a:pt x="99" y="22"/>
                </a:lnTo>
                <a:lnTo>
                  <a:pt x="103" y="22"/>
                </a:lnTo>
                <a:lnTo>
                  <a:pt x="108" y="18"/>
                </a:lnTo>
                <a:lnTo>
                  <a:pt x="108" y="22"/>
                </a:lnTo>
                <a:lnTo>
                  <a:pt x="112" y="22"/>
                </a:lnTo>
                <a:lnTo>
                  <a:pt x="116" y="22"/>
                </a:lnTo>
                <a:lnTo>
                  <a:pt x="116" y="13"/>
                </a:lnTo>
                <a:lnTo>
                  <a:pt x="116" y="9"/>
                </a:lnTo>
                <a:lnTo>
                  <a:pt x="121" y="4"/>
                </a:lnTo>
                <a:lnTo>
                  <a:pt x="125" y="0"/>
                </a:lnTo>
                <a:lnTo>
                  <a:pt x="129" y="0"/>
                </a:lnTo>
                <a:lnTo>
                  <a:pt x="129" y="4"/>
                </a:lnTo>
                <a:lnTo>
                  <a:pt x="134" y="0"/>
                </a:lnTo>
                <a:lnTo>
                  <a:pt x="138" y="9"/>
                </a:lnTo>
                <a:lnTo>
                  <a:pt x="142" y="27"/>
                </a:lnTo>
                <a:lnTo>
                  <a:pt x="155" y="45"/>
                </a:lnTo>
                <a:lnTo>
                  <a:pt x="151" y="45"/>
                </a:lnTo>
                <a:lnTo>
                  <a:pt x="151" y="49"/>
                </a:lnTo>
                <a:lnTo>
                  <a:pt x="147" y="45"/>
                </a:lnTo>
                <a:lnTo>
                  <a:pt x="142" y="49"/>
                </a:lnTo>
                <a:lnTo>
                  <a:pt x="138" y="54"/>
                </a:lnTo>
                <a:lnTo>
                  <a:pt x="134" y="54"/>
                </a:lnTo>
                <a:lnTo>
                  <a:pt x="125" y="49"/>
                </a:lnTo>
                <a:lnTo>
                  <a:pt x="125" y="54"/>
                </a:lnTo>
                <a:lnTo>
                  <a:pt x="116" y="72"/>
                </a:lnTo>
                <a:lnTo>
                  <a:pt x="108" y="81"/>
                </a:lnTo>
                <a:lnTo>
                  <a:pt x="108" y="85"/>
                </a:lnTo>
                <a:lnTo>
                  <a:pt x="108" y="90"/>
                </a:lnTo>
                <a:lnTo>
                  <a:pt x="103" y="90"/>
                </a:lnTo>
                <a:lnTo>
                  <a:pt x="108" y="99"/>
                </a:lnTo>
                <a:lnTo>
                  <a:pt x="103" y="99"/>
                </a:lnTo>
                <a:lnTo>
                  <a:pt x="95" y="103"/>
                </a:lnTo>
                <a:lnTo>
                  <a:pt x="86" y="108"/>
                </a:lnTo>
                <a:lnTo>
                  <a:pt x="82" y="108"/>
                </a:lnTo>
                <a:lnTo>
                  <a:pt x="78" y="112"/>
                </a:lnTo>
                <a:lnTo>
                  <a:pt x="73" y="112"/>
                </a:lnTo>
                <a:lnTo>
                  <a:pt x="73" y="130"/>
                </a:lnTo>
                <a:lnTo>
                  <a:pt x="69" y="135"/>
                </a:lnTo>
                <a:lnTo>
                  <a:pt x="65" y="139"/>
                </a:lnTo>
                <a:lnTo>
                  <a:pt x="73" y="148"/>
                </a:lnTo>
                <a:lnTo>
                  <a:pt x="78" y="148"/>
                </a:lnTo>
                <a:lnTo>
                  <a:pt x="78" y="153"/>
                </a:lnTo>
                <a:lnTo>
                  <a:pt x="78" y="171"/>
                </a:lnTo>
                <a:lnTo>
                  <a:pt x="73" y="166"/>
                </a:lnTo>
                <a:lnTo>
                  <a:pt x="73" y="175"/>
                </a:lnTo>
                <a:lnTo>
                  <a:pt x="52" y="171"/>
                </a:lnTo>
                <a:lnTo>
                  <a:pt x="47" y="166"/>
                </a:lnTo>
                <a:lnTo>
                  <a:pt x="39" y="166"/>
                </a:lnTo>
                <a:lnTo>
                  <a:pt x="34" y="162"/>
                </a:lnTo>
                <a:lnTo>
                  <a:pt x="30" y="157"/>
                </a:lnTo>
                <a:lnTo>
                  <a:pt x="26" y="148"/>
                </a:lnTo>
                <a:lnTo>
                  <a:pt x="17" y="139"/>
                </a:lnTo>
                <a:lnTo>
                  <a:pt x="13" y="139"/>
                </a:lnTo>
                <a:lnTo>
                  <a:pt x="13" y="135"/>
                </a:lnTo>
                <a:lnTo>
                  <a:pt x="8" y="130"/>
                </a:lnTo>
                <a:lnTo>
                  <a:pt x="8" y="112"/>
                </a:lnTo>
                <a:lnTo>
                  <a:pt x="4" y="112"/>
                </a:lnTo>
                <a:lnTo>
                  <a:pt x="0" y="103"/>
                </a:lnTo>
                <a:lnTo>
                  <a:pt x="0" y="94"/>
                </a:lnTo>
                <a:close/>
              </a:path>
            </a:pathLst>
          </a:custGeom>
          <a:solidFill>
            <a:srgbClr val="FFC000"/>
          </a:solidFill>
          <a:ln w="3175" cap="rnd" cmpd="sng">
            <a:solidFill>
              <a:srgbClr val="808080"/>
            </a:solidFill>
            <a:prstDash val="solid"/>
            <a:round/>
            <a:headEnd type="none" w="med" len="med"/>
            <a:tailEnd type="none" w="med" len="med"/>
          </a:ln>
        </p:spPr>
        <p:txBody>
          <a:bodyPr/>
          <a:lstStyle/>
          <a:p>
            <a:endParaRPr lang="es-MX"/>
          </a:p>
        </p:txBody>
      </p:sp>
      <p:sp>
        <p:nvSpPr>
          <p:cNvPr id="44" name="Freeform 567"/>
          <p:cNvSpPr>
            <a:spLocks/>
          </p:cNvSpPr>
          <p:nvPr/>
        </p:nvSpPr>
        <p:spPr bwMode="auto">
          <a:xfrm>
            <a:off x="4826943" y="4036789"/>
            <a:ext cx="515937" cy="431800"/>
          </a:xfrm>
          <a:custGeom>
            <a:avLst/>
            <a:gdLst>
              <a:gd name="T0" fmla="*/ 2147483647 w 190"/>
              <a:gd name="T1" fmla="*/ 2147483647 h 193"/>
              <a:gd name="T2" fmla="*/ 2147483647 w 190"/>
              <a:gd name="T3" fmla="*/ 2147483647 h 193"/>
              <a:gd name="T4" fmla="*/ 2147483647 w 190"/>
              <a:gd name="T5" fmla="*/ 2147483647 h 193"/>
              <a:gd name="T6" fmla="*/ 2147483647 w 190"/>
              <a:gd name="T7" fmla="*/ 2147483647 h 193"/>
              <a:gd name="T8" fmla="*/ 2147483647 w 190"/>
              <a:gd name="T9" fmla="*/ 2147483647 h 193"/>
              <a:gd name="T10" fmla="*/ 2147483647 w 190"/>
              <a:gd name="T11" fmla="*/ 2147483647 h 193"/>
              <a:gd name="T12" fmla="*/ 2147483647 w 190"/>
              <a:gd name="T13" fmla="*/ 2147483647 h 193"/>
              <a:gd name="T14" fmla="*/ 2147483647 w 190"/>
              <a:gd name="T15" fmla="*/ 2147483647 h 193"/>
              <a:gd name="T16" fmla="*/ 2147483647 w 190"/>
              <a:gd name="T17" fmla="*/ 2147483647 h 193"/>
              <a:gd name="T18" fmla="*/ 2147483647 w 190"/>
              <a:gd name="T19" fmla="*/ 2147483647 h 193"/>
              <a:gd name="T20" fmla="*/ 2147483647 w 190"/>
              <a:gd name="T21" fmla="*/ 2147483647 h 193"/>
              <a:gd name="T22" fmla="*/ 2147483647 w 190"/>
              <a:gd name="T23" fmla="*/ 2147483647 h 193"/>
              <a:gd name="T24" fmla="*/ 2147483647 w 190"/>
              <a:gd name="T25" fmla="*/ 2147483647 h 193"/>
              <a:gd name="T26" fmla="*/ 2147483647 w 190"/>
              <a:gd name="T27" fmla="*/ 2147483647 h 193"/>
              <a:gd name="T28" fmla="*/ 2147483647 w 190"/>
              <a:gd name="T29" fmla="*/ 2147483647 h 193"/>
              <a:gd name="T30" fmla="*/ 2147483647 w 190"/>
              <a:gd name="T31" fmla="*/ 2147483647 h 193"/>
              <a:gd name="T32" fmla="*/ 2147483647 w 190"/>
              <a:gd name="T33" fmla="*/ 2147483647 h 193"/>
              <a:gd name="T34" fmla="*/ 2147483647 w 190"/>
              <a:gd name="T35" fmla="*/ 2147483647 h 193"/>
              <a:gd name="T36" fmla="*/ 2147483647 w 190"/>
              <a:gd name="T37" fmla="*/ 2147483647 h 193"/>
              <a:gd name="T38" fmla="*/ 2147483647 w 190"/>
              <a:gd name="T39" fmla="*/ 2147483647 h 193"/>
              <a:gd name="T40" fmla="*/ 2147483647 w 190"/>
              <a:gd name="T41" fmla="*/ 2147483647 h 193"/>
              <a:gd name="T42" fmla="*/ 2147483647 w 190"/>
              <a:gd name="T43" fmla="*/ 2147483647 h 193"/>
              <a:gd name="T44" fmla="*/ 2147483647 w 190"/>
              <a:gd name="T45" fmla="*/ 2147483647 h 193"/>
              <a:gd name="T46" fmla="*/ 2147483647 w 190"/>
              <a:gd name="T47" fmla="*/ 2147483647 h 193"/>
              <a:gd name="T48" fmla="*/ 2147483647 w 190"/>
              <a:gd name="T49" fmla="*/ 2147483647 h 193"/>
              <a:gd name="T50" fmla="*/ 2147483647 w 190"/>
              <a:gd name="T51" fmla="*/ 2147483647 h 193"/>
              <a:gd name="T52" fmla="*/ 2147483647 w 190"/>
              <a:gd name="T53" fmla="*/ 2147483647 h 193"/>
              <a:gd name="T54" fmla="*/ 2147483647 w 190"/>
              <a:gd name="T55" fmla="*/ 2147483647 h 193"/>
              <a:gd name="T56" fmla="*/ 2147483647 w 190"/>
              <a:gd name="T57" fmla="*/ 2147483647 h 193"/>
              <a:gd name="T58" fmla="*/ 2147483647 w 190"/>
              <a:gd name="T59" fmla="*/ 2147483647 h 193"/>
              <a:gd name="T60" fmla="*/ 2147483647 w 190"/>
              <a:gd name="T61" fmla="*/ 2147483647 h 193"/>
              <a:gd name="T62" fmla="*/ 2147483647 w 190"/>
              <a:gd name="T63" fmla="*/ 2147483647 h 193"/>
              <a:gd name="T64" fmla="*/ 2147483647 w 190"/>
              <a:gd name="T65" fmla="*/ 2147483647 h 193"/>
              <a:gd name="T66" fmla="*/ 2147483647 w 190"/>
              <a:gd name="T67" fmla="*/ 2147483647 h 193"/>
              <a:gd name="T68" fmla="*/ 2147483647 w 190"/>
              <a:gd name="T69" fmla="*/ 2147483647 h 193"/>
              <a:gd name="T70" fmla="*/ 2147483647 w 190"/>
              <a:gd name="T71" fmla="*/ 2147483647 h 193"/>
              <a:gd name="T72" fmla="*/ 2147483647 w 190"/>
              <a:gd name="T73" fmla="*/ 2147483647 h 193"/>
              <a:gd name="T74" fmla="*/ 2147483647 w 190"/>
              <a:gd name="T75" fmla="*/ 2147483647 h 193"/>
              <a:gd name="T76" fmla="*/ 2147483647 w 190"/>
              <a:gd name="T77" fmla="*/ 2147483647 h 193"/>
              <a:gd name="T78" fmla="*/ 2147483647 w 190"/>
              <a:gd name="T79" fmla="*/ 2147483647 h 193"/>
              <a:gd name="T80" fmla="*/ 2147483647 w 190"/>
              <a:gd name="T81" fmla="*/ 2147483647 h 193"/>
              <a:gd name="T82" fmla="*/ 2147483647 w 190"/>
              <a:gd name="T83" fmla="*/ 2147483647 h 193"/>
              <a:gd name="T84" fmla="*/ 2147483647 w 190"/>
              <a:gd name="T85" fmla="*/ 2147483647 h 193"/>
              <a:gd name="T86" fmla="*/ 2147483647 w 190"/>
              <a:gd name="T87" fmla="*/ 2147483647 h 193"/>
              <a:gd name="T88" fmla="*/ 2147483647 w 190"/>
              <a:gd name="T89" fmla="*/ 2147483647 h 193"/>
              <a:gd name="T90" fmla="*/ 2147483647 w 190"/>
              <a:gd name="T91" fmla="*/ 2147483647 h 193"/>
              <a:gd name="T92" fmla="*/ 2147483647 w 190"/>
              <a:gd name="T93" fmla="*/ 2147483647 h 193"/>
              <a:gd name="T94" fmla="*/ 0 w 190"/>
              <a:gd name="T95" fmla="*/ 2147483647 h 1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0"/>
              <a:gd name="T145" fmla="*/ 0 h 193"/>
              <a:gd name="T146" fmla="*/ 190 w 190"/>
              <a:gd name="T147" fmla="*/ 193 h 19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0" h="193">
                <a:moveTo>
                  <a:pt x="0" y="117"/>
                </a:moveTo>
                <a:lnTo>
                  <a:pt x="4" y="112"/>
                </a:lnTo>
                <a:lnTo>
                  <a:pt x="9" y="108"/>
                </a:lnTo>
                <a:lnTo>
                  <a:pt x="9" y="90"/>
                </a:lnTo>
                <a:lnTo>
                  <a:pt x="13" y="85"/>
                </a:lnTo>
                <a:lnTo>
                  <a:pt x="17" y="85"/>
                </a:lnTo>
                <a:lnTo>
                  <a:pt x="21" y="85"/>
                </a:lnTo>
                <a:lnTo>
                  <a:pt x="26" y="81"/>
                </a:lnTo>
                <a:lnTo>
                  <a:pt x="34" y="76"/>
                </a:lnTo>
                <a:lnTo>
                  <a:pt x="39" y="76"/>
                </a:lnTo>
                <a:lnTo>
                  <a:pt x="39" y="67"/>
                </a:lnTo>
                <a:lnTo>
                  <a:pt x="39" y="63"/>
                </a:lnTo>
                <a:lnTo>
                  <a:pt x="43" y="58"/>
                </a:lnTo>
                <a:lnTo>
                  <a:pt x="47" y="49"/>
                </a:lnTo>
                <a:lnTo>
                  <a:pt x="56" y="31"/>
                </a:lnTo>
                <a:lnTo>
                  <a:pt x="56" y="27"/>
                </a:lnTo>
                <a:lnTo>
                  <a:pt x="60" y="31"/>
                </a:lnTo>
                <a:lnTo>
                  <a:pt x="69" y="31"/>
                </a:lnTo>
                <a:lnTo>
                  <a:pt x="73" y="31"/>
                </a:lnTo>
                <a:lnTo>
                  <a:pt x="73" y="27"/>
                </a:lnTo>
                <a:lnTo>
                  <a:pt x="78" y="22"/>
                </a:lnTo>
                <a:lnTo>
                  <a:pt x="82" y="27"/>
                </a:lnTo>
                <a:lnTo>
                  <a:pt x="82" y="22"/>
                </a:lnTo>
                <a:lnTo>
                  <a:pt x="86" y="13"/>
                </a:lnTo>
                <a:lnTo>
                  <a:pt x="86" y="9"/>
                </a:lnTo>
                <a:lnTo>
                  <a:pt x="91" y="9"/>
                </a:lnTo>
                <a:lnTo>
                  <a:pt x="95" y="9"/>
                </a:lnTo>
                <a:lnTo>
                  <a:pt x="99" y="13"/>
                </a:lnTo>
                <a:lnTo>
                  <a:pt x="103" y="18"/>
                </a:lnTo>
                <a:lnTo>
                  <a:pt x="108" y="18"/>
                </a:lnTo>
                <a:lnTo>
                  <a:pt x="112" y="18"/>
                </a:lnTo>
                <a:lnTo>
                  <a:pt x="116" y="18"/>
                </a:lnTo>
                <a:lnTo>
                  <a:pt x="121" y="18"/>
                </a:lnTo>
                <a:lnTo>
                  <a:pt x="121" y="22"/>
                </a:lnTo>
                <a:lnTo>
                  <a:pt x="125" y="22"/>
                </a:lnTo>
                <a:lnTo>
                  <a:pt x="129" y="22"/>
                </a:lnTo>
                <a:lnTo>
                  <a:pt x="129" y="18"/>
                </a:lnTo>
                <a:lnTo>
                  <a:pt x="129" y="9"/>
                </a:lnTo>
                <a:lnTo>
                  <a:pt x="129" y="4"/>
                </a:lnTo>
                <a:lnTo>
                  <a:pt x="138" y="0"/>
                </a:lnTo>
                <a:lnTo>
                  <a:pt x="142" y="4"/>
                </a:lnTo>
                <a:lnTo>
                  <a:pt x="138" y="9"/>
                </a:lnTo>
                <a:lnTo>
                  <a:pt x="138" y="13"/>
                </a:lnTo>
                <a:lnTo>
                  <a:pt x="138" y="18"/>
                </a:lnTo>
                <a:lnTo>
                  <a:pt x="151" y="27"/>
                </a:lnTo>
                <a:lnTo>
                  <a:pt x="160" y="27"/>
                </a:lnTo>
                <a:lnTo>
                  <a:pt x="160" y="22"/>
                </a:lnTo>
                <a:lnTo>
                  <a:pt x="164" y="22"/>
                </a:lnTo>
                <a:lnTo>
                  <a:pt x="160" y="27"/>
                </a:lnTo>
                <a:lnTo>
                  <a:pt x="160" y="31"/>
                </a:lnTo>
                <a:lnTo>
                  <a:pt x="164" y="31"/>
                </a:lnTo>
                <a:lnTo>
                  <a:pt x="168" y="31"/>
                </a:lnTo>
                <a:lnTo>
                  <a:pt x="173" y="36"/>
                </a:lnTo>
                <a:lnTo>
                  <a:pt x="173" y="40"/>
                </a:lnTo>
                <a:lnTo>
                  <a:pt x="168" y="45"/>
                </a:lnTo>
                <a:lnTo>
                  <a:pt x="164" y="49"/>
                </a:lnTo>
                <a:lnTo>
                  <a:pt x="164" y="54"/>
                </a:lnTo>
                <a:lnTo>
                  <a:pt x="164" y="63"/>
                </a:lnTo>
                <a:lnTo>
                  <a:pt x="164" y="67"/>
                </a:lnTo>
                <a:lnTo>
                  <a:pt x="160" y="63"/>
                </a:lnTo>
                <a:lnTo>
                  <a:pt x="155" y="63"/>
                </a:lnTo>
                <a:lnTo>
                  <a:pt x="155" y="58"/>
                </a:lnTo>
                <a:lnTo>
                  <a:pt x="151" y="58"/>
                </a:lnTo>
                <a:lnTo>
                  <a:pt x="147" y="58"/>
                </a:lnTo>
                <a:lnTo>
                  <a:pt x="147" y="63"/>
                </a:lnTo>
                <a:lnTo>
                  <a:pt x="142" y="72"/>
                </a:lnTo>
                <a:lnTo>
                  <a:pt x="138" y="72"/>
                </a:lnTo>
                <a:lnTo>
                  <a:pt x="134" y="72"/>
                </a:lnTo>
                <a:lnTo>
                  <a:pt x="134" y="76"/>
                </a:lnTo>
                <a:lnTo>
                  <a:pt x="138" y="76"/>
                </a:lnTo>
                <a:lnTo>
                  <a:pt x="142" y="76"/>
                </a:lnTo>
                <a:lnTo>
                  <a:pt x="142" y="81"/>
                </a:lnTo>
                <a:lnTo>
                  <a:pt x="138" y="85"/>
                </a:lnTo>
                <a:lnTo>
                  <a:pt x="138" y="90"/>
                </a:lnTo>
                <a:lnTo>
                  <a:pt x="134" y="94"/>
                </a:lnTo>
                <a:lnTo>
                  <a:pt x="138" y="117"/>
                </a:lnTo>
                <a:lnTo>
                  <a:pt x="138" y="112"/>
                </a:lnTo>
                <a:lnTo>
                  <a:pt x="142" y="112"/>
                </a:lnTo>
                <a:lnTo>
                  <a:pt x="151" y="112"/>
                </a:lnTo>
                <a:lnTo>
                  <a:pt x="155" y="108"/>
                </a:lnTo>
                <a:lnTo>
                  <a:pt x="164" y="99"/>
                </a:lnTo>
                <a:lnTo>
                  <a:pt x="177" y="90"/>
                </a:lnTo>
                <a:lnTo>
                  <a:pt x="177" y="85"/>
                </a:lnTo>
                <a:lnTo>
                  <a:pt x="181" y="85"/>
                </a:lnTo>
                <a:lnTo>
                  <a:pt x="185" y="81"/>
                </a:lnTo>
                <a:lnTo>
                  <a:pt x="185" y="85"/>
                </a:lnTo>
                <a:lnTo>
                  <a:pt x="190" y="94"/>
                </a:lnTo>
                <a:lnTo>
                  <a:pt x="190" y="99"/>
                </a:lnTo>
                <a:lnTo>
                  <a:pt x="185" y="103"/>
                </a:lnTo>
                <a:lnTo>
                  <a:pt x="177" y="108"/>
                </a:lnTo>
                <a:lnTo>
                  <a:pt x="177" y="112"/>
                </a:lnTo>
                <a:lnTo>
                  <a:pt x="173" y="121"/>
                </a:lnTo>
                <a:lnTo>
                  <a:pt x="168" y="121"/>
                </a:lnTo>
                <a:lnTo>
                  <a:pt x="164" y="121"/>
                </a:lnTo>
                <a:lnTo>
                  <a:pt x="160" y="121"/>
                </a:lnTo>
                <a:lnTo>
                  <a:pt x="160" y="126"/>
                </a:lnTo>
                <a:lnTo>
                  <a:pt x="164" y="130"/>
                </a:lnTo>
                <a:lnTo>
                  <a:pt x="173" y="130"/>
                </a:lnTo>
                <a:lnTo>
                  <a:pt x="173" y="139"/>
                </a:lnTo>
                <a:lnTo>
                  <a:pt x="173" y="144"/>
                </a:lnTo>
                <a:lnTo>
                  <a:pt x="168" y="148"/>
                </a:lnTo>
                <a:lnTo>
                  <a:pt x="168" y="153"/>
                </a:lnTo>
                <a:lnTo>
                  <a:pt x="168" y="157"/>
                </a:lnTo>
                <a:lnTo>
                  <a:pt x="160" y="166"/>
                </a:lnTo>
                <a:lnTo>
                  <a:pt x="160" y="171"/>
                </a:lnTo>
                <a:lnTo>
                  <a:pt x="160" y="175"/>
                </a:lnTo>
                <a:lnTo>
                  <a:pt x="160" y="184"/>
                </a:lnTo>
                <a:lnTo>
                  <a:pt x="155" y="184"/>
                </a:lnTo>
                <a:lnTo>
                  <a:pt x="147" y="189"/>
                </a:lnTo>
                <a:lnTo>
                  <a:pt x="142" y="193"/>
                </a:lnTo>
                <a:lnTo>
                  <a:pt x="138" y="193"/>
                </a:lnTo>
                <a:lnTo>
                  <a:pt x="134" y="189"/>
                </a:lnTo>
                <a:lnTo>
                  <a:pt x="129" y="193"/>
                </a:lnTo>
                <a:lnTo>
                  <a:pt x="125" y="189"/>
                </a:lnTo>
                <a:lnTo>
                  <a:pt x="121" y="189"/>
                </a:lnTo>
                <a:lnTo>
                  <a:pt x="121" y="184"/>
                </a:lnTo>
                <a:lnTo>
                  <a:pt x="121" y="180"/>
                </a:lnTo>
                <a:lnTo>
                  <a:pt x="121" y="175"/>
                </a:lnTo>
                <a:lnTo>
                  <a:pt x="116" y="171"/>
                </a:lnTo>
                <a:lnTo>
                  <a:pt x="112" y="171"/>
                </a:lnTo>
                <a:lnTo>
                  <a:pt x="108" y="171"/>
                </a:lnTo>
                <a:lnTo>
                  <a:pt x="103" y="166"/>
                </a:lnTo>
                <a:lnTo>
                  <a:pt x="99" y="166"/>
                </a:lnTo>
                <a:lnTo>
                  <a:pt x="95" y="166"/>
                </a:lnTo>
                <a:lnTo>
                  <a:pt x="95" y="171"/>
                </a:lnTo>
                <a:lnTo>
                  <a:pt x="91" y="171"/>
                </a:lnTo>
                <a:lnTo>
                  <a:pt x="86" y="171"/>
                </a:lnTo>
                <a:lnTo>
                  <a:pt x="91" y="162"/>
                </a:lnTo>
                <a:lnTo>
                  <a:pt x="86" y="153"/>
                </a:lnTo>
                <a:lnTo>
                  <a:pt x="82" y="148"/>
                </a:lnTo>
                <a:lnTo>
                  <a:pt x="78" y="148"/>
                </a:lnTo>
                <a:lnTo>
                  <a:pt x="73" y="153"/>
                </a:lnTo>
                <a:lnTo>
                  <a:pt x="69" y="157"/>
                </a:lnTo>
                <a:lnTo>
                  <a:pt x="65" y="166"/>
                </a:lnTo>
                <a:lnTo>
                  <a:pt x="60" y="166"/>
                </a:lnTo>
                <a:lnTo>
                  <a:pt x="56" y="166"/>
                </a:lnTo>
                <a:lnTo>
                  <a:pt x="47" y="166"/>
                </a:lnTo>
                <a:lnTo>
                  <a:pt x="47" y="162"/>
                </a:lnTo>
                <a:lnTo>
                  <a:pt x="47" y="157"/>
                </a:lnTo>
                <a:lnTo>
                  <a:pt x="43" y="157"/>
                </a:lnTo>
                <a:lnTo>
                  <a:pt x="43" y="153"/>
                </a:lnTo>
                <a:lnTo>
                  <a:pt x="43" y="148"/>
                </a:lnTo>
                <a:lnTo>
                  <a:pt x="39" y="135"/>
                </a:lnTo>
                <a:lnTo>
                  <a:pt x="39" y="130"/>
                </a:lnTo>
                <a:lnTo>
                  <a:pt x="34" y="135"/>
                </a:lnTo>
                <a:lnTo>
                  <a:pt x="30" y="135"/>
                </a:lnTo>
                <a:lnTo>
                  <a:pt x="26" y="130"/>
                </a:lnTo>
                <a:lnTo>
                  <a:pt x="21" y="130"/>
                </a:lnTo>
                <a:lnTo>
                  <a:pt x="17" y="130"/>
                </a:lnTo>
                <a:lnTo>
                  <a:pt x="13" y="130"/>
                </a:lnTo>
                <a:lnTo>
                  <a:pt x="9" y="126"/>
                </a:lnTo>
                <a:lnTo>
                  <a:pt x="9" y="121"/>
                </a:lnTo>
                <a:lnTo>
                  <a:pt x="0" y="117"/>
                </a:lnTo>
                <a:close/>
              </a:path>
            </a:pathLst>
          </a:custGeom>
          <a:solidFill>
            <a:schemeClr val="accent6">
              <a:lumMod val="40000"/>
              <a:lumOff val="60000"/>
            </a:schemeClr>
          </a:solidFill>
          <a:ln w="3175" cap="rnd" cmpd="sng">
            <a:solidFill>
              <a:srgbClr val="808080"/>
            </a:solidFill>
            <a:prstDash val="solid"/>
            <a:round/>
            <a:headEnd type="none" w="med" len="med"/>
            <a:tailEnd type="none" w="med" len="med"/>
          </a:ln>
          <a:effectLst/>
        </p:spPr>
        <p:txBody>
          <a:bodyPr/>
          <a:lstStyle/>
          <a:p>
            <a:pPr>
              <a:defRPr/>
            </a:pPr>
            <a:endParaRPr lang="es-MX"/>
          </a:p>
        </p:txBody>
      </p:sp>
      <p:sp>
        <p:nvSpPr>
          <p:cNvPr id="45" name="Freeform 568"/>
          <p:cNvSpPr>
            <a:spLocks/>
          </p:cNvSpPr>
          <p:nvPr/>
        </p:nvSpPr>
        <p:spPr bwMode="auto">
          <a:xfrm>
            <a:off x="4034780" y="3792314"/>
            <a:ext cx="319088" cy="201613"/>
          </a:xfrm>
          <a:custGeom>
            <a:avLst/>
            <a:gdLst>
              <a:gd name="T0" fmla="*/ 0 w 117"/>
              <a:gd name="T1" fmla="*/ 2147483647 h 90"/>
              <a:gd name="T2" fmla="*/ 0 w 117"/>
              <a:gd name="T3" fmla="*/ 2147483647 h 90"/>
              <a:gd name="T4" fmla="*/ 2147483647 w 117"/>
              <a:gd name="T5" fmla="*/ 2147483647 h 90"/>
              <a:gd name="T6" fmla="*/ 2147483647 w 117"/>
              <a:gd name="T7" fmla="*/ 2147483647 h 90"/>
              <a:gd name="T8" fmla="*/ 2147483647 w 117"/>
              <a:gd name="T9" fmla="*/ 2147483647 h 90"/>
              <a:gd name="T10" fmla="*/ 2147483647 w 117"/>
              <a:gd name="T11" fmla="*/ 2147483647 h 90"/>
              <a:gd name="T12" fmla="*/ 2147483647 w 117"/>
              <a:gd name="T13" fmla="*/ 2147483647 h 90"/>
              <a:gd name="T14" fmla="*/ 2147483647 w 117"/>
              <a:gd name="T15" fmla="*/ 2147483647 h 90"/>
              <a:gd name="T16" fmla="*/ 2147483647 w 117"/>
              <a:gd name="T17" fmla="*/ 2147483647 h 90"/>
              <a:gd name="T18" fmla="*/ 2147483647 w 117"/>
              <a:gd name="T19" fmla="*/ 2147483647 h 90"/>
              <a:gd name="T20" fmla="*/ 2147483647 w 117"/>
              <a:gd name="T21" fmla="*/ 2147483647 h 90"/>
              <a:gd name="T22" fmla="*/ 2147483647 w 117"/>
              <a:gd name="T23" fmla="*/ 2147483647 h 90"/>
              <a:gd name="T24" fmla="*/ 2147483647 w 117"/>
              <a:gd name="T25" fmla="*/ 2147483647 h 90"/>
              <a:gd name="T26" fmla="*/ 2147483647 w 117"/>
              <a:gd name="T27" fmla="*/ 2147483647 h 90"/>
              <a:gd name="T28" fmla="*/ 2147483647 w 117"/>
              <a:gd name="T29" fmla="*/ 2147483647 h 90"/>
              <a:gd name="T30" fmla="*/ 2147483647 w 117"/>
              <a:gd name="T31" fmla="*/ 2147483647 h 90"/>
              <a:gd name="T32" fmla="*/ 2147483647 w 117"/>
              <a:gd name="T33" fmla="*/ 2147483647 h 90"/>
              <a:gd name="T34" fmla="*/ 2147483647 w 117"/>
              <a:gd name="T35" fmla="*/ 0 h 90"/>
              <a:gd name="T36" fmla="*/ 2147483647 w 117"/>
              <a:gd name="T37" fmla="*/ 0 h 90"/>
              <a:gd name="T38" fmla="*/ 2147483647 w 117"/>
              <a:gd name="T39" fmla="*/ 2147483647 h 90"/>
              <a:gd name="T40" fmla="*/ 2147483647 w 117"/>
              <a:gd name="T41" fmla="*/ 2147483647 h 90"/>
              <a:gd name="T42" fmla="*/ 2147483647 w 117"/>
              <a:gd name="T43" fmla="*/ 2147483647 h 90"/>
              <a:gd name="T44" fmla="*/ 2147483647 w 117"/>
              <a:gd name="T45" fmla="*/ 2147483647 h 90"/>
              <a:gd name="T46" fmla="*/ 2147483647 w 117"/>
              <a:gd name="T47" fmla="*/ 2147483647 h 90"/>
              <a:gd name="T48" fmla="*/ 2147483647 w 117"/>
              <a:gd name="T49" fmla="*/ 2147483647 h 90"/>
              <a:gd name="T50" fmla="*/ 2147483647 w 117"/>
              <a:gd name="T51" fmla="*/ 2147483647 h 90"/>
              <a:gd name="T52" fmla="*/ 2147483647 w 117"/>
              <a:gd name="T53" fmla="*/ 2147483647 h 90"/>
              <a:gd name="T54" fmla="*/ 2147483647 w 117"/>
              <a:gd name="T55" fmla="*/ 2147483647 h 90"/>
              <a:gd name="T56" fmla="*/ 2147483647 w 117"/>
              <a:gd name="T57" fmla="*/ 2147483647 h 90"/>
              <a:gd name="T58" fmla="*/ 2147483647 w 117"/>
              <a:gd name="T59" fmla="*/ 2147483647 h 90"/>
              <a:gd name="T60" fmla="*/ 2147483647 w 117"/>
              <a:gd name="T61" fmla="*/ 2147483647 h 90"/>
              <a:gd name="T62" fmla="*/ 2147483647 w 117"/>
              <a:gd name="T63" fmla="*/ 2147483647 h 90"/>
              <a:gd name="T64" fmla="*/ 2147483647 w 117"/>
              <a:gd name="T65" fmla="*/ 2147483647 h 90"/>
              <a:gd name="T66" fmla="*/ 2147483647 w 117"/>
              <a:gd name="T67" fmla="*/ 2147483647 h 90"/>
              <a:gd name="T68" fmla="*/ 2147483647 w 117"/>
              <a:gd name="T69" fmla="*/ 2147483647 h 90"/>
              <a:gd name="T70" fmla="*/ 2147483647 w 117"/>
              <a:gd name="T71" fmla="*/ 2147483647 h 90"/>
              <a:gd name="T72" fmla="*/ 2147483647 w 117"/>
              <a:gd name="T73" fmla="*/ 2147483647 h 90"/>
              <a:gd name="T74" fmla="*/ 2147483647 w 117"/>
              <a:gd name="T75" fmla="*/ 2147483647 h 90"/>
              <a:gd name="T76" fmla="*/ 2147483647 w 117"/>
              <a:gd name="T77" fmla="*/ 2147483647 h 90"/>
              <a:gd name="T78" fmla="*/ 2147483647 w 117"/>
              <a:gd name="T79" fmla="*/ 2147483647 h 90"/>
              <a:gd name="T80" fmla="*/ 2147483647 w 117"/>
              <a:gd name="T81" fmla="*/ 2147483647 h 90"/>
              <a:gd name="T82" fmla="*/ 2147483647 w 117"/>
              <a:gd name="T83" fmla="*/ 2147483647 h 90"/>
              <a:gd name="T84" fmla="*/ 2147483647 w 117"/>
              <a:gd name="T85" fmla="*/ 2147483647 h 90"/>
              <a:gd name="T86" fmla="*/ 2147483647 w 117"/>
              <a:gd name="T87" fmla="*/ 2147483647 h 90"/>
              <a:gd name="T88" fmla="*/ 2147483647 w 117"/>
              <a:gd name="T89" fmla="*/ 2147483647 h 90"/>
              <a:gd name="T90" fmla="*/ 2147483647 w 117"/>
              <a:gd name="T91" fmla="*/ 2147483647 h 90"/>
              <a:gd name="T92" fmla="*/ 2147483647 w 117"/>
              <a:gd name="T93" fmla="*/ 2147483647 h 90"/>
              <a:gd name="T94" fmla="*/ 2147483647 w 117"/>
              <a:gd name="T95" fmla="*/ 2147483647 h 90"/>
              <a:gd name="T96" fmla="*/ 0 w 117"/>
              <a:gd name="T97" fmla="*/ 2147483647 h 90"/>
              <a:gd name="T98" fmla="*/ 0 w 117"/>
              <a:gd name="T99" fmla="*/ 2147483647 h 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7" h="90">
                <a:moveTo>
                  <a:pt x="0" y="58"/>
                </a:moveTo>
                <a:lnTo>
                  <a:pt x="0" y="54"/>
                </a:lnTo>
                <a:lnTo>
                  <a:pt x="5" y="45"/>
                </a:lnTo>
                <a:lnTo>
                  <a:pt x="13" y="40"/>
                </a:lnTo>
                <a:lnTo>
                  <a:pt x="26" y="36"/>
                </a:lnTo>
                <a:lnTo>
                  <a:pt x="31" y="31"/>
                </a:lnTo>
                <a:lnTo>
                  <a:pt x="31" y="27"/>
                </a:lnTo>
                <a:lnTo>
                  <a:pt x="35" y="22"/>
                </a:lnTo>
                <a:lnTo>
                  <a:pt x="39" y="22"/>
                </a:lnTo>
                <a:lnTo>
                  <a:pt x="44" y="22"/>
                </a:lnTo>
                <a:lnTo>
                  <a:pt x="48" y="18"/>
                </a:lnTo>
                <a:lnTo>
                  <a:pt x="52" y="13"/>
                </a:lnTo>
                <a:lnTo>
                  <a:pt x="57" y="13"/>
                </a:lnTo>
                <a:lnTo>
                  <a:pt x="61" y="13"/>
                </a:lnTo>
                <a:lnTo>
                  <a:pt x="65" y="9"/>
                </a:lnTo>
                <a:lnTo>
                  <a:pt x="69" y="4"/>
                </a:lnTo>
                <a:lnTo>
                  <a:pt x="74" y="0"/>
                </a:lnTo>
                <a:lnTo>
                  <a:pt x="82" y="9"/>
                </a:lnTo>
                <a:lnTo>
                  <a:pt x="91" y="13"/>
                </a:lnTo>
                <a:lnTo>
                  <a:pt x="91" y="18"/>
                </a:lnTo>
                <a:lnTo>
                  <a:pt x="91" y="22"/>
                </a:lnTo>
                <a:lnTo>
                  <a:pt x="95" y="27"/>
                </a:lnTo>
                <a:lnTo>
                  <a:pt x="100" y="31"/>
                </a:lnTo>
                <a:lnTo>
                  <a:pt x="100" y="36"/>
                </a:lnTo>
                <a:lnTo>
                  <a:pt x="104" y="40"/>
                </a:lnTo>
                <a:lnTo>
                  <a:pt x="108" y="45"/>
                </a:lnTo>
                <a:lnTo>
                  <a:pt x="113" y="49"/>
                </a:lnTo>
                <a:lnTo>
                  <a:pt x="117" y="49"/>
                </a:lnTo>
                <a:lnTo>
                  <a:pt x="113" y="54"/>
                </a:lnTo>
                <a:lnTo>
                  <a:pt x="113" y="58"/>
                </a:lnTo>
                <a:lnTo>
                  <a:pt x="108" y="63"/>
                </a:lnTo>
                <a:lnTo>
                  <a:pt x="95" y="67"/>
                </a:lnTo>
                <a:lnTo>
                  <a:pt x="95" y="72"/>
                </a:lnTo>
                <a:lnTo>
                  <a:pt x="91" y="72"/>
                </a:lnTo>
                <a:lnTo>
                  <a:pt x="78" y="85"/>
                </a:lnTo>
                <a:lnTo>
                  <a:pt x="61" y="85"/>
                </a:lnTo>
                <a:lnTo>
                  <a:pt x="57" y="81"/>
                </a:lnTo>
                <a:lnTo>
                  <a:pt x="39" y="76"/>
                </a:lnTo>
                <a:lnTo>
                  <a:pt x="35" y="76"/>
                </a:lnTo>
                <a:lnTo>
                  <a:pt x="26" y="76"/>
                </a:lnTo>
                <a:lnTo>
                  <a:pt x="22" y="76"/>
                </a:lnTo>
                <a:lnTo>
                  <a:pt x="18" y="85"/>
                </a:lnTo>
                <a:lnTo>
                  <a:pt x="18" y="90"/>
                </a:lnTo>
                <a:lnTo>
                  <a:pt x="13" y="85"/>
                </a:lnTo>
                <a:lnTo>
                  <a:pt x="5" y="81"/>
                </a:lnTo>
                <a:lnTo>
                  <a:pt x="0" y="76"/>
                </a:lnTo>
                <a:lnTo>
                  <a:pt x="0" y="58"/>
                </a:lnTo>
                <a:close/>
              </a:path>
            </a:pathLst>
          </a:custGeom>
          <a:solidFill>
            <a:srgbClr val="FFFF99"/>
          </a:solidFill>
          <a:ln w="3175" cap="rnd" cmpd="sng">
            <a:solidFill>
              <a:srgbClr val="808080"/>
            </a:solidFill>
            <a:prstDash val="solid"/>
            <a:round/>
            <a:headEnd type="none" w="med" len="med"/>
            <a:tailEnd type="none" w="med" len="med"/>
          </a:ln>
        </p:spPr>
        <p:txBody>
          <a:bodyPr/>
          <a:lstStyle/>
          <a:p>
            <a:endParaRPr lang="es-MX"/>
          </a:p>
        </p:txBody>
      </p:sp>
      <p:sp>
        <p:nvSpPr>
          <p:cNvPr id="46" name="Freeform 569"/>
          <p:cNvSpPr>
            <a:spLocks/>
          </p:cNvSpPr>
          <p:nvPr/>
        </p:nvSpPr>
        <p:spPr bwMode="auto">
          <a:xfrm>
            <a:off x="4269730" y="3935189"/>
            <a:ext cx="608013" cy="482600"/>
          </a:xfrm>
          <a:custGeom>
            <a:avLst/>
            <a:gdLst>
              <a:gd name="T0" fmla="*/ 2147483647 w 224"/>
              <a:gd name="T1" fmla="*/ 2147483647 h 216"/>
              <a:gd name="T2" fmla="*/ 2147483647 w 224"/>
              <a:gd name="T3" fmla="*/ 2147483647 h 216"/>
              <a:gd name="T4" fmla="*/ 2147483647 w 224"/>
              <a:gd name="T5" fmla="*/ 2147483647 h 216"/>
              <a:gd name="T6" fmla="*/ 2147483647 w 224"/>
              <a:gd name="T7" fmla="*/ 2147483647 h 216"/>
              <a:gd name="T8" fmla="*/ 2147483647 w 224"/>
              <a:gd name="T9" fmla="*/ 2147483647 h 216"/>
              <a:gd name="T10" fmla="*/ 2147483647 w 224"/>
              <a:gd name="T11" fmla="*/ 2147483647 h 216"/>
              <a:gd name="T12" fmla="*/ 2147483647 w 224"/>
              <a:gd name="T13" fmla="*/ 2147483647 h 216"/>
              <a:gd name="T14" fmla="*/ 2147483647 w 224"/>
              <a:gd name="T15" fmla="*/ 2147483647 h 216"/>
              <a:gd name="T16" fmla="*/ 2147483647 w 224"/>
              <a:gd name="T17" fmla="*/ 2147483647 h 216"/>
              <a:gd name="T18" fmla="*/ 2147483647 w 224"/>
              <a:gd name="T19" fmla="*/ 2147483647 h 216"/>
              <a:gd name="T20" fmla="*/ 2147483647 w 224"/>
              <a:gd name="T21" fmla="*/ 0 h 216"/>
              <a:gd name="T22" fmla="*/ 2147483647 w 224"/>
              <a:gd name="T23" fmla="*/ 2147483647 h 216"/>
              <a:gd name="T24" fmla="*/ 2147483647 w 224"/>
              <a:gd name="T25" fmla="*/ 2147483647 h 216"/>
              <a:gd name="T26" fmla="*/ 2147483647 w 224"/>
              <a:gd name="T27" fmla="*/ 2147483647 h 216"/>
              <a:gd name="T28" fmla="*/ 2147483647 w 224"/>
              <a:gd name="T29" fmla="*/ 2147483647 h 216"/>
              <a:gd name="T30" fmla="*/ 2147483647 w 224"/>
              <a:gd name="T31" fmla="*/ 2147483647 h 216"/>
              <a:gd name="T32" fmla="*/ 2147483647 w 224"/>
              <a:gd name="T33" fmla="*/ 2147483647 h 216"/>
              <a:gd name="T34" fmla="*/ 2147483647 w 224"/>
              <a:gd name="T35" fmla="*/ 2147483647 h 216"/>
              <a:gd name="T36" fmla="*/ 2147483647 w 224"/>
              <a:gd name="T37" fmla="*/ 2147483647 h 216"/>
              <a:gd name="T38" fmla="*/ 2147483647 w 224"/>
              <a:gd name="T39" fmla="*/ 2147483647 h 216"/>
              <a:gd name="T40" fmla="*/ 2147483647 w 224"/>
              <a:gd name="T41" fmla="*/ 2147483647 h 216"/>
              <a:gd name="T42" fmla="*/ 2147483647 w 224"/>
              <a:gd name="T43" fmla="*/ 2147483647 h 216"/>
              <a:gd name="T44" fmla="*/ 2147483647 w 224"/>
              <a:gd name="T45" fmla="*/ 2147483647 h 216"/>
              <a:gd name="T46" fmla="*/ 2147483647 w 224"/>
              <a:gd name="T47" fmla="*/ 2147483647 h 216"/>
              <a:gd name="T48" fmla="*/ 2147483647 w 224"/>
              <a:gd name="T49" fmla="*/ 2147483647 h 216"/>
              <a:gd name="T50" fmla="*/ 2147483647 w 224"/>
              <a:gd name="T51" fmla="*/ 2147483647 h 216"/>
              <a:gd name="T52" fmla="*/ 2147483647 w 224"/>
              <a:gd name="T53" fmla="*/ 2147483647 h 216"/>
              <a:gd name="T54" fmla="*/ 2147483647 w 224"/>
              <a:gd name="T55" fmla="*/ 2147483647 h 216"/>
              <a:gd name="T56" fmla="*/ 2147483647 w 224"/>
              <a:gd name="T57" fmla="*/ 2147483647 h 216"/>
              <a:gd name="T58" fmla="*/ 2147483647 w 224"/>
              <a:gd name="T59" fmla="*/ 2147483647 h 216"/>
              <a:gd name="T60" fmla="*/ 2147483647 w 224"/>
              <a:gd name="T61" fmla="*/ 2147483647 h 216"/>
              <a:gd name="T62" fmla="*/ 2147483647 w 224"/>
              <a:gd name="T63" fmla="*/ 2147483647 h 216"/>
              <a:gd name="T64" fmla="*/ 2147483647 w 224"/>
              <a:gd name="T65" fmla="*/ 2147483647 h 216"/>
              <a:gd name="T66" fmla="*/ 2147483647 w 224"/>
              <a:gd name="T67" fmla="*/ 2147483647 h 216"/>
              <a:gd name="T68" fmla="*/ 2147483647 w 224"/>
              <a:gd name="T69" fmla="*/ 2147483647 h 216"/>
              <a:gd name="T70" fmla="*/ 2147483647 w 224"/>
              <a:gd name="T71" fmla="*/ 2147483647 h 216"/>
              <a:gd name="T72" fmla="*/ 2147483647 w 224"/>
              <a:gd name="T73" fmla="*/ 2147483647 h 216"/>
              <a:gd name="T74" fmla="*/ 2147483647 w 224"/>
              <a:gd name="T75" fmla="*/ 2147483647 h 216"/>
              <a:gd name="T76" fmla="*/ 2147483647 w 224"/>
              <a:gd name="T77" fmla="*/ 2147483647 h 216"/>
              <a:gd name="T78" fmla="*/ 2147483647 w 224"/>
              <a:gd name="T79" fmla="*/ 2147483647 h 216"/>
              <a:gd name="T80" fmla="*/ 2147483647 w 224"/>
              <a:gd name="T81" fmla="*/ 2147483647 h 216"/>
              <a:gd name="T82" fmla="*/ 2147483647 w 224"/>
              <a:gd name="T83" fmla="*/ 2147483647 h 216"/>
              <a:gd name="T84" fmla="*/ 2147483647 w 224"/>
              <a:gd name="T85" fmla="*/ 2147483647 h 216"/>
              <a:gd name="T86" fmla="*/ 2147483647 w 224"/>
              <a:gd name="T87" fmla="*/ 2147483647 h 216"/>
              <a:gd name="T88" fmla="*/ 2147483647 w 224"/>
              <a:gd name="T89" fmla="*/ 2147483647 h 216"/>
              <a:gd name="T90" fmla="*/ 2147483647 w 224"/>
              <a:gd name="T91" fmla="*/ 2147483647 h 216"/>
              <a:gd name="T92" fmla="*/ 2147483647 w 224"/>
              <a:gd name="T93" fmla="*/ 2147483647 h 216"/>
              <a:gd name="T94" fmla="*/ 2147483647 w 224"/>
              <a:gd name="T95" fmla="*/ 2147483647 h 216"/>
              <a:gd name="T96" fmla="*/ 2147483647 w 224"/>
              <a:gd name="T97" fmla="*/ 2147483647 h 216"/>
              <a:gd name="T98" fmla="*/ 2147483647 w 224"/>
              <a:gd name="T99" fmla="*/ 2147483647 h 216"/>
              <a:gd name="T100" fmla="*/ 2147483647 w 224"/>
              <a:gd name="T101" fmla="*/ 2147483647 h 216"/>
              <a:gd name="T102" fmla="*/ 2147483647 w 224"/>
              <a:gd name="T103" fmla="*/ 2147483647 h 216"/>
              <a:gd name="T104" fmla="*/ 2147483647 w 224"/>
              <a:gd name="T105" fmla="*/ 2147483647 h 216"/>
              <a:gd name="T106" fmla="*/ 2147483647 w 224"/>
              <a:gd name="T107" fmla="*/ 2147483647 h 216"/>
              <a:gd name="T108" fmla="*/ 2147483647 w 224"/>
              <a:gd name="T109" fmla="*/ 2147483647 h 216"/>
              <a:gd name="T110" fmla="*/ 2147483647 w 224"/>
              <a:gd name="T111" fmla="*/ 2147483647 h 216"/>
              <a:gd name="T112" fmla="*/ 2147483647 w 224"/>
              <a:gd name="T113" fmla="*/ 2147483647 h 216"/>
              <a:gd name="T114" fmla="*/ 2147483647 w 224"/>
              <a:gd name="T115" fmla="*/ 2147483647 h 216"/>
              <a:gd name="T116" fmla="*/ 2147483647 w 224"/>
              <a:gd name="T117" fmla="*/ 2147483647 h 216"/>
              <a:gd name="T118" fmla="*/ 0 w 224"/>
              <a:gd name="T119" fmla="*/ 2147483647 h 2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4"/>
              <a:gd name="T181" fmla="*/ 0 h 216"/>
              <a:gd name="T182" fmla="*/ 224 w 224"/>
              <a:gd name="T183" fmla="*/ 216 h 2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4" h="216">
                <a:moveTo>
                  <a:pt x="0" y="153"/>
                </a:moveTo>
                <a:lnTo>
                  <a:pt x="4" y="153"/>
                </a:lnTo>
                <a:lnTo>
                  <a:pt x="13" y="139"/>
                </a:lnTo>
                <a:lnTo>
                  <a:pt x="17" y="135"/>
                </a:lnTo>
                <a:lnTo>
                  <a:pt x="17" y="126"/>
                </a:lnTo>
                <a:lnTo>
                  <a:pt x="13" y="126"/>
                </a:lnTo>
                <a:lnTo>
                  <a:pt x="8" y="117"/>
                </a:lnTo>
                <a:lnTo>
                  <a:pt x="4" y="112"/>
                </a:lnTo>
                <a:lnTo>
                  <a:pt x="4" y="108"/>
                </a:lnTo>
                <a:lnTo>
                  <a:pt x="8" y="103"/>
                </a:lnTo>
                <a:lnTo>
                  <a:pt x="17" y="90"/>
                </a:lnTo>
                <a:lnTo>
                  <a:pt x="17" y="85"/>
                </a:lnTo>
                <a:lnTo>
                  <a:pt x="21" y="85"/>
                </a:lnTo>
                <a:lnTo>
                  <a:pt x="26" y="81"/>
                </a:lnTo>
                <a:lnTo>
                  <a:pt x="30" y="72"/>
                </a:lnTo>
                <a:lnTo>
                  <a:pt x="30" y="67"/>
                </a:lnTo>
                <a:lnTo>
                  <a:pt x="34" y="67"/>
                </a:lnTo>
                <a:lnTo>
                  <a:pt x="30" y="58"/>
                </a:lnTo>
                <a:lnTo>
                  <a:pt x="34" y="58"/>
                </a:lnTo>
                <a:lnTo>
                  <a:pt x="39" y="58"/>
                </a:lnTo>
                <a:lnTo>
                  <a:pt x="43" y="58"/>
                </a:lnTo>
                <a:lnTo>
                  <a:pt x="47" y="54"/>
                </a:lnTo>
                <a:lnTo>
                  <a:pt x="56" y="45"/>
                </a:lnTo>
                <a:lnTo>
                  <a:pt x="47" y="36"/>
                </a:lnTo>
                <a:lnTo>
                  <a:pt x="43" y="27"/>
                </a:lnTo>
                <a:lnTo>
                  <a:pt x="47" y="27"/>
                </a:lnTo>
                <a:lnTo>
                  <a:pt x="47" y="22"/>
                </a:lnTo>
                <a:lnTo>
                  <a:pt x="52" y="18"/>
                </a:lnTo>
                <a:lnTo>
                  <a:pt x="56" y="13"/>
                </a:lnTo>
                <a:lnTo>
                  <a:pt x="52" y="9"/>
                </a:lnTo>
                <a:lnTo>
                  <a:pt x="52" y="4"/>
                </a:lnTo>
                <a:lnTo>
                  <a:pt x="60" y="0"/>
                </a:lnTo>
                <a:lnTo>
                  <a:pt x="69" y="4"/>
                </a:lnTo>
                <a:lnTo>
                  <a:pt x="73" y="4"/>
                </a:lnTo>
                <a:lnTo>
                  <a:pt x="77" y="9"/>
                </a:lnTo>
                <a:lnTo>
                  <a:pt x="86" y="9"/>
                </a:lnTo>
                <a:lnTo>
                  <a:pt x="95" y="13"/>
                </a:lnTo>
                <a:lnTo>
                  <a:pt x="99" y="9"/>
                </a:lnTo>
                <a:lnTo>
                  <a:pt x="108" y="22"/>
                </a:lnTo>
                <a:lnTo>
                  <a:pt x="116" y="27"/>
                </a:lnTo>
                <a:lnTo>
                  <a:pt x="125" y="31"/>
                </a:lnTo>
                <a:lnTo>
                  <a:pt x="125" y="36"/>
                </a:lnTo>
                <a:lnTo>
                  <a:pt x="134" y="36"/>
                </a:lnTo>
                <a:lnTo>
                  <a:pt x="134" y="40"/>
                </a:lnTo>
                <a:lnTo>
                  <a:pt x="142" y="36"/>
                </a:lnTo>
                <a:lnTo>
                  <a:pt x="142" y="31"/>
                </a:lnTo>
                <a:lnTo>
                  <a:pt x="142" y="27"/>
                </a:lnTo>
                <a:lnTo>
                  <a:pt x="151" y="27"/>
                </a:lnTo>
                <a:lnTo>
                  <a:pt x="159" y="22"/>
                </a:lnTo>
                <a:lnTo>
                  <a:pt x="164" y="22"/>
                </a:lnTo>
                <a:lnTo>
                  <a:pt x="168" y="22"/>
                </a:lnTo>
                <a:lnTo>
                  <a:pt x="172" y="22"/>
                </a:lnTo>
                <a:lnTo>
                  <a:pt x="177" y="27"/>
                </a:lnTo>
                <a:lnTo>
                  <a:pt x="181" y="27"/>
                </a:lnTo>
                <a:lnTo>
                  <a:pt x="194" y="40"/>
                </a:lnTo>
                <a:lnTo>
                  <a:pt x="198" y="40"/>
                </a:lnTo>
                <a:lnTo>
                  <a:pt x="207" y="40"/>
                </a:lnTo>
                <a:lnTo>
                  <a:pt x="211" y="40"/>
                </a:lnTo>
                <a:lnTo>
                  <a:pt x="216" y="40"/>
                </a:lnTo>
                <a:lnTo>
                  <a:pt x="216" y="49"/>
                </a:lnTo>
                <a:lnTo>
                  <a:pt x="216" y="54"/>
                </a:lnTo>
                <a:lnTo>
                  <a:pt x="216" y="58"/>
                </a:lnTo>
                <a:lnTo>
                  <a:pt x="224" y="58"/>
                </a:lnTo>
                <a:lnTo>
                  <a:pt x="224" y="67"/>
                </a:lnTo>
                <a:lnTo>
                  <a:pt x="216" y="67"/>
                </a:lnTo>
                <a:lnTo>
                  <a:pt x="216" y="72"/>
                </a:lnTo>
                <a:lnTo>
                  <a:pt x="211" y="76"/>
                </a:lnTo>
                <a:lnTo>
                  <a:pt x="207" y="72"/>
                </a:lnTo>
                <a:lnTo>
                  <a:pt x="203" y="67"/>
                </a:lnTo>
                <a:lnTo>
                  <a:pt x="194" y="67"/>
                </a:lnTo>
                <a:lnTo>
                  <a:pt x="194" y="72"/>
                </a:lnTo>
                <a:lnTo>
                  <a:pt x="190" y="85"/>
                </a:lnTo>
                <a:lnTo>
                  <a:pt x="190" y="90"/>
                </a:lnTo>
                <a:lnTo>
                  <a:pt x="190" y="94"/>
                </a:lnTo>
                <a:lnTo>
                  <a:pt x="185" y="94"/>
                </a:lnTo>
                <a:lnTo>
                  <a:pt x="181" y="94"/>
                </a:lnTo>
                <a:lnTo>
                  <a:pt x="172" y="90"/>
                </a:lnTo>
                <a:lnTo>
                  <a:pt x="168" y="90"/>
                </a:lnTo>
                <a:lnTo>
                  <a:pt x="164" y="99"/>
                </a:lnTo>
                <a:lnTo>
                  <a:pt x="164" y="103"/>
                </a:lnTo>
                <a:lnTo>
                  <a:pt x="159" y="103"/>
                </a:lnTo>
                <a:lnTo>
                  <a:pt x="155" y="99"/>
                </a:lnTo>
                <a:lnTo>
                  <a:pt x="151" y="99"/>
                </a:lnTo>
                <a:lnTo>
                  <a:pt x="146" y="99"/>
                </a:lnTo>
                <a:lnTo>
                  <a:pt x="146" y="103"/>
                </a:lnTo>
                <a:lnTo>
                  <a:pt x="142" y="108"/>
                </a:lnTo>
                <a:lnTo>
                  <a:pt x="142" y="117"/>
                </a:lnTo>
                <a:lnTo>
                  <a:pt x="142" y="126"/>
                </a:lnTo>
                <a:lnTo>
                  <a:pt x="151" y="135"/>
                </a:lnTo>
                <a:lnTo>
                  <a:pt x="151" y="153"/>
                </a:lnTo>
                <a:lnTo>
                  <a:pt x="155" y="157"/>
                </a:lnTo>
                <a:lnTo>
                  <a:pt x="159" y="166"/>
                </a:lnTo>
                <a:lnTo>
                  <a:pt x="168" y="171"/>
                </a:lnTo>
                <a:lnTo>
                  <a:pt x="168" y="175"/>
                </a:lnTo>
                <a:lnTo>
                  <a:pt x="172" y="180"/>
                </a:lnTo>
                <a:lnTo>
                  <a:pt x="177" y="184"/>
                </a:lnTo>
                <a:lnTo>
                  <a:pt x="181" y="189"/>
                </a:lnTo>
                <a:lnTo>
                  <a:pt x="177" y="193"/>
                </a:lnTo>
                <a:lnTo>
                  <a:pt x="177" y="198"/>
                </a:lnTo>
                <a:lnTo>
                  <a:pt x="172" y="198"/>
                </a:lnTo>
                <a:lnTo>
                  <a:pt x="177" y="198"/>
                </a:lnTo>
                <a:lnTo>
                  <a:pt x="168" y="202"/>
                </a:lnTo>
                <a:lnTo>
                  <a:pt x="168" y="211"/>
                </a:lnTo>
                <a:lnTo>
                  <a:pt x="164" y="211"/>
                </a:lnTo>
                <a:lnTo>
                  <a:pt x="155" y="216"/>
                </a:lnTo>
                <a:lnTo>
                  <a:pt x="151" y="216"/>
                </a:lnTo>
                <a:lnTo>
                  <a:pt x="151" y="211"/>
                </a:lnTo>
                <a:lnTo>
                  <a:pt x="146" y="216"/>
                </a:lnTo>
                <a:lnTo>
                  <a:pt x="138" y="216"/>
                </a:lnTo>
                <a:lnTo>
                  <a:pt x="134" y="216"/>
                </a:lnTo>
                <a:lnTo>
                  <a:pt x="134" y="211"/>
                </a:lnTo>
                <a:lnTo>
                  <a:pt x="125" y="211"/>
                </a:lnTo>
                <a:lnTo>
                  <a:pt x="116" y="216"/>
                </a:lnTo>
                <a:lnTo>
                  <a:pt x="116" y="211"/>
                </a:lnTo>
                <a:lnTo>
                  <a:pt x="116" y="207"/>
                </a:lnTo>
                <a:lnTo>
                  <a:pt x="121" y="207"/>
                </a:lnTo>
                <a:lnTo>
                  <a:pt x="116" y="198"/>
                </a:lnTo>
                <a:lnTo>
                  <a:pt x="112" y="198"/>
                </a:lnTo>
                <a:lnTo>
                  <a:pt x="103" y="198"/>
                </a:lnTo>
                <a:lnTo>
                  <a:pt x="99" y="198"/>
                </a:lnTo>
                <a:lnTo>
                  <a:pt x="95" y="198"/>
                </a:lnTo>
                <a:lnTo>
                  <a:pt x="90" y="202"/>
                </a:lnTo>
                <a:lnTo>
                  <a:pt x="86" y="202"/>
                </a:lnTo>
                <a:lnTo>
                  <a:pt x="82" y="202"/>
                </a:lnTo>
                <a:lnTo>
                  <a:pt x="77" y="198"/>
                </a:lnTo>
                <a:lnTo>
                  <a:pt x="77" y="202"/>
                </a:lnTo>
                <a:lnTo>
                  <a:pt x="77" y="198"/>
                </a:lnTo>
                <a:lnTo>
                  <a:pt x="77" y="202"/>
                </a:lnTo>
                <a:lnTo>
                  <a:pt x="73" y="198"/>
                </a:lnTo>
                <a:lnTo>
                  <a:pt x="69" y="193"/>
                </a:lnTo>
                <a:lnTo>
                  <a:pt x="69" y="166"/>
                </a:lnTo>
                <a:lnTo>
                  <a:pt x="64" y="166"/>
                </a:lnTo>
                <a:lnTo>
                  <a:pt x="60" y="166"/>
                </a:lnTo>
                <a:lnTo>
                  <a:pt x="56" y="166"/>
                </a:lnTo>
                <a:lnTo>
                  <a:pt x="52" y="166"/>
                </a:lnTo>
                <a:lnTo>
                  <a:pt x="52" y="171"/>
                </a:lnTo>
                <a:lnTo>
                  <a:pt x="47" y="171"/>
                </a:lnTo>
                <a:lnTo>
                  <a:pt x="47" y="175"/>
                </a:lnTo>
                <a:lnTo>
                  <a:pt x="43" y="175"/>
                </a:lnTo>
                <a:lnTo>
                  <a:pt x="39" y="180"/>
                </a:lnTo>
                <a:lnTo>
                  <a:pt x="34" y="175"/>
                </a:lnTo>
                <a:lnTo>
                  <a:pt x="30" y="175"/>
                </a:lnTo>
                <a:lnTo>
                  <a:pt x="21" y="171"/>
                </a:lnTo>
                <a:lnTo>
                  <a:pt x="21" y="166"/>
                </a:lnTo>
                <a:lnTo>
                  <a:pt x="21" y="162"/>
                </a:lnTo>
                <a:lnTo>
                  <a:pt x="17" y="157"/>
                </a:lnTo>
                <a:lnTo>
                  <a:pt x="21" y="157"/>
                </a:lnTo>
                <a:lnTo>
                  <a:pt x="13" y="153"/>
                </a:lnTo>
                <a:lnTo>
                  <a:pt x="13" y="157"/>
                </a:lnTo>
                <a:lnTo>
                  <a:pt x="8" y="157"/>
                </a:lnTo>
                <a:lnTo>
                  <a:pt x="8" y="153"/>
                </a:lnTo>
                <a:lnTo>
                  <a:pt x="4" y="153"/>
                </a:lnTo>
                <a:lnTo>
                  <a:pt x="0" y="153"/>
                </a:lnTo>
                <a:close/>
              </a:path>
            </a:pathLst>
          </a:custGeom>
          <a:solidFill>
            <a:srgbClr val="FFFF00"/>
          </a:solidFill>
          <a:ln w="3175" cap="rnd" cmpd="sng">
            <a:solidFill>
              <a:srgbClr val="808080"/>
            </a:solidFill>
            <a:prstDash val="solid"/>
            <a:round/>
            <a:headEnd type="none" w="med" len="med"/>
            <a:tailEnd type="none" w="med" len="med"/>
          </a:ln>
        </p:spPr>
        <p:txBody>
          <a:bodyPr/>
          <a:lstStyle/>
          <a:p>
            <a:endParaRPr lang="es-MX"/>
          </a:p>
        </p:txBody>
      </p:sp>
      <p:sp>
        <p:nvSpPr>
          <p:cNvPr id="47" name="Freeform 570"/>
          <p:cNvSpPr>
            <a:spLocks/>
          </p:cNvSpPr>
          <p:nvPr/>
        </p:nvSpPr>
        <p:spPr bwMode="auto">
          <a:xfrm>
            <a:off x="4277668" y="4638452"/>
            <a:ext cx="984250" cy="584200"/>
          </a:xfrm>
          <a:custGeom>
            <a:avLst/>
            <a:gdLst>
              <a:gd name="T0" fmla="*/ 2147483647 w 362"/>
              <a:gd name="T1" fmla="*/ 2147483647 h 261"/>
              <a:gd name="T2" fmla="*/ 2147483647 w 362"/>
              <a:gd name="T3" fmla="*/ 2147483647 h 261"/>
              <a:gd name="T4" fmla="*/ 2147483647 w 362"/>
              <a:gd name="T5" fmla="*/ 2147483647 h 261"/>
              <a:gd name="T6" fmla="*/ 2147483647 w 362"/>
              <a:gd name="T7" fmla="*/ 2147483647 h 261"/>
              <a:gd name="T8" fmla="*/ 2147483647 w 362"/>
              <a:gd name="T9" fmla="*/ 2147483647 h 261"/>
              <a:gd name="T10" fmla="*/ 2147483647 w 362"/>
              <a:gd name="T11" fmla="*/ 2147483647 h 261"/>
              <a:gd name="T12" fmla="*/ 2147483647 w 362"/>
              <a:gd name="T13" fmla="*/ 2147483647 h 261"/>
              <a:gd name="T14" fmla="*/ 2147483647 w 362"/>
              <a:gd name="T15" fmla="*/ 2147483647 h 261"/>
              <a:gd name="T16" fmla="*/ 2147483647 w 362"/>
              <a:gd name="T17" fmla="*/ 2147483647 h 261"/>
              <a:gd name="T18" fmla="*/ 2147483647 w 362"/>
              <a:gd name="T19" fmla="*/ 2147483647 h 261"/>
              <a:gd name="T20" fmla="*/ 2147483647 w 362"/>
              <a:gd name="T21" fmla="*/ 2147483647 h 261"/>
              <a:gd name="T22" fmla="*/ 2147483647 w 362"/>
              <a:gd name="T23" fmla="*/ 2147483647 h 261"/>
              <a:gd name="T24" fmla="*/ 2147483647 w 362"/>
              <a:gd name="T25" fmla="*/ 2147483647 h 261"/>
              <a:gd name="T26" fmla="*/ 2147483647 w 362"/>
              <a:gd name="T27" fmla="*/ 2147483647 h 261"/>
              <a:gd name="T28" fmla="*/ 2147483647 w 362"/>
              <a:gd name="T29" fmla="*/ 2147483647 h 261"/>
              <a:gd name="T30" fmla="*/ 2147483647 w 362"/>
              <a:gd name="T31" fmla="*/ 2147483647 h 261"/>
              <a:gd name="T32" fmla="*/ 2147483647 w 362"/>
              <a:gd name="T33" fmla="*/ 2147483647 h 261"/>
              <a:gd name="T34" fmla="*/ 2147483647 w 362"/>
              <a:gd name="T35" fmla="*/ 2147483647 h 261"/>
              <a:gd name="T36" fmla="*/ 2147483647 w 362"/>
              <a:gd name="T37" fmla="*/ 2147483647 h 261"/>
              <a:gd name="T38" fmla="*/ 2147483647 w 362"/>
              <a:gd name="T39" fmla="*/ 2147483647 h 261"/>
              <a:gd name="T40" fmla="*/ 2147483647 w 362"/>
              <a:gd name="T41" fmla="*/ 2147483647 h 261"/>
              <a:gd name="T42" fmla="*/ 2147483647 w 362"/>
              <a:gd name="T43" fmla="*/ 2147483647 h 261"/>
              <a:gd name="T44" fmla="*/ 2147483647 w 362"/>
              <a:gd name="T45" fmla="*/ 2147483647 h 261"/>
              <a:gd name="T46" fmla="*/ 2147483647 w 362"/>
              <a:gd name="T47" fmla="*/ 2147483647 h 261"/>
              <a:gd name="T48" fmla="*/ 2147483647 w 362"/>
              <a:gd name="T49" fmla="*/ 2147483647 h 261"/>
              <a:gd name="T50" fmla="*/ 2147483647 w 362"/>
              <a:gd name="T51" fmla="*/ 2147483647 h 261"/>
              <a:gd name="T52" fmla="*/ 2147483647 w 362"/>
              <a:gd name="T53" fmla="*/ 2147483647 h 261"/>
              <a:gd name="T54" fmla="*/ 2147483647 w 362"/>
              <a:gd name="T55" fmla="*/ 2147483647 h 261"/>
              <a:gd name="T56" fmla="*/ 2147483647 w 362"/>
              <a:gd name="T57" fmla="*/ 2147483647 h 261"/>
              <a:gd name="T58" fmla="*/ 2147483647 w 362"/>
              <a:gd name="T59" fmla="*/ 2147483647 h 261"/>
              <a:gd name="T60" fmla="*/ 2147483647 w 362"/>
              <a:gd name="T61" fmla="*/ 2147483647 h 261"/>
              <a:gd name="T62" fmla="*/ 2147483647 w 362"/>
              <a:gd name="T63" fmla="*/ 2147483647 h 261"/>
              <a:gd name="T64" fmla="*/ 2147483647 w 362"/>
              <a:gd name="T65" fmla="*/ 2147483647 h 261"/>
              <a:gd name="T66" fmla="*/ 2147483647 w 362"/>
              <a:gd name="T67" fmla="*/ 2147483647 h 261"/>
              <a:gd name="T68" fmla="*/ 2147483647 w 362"/>
              <a:gd name="T69" fmla="*/ 2147483647 h 261"/>
              <a:gd name="T70" fmla="*/ 2147483647 w 362"/>
              <a:gd name="T71" fmla="*/ 2147483647 h 261"/>
              <a:gd name="T72" fmla="*/ 2147483647 w 362"/>
              <a:gd name="T73" fmla="*/ 2147483647 h 261"/>
              <a:gd name="T74" fmla="*/ 2147483647 w 362"/>
              <a:gd name="T75" fmla="*/ 2147483647 h 261"/>
              <a:gd name="T76" fmla="*/ 2147483647 w 362"/>
              <a:gd name="T77" fmla="*/ 2147483647 h 261"/>
              <a:gd name="T78" fmla="*/ 2147483647 w 362"/>
              <a:gd name="T79" fmla="*/ 2147483647 h 261"/>
              <a:gd name="T80" fmla="*/ 2147483647 w 362"/>
              <a:gd name="T81" fmla="*/ 2147483647 h 261"/>
              <a:gd name="T82" fmla="*/ 2147483647 w 362"/>
              <a:gd name="T83" fmla="*/ 2147483647 h 261"/>
              <a:gd name="T84" fmla="*/ 2147483647 w 362"/>
              <a:gd name="T85" fmla="*/ 2147483647 h 261"/>
              <a:gd name="T86" fmla="*/ 2147483647 w 362"/>
              <a:gd name="T87" fmla="*/ 2147483647 h 261"/>
              <a:gd name="T88" fmla="*/ 2147483647 w 362"/>
              <a:gd name="T89" fmla="*/ 2147483647 h 261"/>
              <a:gd name="T90" fmla="*/ 2147483647 w 362"/>
              <a:gd name="T91" fmla="*/ 2147483647 h 261"/>
              <a:gd name="T92" fmla="*/ 2147483647 w 362"/>
              <a:gd name="T93" fmla="*/ 2147483647 h 261"/>
              <a:gd name="T94" fmla="*/ 2147483647 w 362"/>
              <a:gd name="T95" fmla="*/ 2147483647 h 261"/>
              <a:gd name="T96" fmla="*/ 2147483647 w 362"/>
              <a:gd name="T97" fmla="*/ 2147483647 h 261"/>
              <a:gd name="T98" fmla="*/ 2147483647 w 362"/>
              <a:gd name="T99" fmla="*/ 2147483647 h 261"/>
              <a:gd name="T100" fmla="*/ 2147483647 w 362"/>
              <a:gd name="T101" fmla="*/ 2147483647 h 261"/>
              <a:gd name="T102" fmla="*/ 2147483647 w 362"/>
              <a:gd name="T103" fmla="*/ 2147483647 h 261"/>
              <a:gd name="T104" fmla="*/ 2147483647 w 362"/>
              <a:gd name="T105" fmla="*/ 2147483647 h 261"/>
              <a:gd name="T106" fmla="*/ 2147483647 w 362"/>
              <a:gd name="T107" fmla="*/ 2147483647 h 261"/>
              <a:gd name="T108" fmla="*/ 2147483647 w 362"/>
              <a:gd name="T109" fmla="*/ 2147483647 h 261"/>
              <a:gd name="T110" fmla="*/ 2147483647 w 362"/>
              <a:gd name="T111" fmla="*/ 2147483647 h 261"/>
              <a:gd name="T112" fmla="*/ 2147483647 w 362"/>
              <a:gd name="T113" fmla="*/ 2147483647 h 261"/>
              <a:gd name="T114" fmla="*/ 2147483647 w 362"/>
              <a:gd name="T115" fmla="*/ 2147483647 h 261"/>
              <a:gd name="T116" fmla="*/ 2147483647 w 362"/>
              <a:gd name="T117" fmla="*/ 2147483647 h 2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2"/>
              <a:gd name="T178" fmla="*/ 0 h 261"/>
              <a:gd name="T179" fmla="*/ 362 w 362"/>
              <a:gd name="T180" fmla="*/ 261 h 2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2" h="261">
                <a:moveTo>
                  <a:pt x="0" y="95"/>
                </a:moveTo>
                <a:lnTo>
                  <a:pt x="4" y="86"/>
                </a:lnTo>
                <a:lnTo>
                  <a:pt x="4" y="68"/>
                </a:lnTo>
                <a:lnTo>
                  <a:pt x="8" y="68"/>
                </a:lnTo>
                <a:lnTo>
                  <a:pt x="13" y="68"/>
                </a:lnTo>
                <a:lnTo>
                  <a:pt x="17" y="68"/>
                </a:lnTo>
                <a:lnTo>
                  <a:pt x="21" y="68"/>
                </a:lnTo>
                <a:lnTo>
                  <a:pt x="26" y="63"/>
                </a:lnTo>
                <a:lnTo>
                  <a:pt x="26" y="59"/>
                </a:lnTo>
                <a:lnTo>
                  <a:pt x="26" y="50"/>
                </a:lnTo>
                <a:lnTo>
                  <a:pt x="26" y="36"/>
                </a:lnTo>
                <a:lnTo>
                  <a:pt x="26" y="32"/>
                </a:lnTo>
                <a:lnTo>
                  <a:pt x="34" y="27"/>
                </a:lnTo>
                <a:lnTo>
                  <a:pt x="39" y="27"/>
                </a:lnTo>
                <a:lnTo>
                  <a:pt x="39" y="32"/>
                </a:lnTo>
                <a:lnTo>
                  <a:pt x="43" y="32"/>
                </a:lnTo>
                <a:lnTo>
                  <a:pt x="52" y="32"/>
                </a:lnTo>
                <a:lnTo>
                  <a:pt x="56" y="36"/>
                </a:lnTo>
                <a:lnTo>
                  <a:pt x="60" y="41"/>
                </a:lnTo>
                <a:lnTo>
                  <a:pt x="60" y="45"/>
                </a:lnTo>
                <a:lnTo>
                  <a:pt x="64" y="45"/>
                </a:lnTo>
                <a:lnTo>
                  <a:pt x="69" y="45"/>
                </a:lnTo>
                <a:lnTo>
                  <a:pt x="77" y="45"/>
                </a:lnTo>
                <a:lnTo>
                  <a:pt x="77" y="41"/>
                </a:lnTo>
                <a:lnTo>
                  <a:pt x="90" y="41"/>
                </a:lnTo>
                <a:lnTo>
                  <a:pt x="99" y="45"/>
                </a:lnTo>
                <a:lnTo>
                  <a:pt x="103" y="45"/>
                </a:lnTo>
                <a:lnTo>
                  <a:pt x="112" y="45"/>
                </a:lnTo>
                <a:lnTo>
                  <a:pt x="112" y="50"/>
                </a:lnTo>
                <a:lnTo>
                  <a:pt x="116" y="45"/>
                </a:lnTo>
                <a:lnTo>
                  <a:pt x="116" y="50"/>
                </a:lnTo>
                <a:lnTo>
                  <a:pt x="121" y="54"/>
                </a:lnTo>
                <a:lnTo>
                  <a:pt x="125" y="50"/>
                </a:lnTo>
                <a:lnTo>
                  <a:pt x="125" y="54"/>
                </a:lnTo>
                <a:lnTo>
                  <a:pt x="125" y="50"/>
                </a:lnTo>
                <a:lnTo>
                  <a:pt x="134" y="54"/>
                </a:lnTo>
                <a:lnTo>
                  <a:pt x="138" y="54"/>
                </a:lnTo>
                <a:lnTo>
                  <a:pt x="134" y="59"/>
                </a:lnTo>
                <a:lnTo>
                  <a:pt x="138" y="59"/>
                </a:lnTo>
                <a:lnTo>
                  <a:pt x="142" y="59"/>
                </a:lnTo>
                <a:lnTo>
                  <a:pt x="146" y="59"/>
                </a:lnTo>
                <a:lnTo>
                  <a:pt x="146" y="54"/>
                </a:lnTo>
                <a:lnTo>
                  <a:pt x="142" y="54"/>
                </a:lnTo>
                <a:lnTo>
                  <a:pt x="142" y="50"/>
                </a:lnTo>
                <a:lnTo>
                  <a:pt x="138" y="41"/>
                </a:lnTo>
                <a:lnTo>
                  <a:pt x="138" y="36"/>
                </a:lnTo>
                <a:lnTo>
                  <a:pt x="138" y="32"/>
                </a:lnTo>
                <a:lnTo>
                  <a:pt x="138" y="27"/>
                </a:lnTo>
                <a:lnTo>
                  <a:pt x="138" y="23"/>
                </a:lnTo>
                <a:lnTo>
                  <a:pt x="134" y="23"/>
                </a:lnTo>
                <a:lnTo>
                  <a:pt x="134" y="18"/>
                </a:lnTo>
                <a:lnTo>
                  <a:pt x="134" y="14"/>
                </a:lnTo>
                <a:lnTo>
                  <a:pt x="134" y="9"/>
                </a:lnTo>
                <a:lnTo>
                  <a:pt x="138" y="5"/>
                </a:lnTo>
                <a:lnTo>
                  <a:pt x="142" y="9"/>
                </a:lnTo>
                <a:lnTo>
                  <a:pt x="142" y="14"/>
                </a:lnTo>
                <a:lnTo>
                  <a:pt x="142" y="9"/>
                </a:lnTo>
                <a:lnTo>
                  <a:pt x="146" y="5"/>
                </a:lnTo>
                <a:lnTo>
                  <a:pt x="146" y="9"/>
                </a:lnTo>
                <a:lnTo>
                  <a:pt x="151" y="5"/>
                </a:lnTo>
                <a:lnTo>
                  <a:pt x="155" y="9"/>
                </a:lnTo>
                <a:lnTo>
                  <a:pt x="155" y="5"/>
                </a:lnTo>
                <a:lnTo>
                  <a:pt x="159" y="0"/>
                </a:lnTo>
                <a:lnTo>
                  <a:pt x="159" y="5"/>
                </a:lnTo>
                <a:lnTo>
                  <a:pt x="159" y="14"/>
                </a:lnTo>
                <a:lnTo>
                  <a:pt x="168" y="14"/>
                </a:lnTo>
                <a:lnTo>
                  <a:pt x="172" y="18"/>
                </a:lnTo>
                <a:lnTo>
                  <a:pt x="168" y="18"/>
                </a:lnTo>
                <a:lnTo>
                  <a:pt x="168" y="23"/>
                </a:lnTo>
                <a:lnTo>
                  <a:pt x="168" y="27"/>
                </a:lnTo>
                <a:lnTo>
                  <a:pt x="168" y="32"/>
                </a:lnTo>
                <a:lnTo>
                  <a:pt x="168" y="36"/>
                </a:lnTo>
                <a:lnTo>
                  <a:pt x="164" y="41"/>
                </a:lnTo>
                <a:lnTo>
                  <a:pt x="159" y="41"/>
                </a:lnTo>
                <a:lnTo>
                  <a:pt x="164" y="45"/>
                </a:lnTo>
                <a:lnTo>
                  <a:pt x="168" y="41"/>
                </a:lnTo>
                <a:lnTo>
                  <a:pt x="172" y="41"/>
                </a:lnTo>
                <a:lnTo>
                  <a:pt x="172" y="45"/>
                </a:lnTo>
                <a:lnTo>
                  <a:pt x="172" y="50"/>
                </a:lnTo>
                <a:lnTo>
                  <a:pt x="177" y="50"/>
                </a:lnTo>
                <a:lnTo>
                  <a:pt x="181" y="50"/>
                </a:lnTo>
                <a:lnTo>
                  <a:pt x="190" y="41"/>
                </a:lnTo>
                <a:lnTo>
                  <a:pt x="190" y="32"/>
                </a:lnTo>
                <a:lnTo>
                  <a:pt x="198" y="32"/>
                </a:lnTo>
                <a:lnTo>
                  <a:pt x="198" y="27"/>
                </a:lnTo>
                <a:lnTo>
                  <a:pt x="203" y="27"/>
                </a:lnTo>
                <a:lnTo>
                  <a:pt x="207" y="32"/>
                </a:lnTo>
                <a:lnTo>
                  <a:pt x="207" y="27"/>
                </a:lnTo>
                <a:lnTo>
                  <a:pt x="211" y="27"/>
                </a:lnTo>
                <a:lnTo>
                  <a:pt x="216" y="27"/>
                </a:lnTo>
                <a:lnTo>
                  <a:pt x="216" y="23"/>
                </a:lnTo>
                <a:lnTo>
                  <a:pt x="220" y="23"/>
                </a:lnTo>
                <a:lnTo>
                  <a:pt x="224" y="14"/>
                </a:lnTo>
                <a:lnTo>
                  <a:pt x="228" y="14"/>
                </a:lnTo>
                <a:lnTo>
                  <a:pt x="228" y="9"/>
                </a:lnTo>
                <a:lnTo>
                  <a:pt x="228" y="5"/>
                </a:lnTo>
                <a:lnTo>
                  <a:pt x="233" y="9"/>
                </a:lnTo>
                <a:lnTo>
                  <a:pt x="233" y="14"/>
                </a:lnTo>
                <a:lnTo>
                  <a:pt x="237" y="18"/>
                </a:lnTo>
                <a:lnTo>
                  <a:pt x="241" y="18"/>
                </a:lnTo>
                <a:lnTo>
                  <a:pt x="246" y="32"/>
                </a:lnTo>
                <a:lnTo>
                  <a:pt x="246" y="36"/>
                </a:lnTo>
                <a:lnTo>
                  <a:pt x="246" y="41"/>
                </a:lnTo>
                <a:lnTo>
                  <a:pt x="250" y="41"/>
                </a:lnTo>
                <a:lnTo>
                  <a:pt x="259" y="36"/>
                </a:lnTo>
                <a:lnTo>
                  <a:pt x="259" y="32"/>
                </a:lnTo>
                <a:lnTo>
                  <a:pt x="263" y="32"/>
                </a:lnTo>
                <a:lnTo>
                  <a:pt x="267" y="41"/>
                </a:lnTo>
                <a:lnTo>
                  <a:pt x="272" y="45"/>
                </a:lnTo>
                <a:lnTo>
                  <a:pt x="272" y="50"/>
                </a:lnTo>
                <a:lnTo>
                  <a:pt x="276" y="54"/>
                </a:lnTo>
                <a:lnTo>
                  <a:pt x="280" y="59"/>
                </a:lnTo>
                <a:lnTo>
                  <a:pt x="285" y="63"/>
                </a:lnTo>
                <a:lnTo>
                  <a:pt x="289" y="63"/>
                </a:lnTo>
                <a:lnTo>
                  <a:pt x="289" y="68"/>
                </a:lnTo>
                <a:lnTo>
                  <a:pt x="293" y="72"/>
                </a:lnTo>
                <a:lnTo>
                  <a:pt x="298" y="72"/>
                </a:lnTo>
                <a:lnTo>
                  <a:pt x="302" y="77"/>
                </a:lnTo>
                <a:lnTo>
                  <a:pt x="302" y="81"/>
                </a:lnTo>
                <a:lnTo>
                  <a:pt x="310" y="86"/>
                </a:lnTo>
                <a:lnTo>
                  <a:pt x="310" y="90"/>
                </a:lnTo>
                <a:lnTo>
                  <a:pt x="319" y="90"/>
                </a:lnTo>
                <a:lnTo>
                  <a:pt x="323" y="90"/>
                </a:lnTo>
                <a:lnTo>
                  <a:pt x="328" y="90"/>
                </a:lnTo>
                <a:lnTo>
                  <a:pt x="332" y="95"/>
                </a:lnTo>
                <a:lnTo>
                  <a:pt x="332" y="104"/>
                </a:lnTo>
                <a:lnTo>
                  <a:pt x="332" y="108"/>
                </a:lnTo>
                <a:lnTo>
                  <a:pt x="328" y="131"/>
                </a:lnTo>
                <a:lnTo>
                  <a:pt x="332" y="135"/>
                </a:lnTo>
                <a:lnTo>
                  <a:pt x="332" y="140"/>
                </a:lnTo>
                <a:lnTo>
                  <a:pt x="336" y="171"/>
                </a:lnTo>
                <a:lnTo>
                  <a:pt x="345" y="171"/>
                </a:lnTo>
                <a:lnTo>
                  <a:pt x="349" y="185"/>
                </a:lnTo>
                <a:lnTo>
                  <a:pt x="354" y="189"/>
                </a:lnTo>
                <a:lnTo>
                  <a:pt x="362" y="194"/>
                </a:lnTo>
                <a:lnTo>
                  <a:pt x="362" y="198"/>
                </a:lnTo>
                <a:lnTo>
                  <a:pt x="362" y="203"/>
                </a:lnTo>
                <a:lnTo>
                  <a:pt x="358" y="203"/>
                </a:lnTo>
                <a:lnTo>
                  <a:pt x="358" y="207"/>
                </a:lnTo>
                <a:lnTo>
                  <a:pt x="354" y="216"/>
                </a:lnTo>
                <a:lnTo>
                  <a:pt x="354" y="221"/>
                </a:lnTo>
                <a:lnTo>
                  <a:pt x="349" y="221"/>
                </a:lnTo>
                <a:lnTo>
                  <a:pt x="349" y="225"/>
                </a:lnTo>
                <a:lnTo>
                  <a:pt x="345" y="225"/>
                </a:lnTo>
                <a:lnTo>
                  <a:pt x="345" y="230"/>
                </a:lnTo>
                <a:lnTo>
                  <a:pt x="345" y="225"/>
                </a:lnTo>
                <a:lnTo>
                  <a:pt x="341" y="230"/>
                </a:lnTo>
                <a:lnTo>
                  <a:pt x="345" y="234"/>
                </a:lnTo>
                <a:lnTo>
                  <a:pt x="345" y="239"/>
                </a:lnTo>
                <a:lnTo>
                  <a:pt x="341" y="239"/>
                </a:lnTo>
                <a:lnTo>
                  <a:pt x="336" y="243"/>
                </a:lnTo>
                <a:lnTo>
                  <a:pt x="332" y="243"/>
                </a:lnTo>
                <a:lnTo>
                  <a:pt x="328" y="248"/>
                </a:lnTo>
                <a:lnTo>
                  <a:pt x="328" y="257"/>
                </a:lnTo>
                <a:lnTo>
                  <a:pt x="323" y="261"/>
                </a:lnTo>
                <a:lnTo>
                  <a:pt x="319" y="257"/>
                </a:lnTo>
                <a:lnTo>
                  <a:pt x="315" y="252"/>
                </a:lnTo>
                <a:lnTo>
                  <a:pt x="310" y="252"/>
                </a:lnTo>
                <a:lnTo>
                  <a:pt x="310" y="248"/>
                </a:lnTo>
                <a:lnTo>
                  <a:pt x="310" y="243"/>
                </a:lnTo>
                <a:lnTo>
                  <a:pt x="306" y="243"/>
                </a:lnTo>
                <a:lnTo>
                  <a:pt x="302" y="243"/>
                </a:lnTo>
                <a:lnTo>
                  <a:pt x="302" y="248"/>
                </a:lnTo>
                <a:lnTo>
                  <a:pt x="298" y="248"/>
                </a:lnTo>
                <a:lnTo>
                  <a:pt x="289" y="243"/>
                </a:lnTo>
                <a:lnTo>
                  <a:pt x="289" y="239"/>
                </a:lnTo>
                <a:lnTo>
                  <a:pt x="285" y="239"/>
                </a:lnTo>
                <a:lnTo>
                  <a:pt x="272" y="239"/>
                </a:lnTo>
                <a:lnTo>
                  <a:pt x="267" y="234"/>
                </a:lnTo>
                <a:lnTo>
                  <a:pt x="263" y="234"/>
                </a:lnTo>
                <a:lnTo>
                  <a:pt x="259" y="234"/>
                </a:lnTo>
                <a:lnTo>
                  <a:pt x="254" y="234"/>
                </a:lnTo>
                <a:lnTo>
                  <a:pt x="246" y="234"/>
                </a:lnTo>
                <a:lnTo>
                  <a:pt x="237" y="230"/>
                </a:lnTo>
                <a:lnTo>
                  <a:pt x="233" y="230"/>
                </a:lnTo>
                <a:lnTo>
                  <a:pt x="228" y="230"/>
                </a:lnTo>
                <a:lnTo>
                  <a:pt x="224" y="230"/>
                </a:lnTo>
                <a:lnTo>
                  <a:pt x="216" y="230"/>
                </a:lnTo>
                <a:lnTo>
                  <a:pt x="211" y="225"/>
                </a:lnTo>
                <a:lnTo>
                  <a:pt x="207" y="225"/>
                </a:lnTo>
                <a:lnTo>
                  <a:pt x="203" y="216"/>
                </a:lnTo>
                <a:lnTo>
                  <a:pt x="198" y="216"/>
                </a:lnTo>
                <a:lnTo>
                  <a:pt x="194" y="216"/>
                </a:lnTo>
                <a:lnTo>
                  <a:pt x="194" y="212"/>
                </a:lnTo>
                <a:lnTo>
                  <a:pt x="190" y="207"/>
                </a:lnTo>
                <a:lnTo>
                  <a:pt x="181" y="207"/>
                </a:lnTo>
                <a:lnTo>
                  <a:pt x="177" y="203"/>
                </a:lnTo>
                <a:lnTo>
                  <a:pt x="172" y="203"/>
                </a:lnTo>
                <a:lnTo>
                  <a:pt x="155" y="194"/>
                </a:lnTo>
                <a:lnTo>
                  <a:pt x="142" y="189"/>
                </a:lnTo>
                <a:lnTo>
                  <a:pt x="134" y="185"/>
                </a:lnTo>
                <a:lnTo>
                  <a:pt x="129" y="185"/>
                </a:lnTo>
                <a:lnTo>
                  <a:pt x="121" y="185"/>
                </a:lnTo>
                <a:lnTo>
                  <a:pt x="108" y="176"/>
                </a:lnTo>
                <a:lnTo>
                  <a:pt x="103" y="176"/>
                </a:lnTo>
                <a:lnTo>
                  <a:pt x="95" y="171"/>
                </a:lnTo>
                <a:lnTo>
                  <a:pt x="86" y="171"/>
                </a:lnTo>
                <a:lnTo>
                  <a:pt x="86" y="167"/>
                </a:lnTo>
                <a:lnTo>
                  <a:pt x="82" y="167"/>
                </a:lnTo>
                <a:lnTo>
                  <a:pt x="82" y="162"/>
                </a:lnTo>
                <a:lnTo>
                  <a:pt x="77" y="158"/>
                </a:lnTo>
                <a:lnTo>
                  <a:pt x="69" y="153"/>
                </a:lnTo>
                <a:lnTo>
                  <a:pt x="69" y="149"/>
                </a:lnTo>
                <a:lnTo>
                  <a:pt x="60" y="144"/>
                </a:lnTo>
                <a:lnTo>
                  <a:pt x="56" y="144"/>
                </a:lnTo>
                <a:lnTo>
                  <a:pt x="52" y="144"/>
                </a:lnTo>
                <a:lnTo>
                  <a:pt x="43" y="140"/>
                </a:lnTo>
                <a:lnTo>
                  <a:pt x="39" y="140"/>
                </a:lnTo>
                <a:lnTo>
                  <a:pt x="43" y="140"/>
                </a:lnTo>
                <a:lnTo>
                  <a:pt x="43" y="135"/>
                </a:lnTo>
                <a:lnTo>
                  <a:pt x="39" y="131"/>
                </a:lnTo>
                <a:lnTo>
                  <a:pt x="34" y="131"/>
                </a:lnTo>
                <a:lnTo>
                  <a:pt x="30" y="131"/>
                </a:lnTo>
                <a:lnTo>
                  <a:pt x="34" y="131"/>
                </a:lnTo>
                <a:lnTo>
                  <a:pt x="30" y="126"/>
                </a:lnTo>
                <a:lnTo>
                  <a:pt x="30" y="131"/>
                </a:lnTo>
                <a:lnTo>
                  <a:pt x="30" y="126"/>
                </a:lnTo>
                <a:lnTo>
                  <a:pt x="26" y="126"/>
                </a:lnTo>
                <a:lnTo>
                  <a:pt x="26" y="122"/>
                </a:lnTo>
                <a:lnTo>
                  <a:pt x="21" y="122"/>
                </a:lnTo>
                <a:lnTo>
                  <a:pt x="21" y="117"/>
                </a:lnTo>
                <a:lnTo>
                  <a:pt x="17" y="113"/>
                </a:lnTo>
                <a:lnTo>
                  <a:pt x="13" y="108"/>
                </a:lnTo>
                <a:lnTo>
                  <a:pt x="13" y="104"/>
                </a:lnTo>
                <a:lnTo>
                  <a:pt x="8" y="104"/>
                </a:lnTo>
                <a:lnTo>
                  <a:pt x="4" y="99"/>
                </a:lnTo>
                <a:lnTo>
                  <a:pt x="0" y="95"/>
                </a:lnTo>
                <a:close/>
              </a:path>
            </a:pathLst>
          </a:custGeom>
          <a:solidFill>
            <a:srgbClr val="00B050"/>
          </a:solidFill>
          <a:ln w="3175" cap="rnd" cmpd="sng">
            <a:solidFill>
              <a:srgbClr val="808080"/>
            </a:solidFill>
            <a:prstDash val="solid"/>
            <a:round/>
            <a:headEnd type="none" w="med" len="med"/>
            <a:tailEnd type="none" w="med" len="med"/>
          </a:ln>
          <a:effectLst/>
        </p:spPr>
        <p:txBody>
          <a:bodyPr/>
          <a:lstStyle/>
          <a:p>
            <a:pPr>
              <a:defRPr/>
            </a:pPr>
            <a:endParaRPr lang="es-MX"/>
          </a:p>
        </p:txBody>
      </p:sp>
      <p:sp>
        <p:nvSpPr>
          <p:cNvPr id="48" name="Freeform 571"/>
          <p:cNvSpPr>
            <a:spLocks/>
          </p:cNvSpPr>
          <p:nvPr/>
        </p:nvSpPr>
        <p:spPr bwMode="auto">
          <a:xfrm>
            <a:off x="4703118" y="4319364"/>
            <a:ext cx="469900" cy="431800"/>
          </a:xfrm>
          <a:custGeom>
            <a:avLst/>
            <a:gdLst>
              <a:gd name="T0" fmla="*/ 2147483647 w 173"/>
              <a:gd name="T1" fmla="*/ 2147483647 h 194"/>
              <a:gd name="T2" fmla="*/ 2147483647 w 173"/>
              <a:gd name="T3" fmla="*/ 2147483647 h 194"/>
              <a:gd name="T4" fmla="*/ 2147483647 w 173"/>
              <a:gd name="T5" fmla="*/ 2147483647 h 194"/>
              <a:gd name="T6" fmla="*/ 2147483647 w 173"/>
              <a:gd name="T7" fmla="*/ 2147483647 h 194"/>
              <a:gd name="T8" fmla="*/ 2147483647 w 173"/>
              <a:gd name="T9" fmla="*/ 2147483647 h 194"/>
              <a:gd name="T10" fmla="*/ 2147483647 w 173"/>
              <a:gd name="T11" fmla="*/ 2147483647 h 194"/>
              <a:gd name="T12" fmla="*/ 2147483647 w 173"/>
              <a:gd name="T13" fmla="*/ 2147483647 h 194"/>
              <a:gd name="T14" fmla="*/ 2147483647 w 173"/>
              <a:gd name="T15" fmla="*/ 2147483647 h 194"/>
              <a:gd name="T16" fmla="*/ 2147483647 w 173"/>
              <a:gd name="T17" fmla="*/ 2147483647 h 194"/>
              <a:gd name="T18" fmla="*/ 2147483647 w 173"/>
              <a:gd name="T19" fmla="*/ 2147483647 h 194"/>
              <a:gd name="T20" fmla="*/ 2147483647 w 173"/>
              <a:gd name="T21" fmla="*/ 2147483647 h 194"/>
              <a:gd name="T22" fmla="*/ 2147483647 w 173"/>
              <a:gd name="T23" fmla="*/ 2147483647 h 194"/>
              <a:gd name="T24" fmla="*/ 2147483647 w 173"/>
              <a:gd name="T25" fmla="*/ 2147483647 h 194"/>
              <a:gd name="T26" fmla="*/ 2147483647 w 173"/>
              <a:gd name="T27" fmla="*/ 2147483647 h 194"/>
              <a:gd name="T28" fmla="*/ 2147483647 w 173"/>
              <a:gd name="T29" fmla="*/ 2147483647 h 194"/>
              <a:gd name="T30" fmla="*/ 2147483647 w 173"/>
              <a:gd name="T31" fmla="*/ 2147483647 h 194"/>
              <a:gd name="T32" fmla="*/ 2147483647 w 173"/>
              <a:gd name="T33" fmla="*/ 2147483647 h 194"/>
              <a:gd name="T34" fmla="*/ 2147483647 w 173"/>
              <a:gd name="T35" fmla="*/ 2147483647 h 194"/>
              <a:gd name="T36" fmla="*/ 2147483647 w 173"/>
              <a:gd name="T37" fmla="*/ 2147483647 h 194"/>
              <a:gd name="T38" fmla="*/ 2147483647 w 173"/>
              <a:gd name="T39" fmla="*/ 2147483647 h 194"/>
              <a:gd name="T40" fmla="*/ 2147483647 w 173"/>
              <a:gd name="T41" fmla="*/ 2147483647 h 194"/>
              <a:gd name="T42" fmla="*/ 2147483647 w 173"/>
              <a:gd name="T43" fmla="*/ 2147483647 h 194"/>
              <a:gd name="T44" fmla="*/ 2147483647 w 173"/>
              <a:gd name="T45" fmla="*/ 2147483647 h 194"/>
              <a:gd name="T46" fmla="*/ 2147483647 w 173"/>
              <a:gd name="T47" fmla="*/ 2147483647 h 194"/>
              <a:gd name="T48" fmla="*/ 2147483647 w 173"/>
              <a:gd name="T49" fmla="*/ 2147483647 h 194"/>
              <a:gd name="T50" fmla="*/ 2147483647 w 173"/>
              <a:gd name="T51" fmla="*/ 2147483647 h 194"/>
              <a:gd name="T52" fmla="*/ 2147483647 w 173"/>
              <a:gd name="T53" fmla="*/ 2147483647 h 194"/>
              <a:gd name="T54" fmla="*/ 2147483647 w 173"/>
              <a:gd name="T55" fmla="*/ 2147483647 h 194"/>
              <a:gd name="T56" fmla="*/ 2147483647 w 173"/>
              <a:gd name="T57" fmla="*/ 2147483647 h 194"/>
              <a:gd name="T58" fmla="*/ 2147483647 w 173"/>
              <a:gd name="T59" fmla="*/ 2147483647 h 194"/>
              <a:gd name="T60" fmla="*/ 2147483647 w 173"/>
              <a:gd name="T61" fmla="*/ 2147483647 h 194"/>
              <a:gd name="T62" fmla="*/ 2147483647 w 173"/>
              <a:gd name="T63" fmla="*/ 2147483647 h 194"/>
              <a:gd name="T64" fmla="*/ 2147483647 w 173"/>
              <a:gd name="T65" fmla="*/ 2147483647 h 194"/>
              <a:gd name="T66" fmla="*/ 2147483647 w 173"/>
              <a:gd name="T67" fmla="*/ 2147483647 h 194"/>
              <a:gd name="T68" fmla="*/ 2147483647 w 173"/>
              <a:gd name="T69" fmla="*/ 2147483647 h 194"/>
              <a:gd name="T70" fmla="*/ 2147483647 w 173"/>
              <a:gd name="T71" fmla="*/ 2147483647 h 194"/>
              <a:gd name="T72" fmla="*/ 2147483647 w 173"/>
              <a:gd name="T73" fmla="*/ 2147483647 h 194"/>
              <a:gd name="T74" fmla="*/ 2147483647 w 173"/>
              <a:gd name="T75" fmla="*/ 2147483647 h 194"/>
              <a:gd name="T76" fmla="*/ 2147483647 w 173"/>
              <a:gd name="T77" fmla="*/ 2147483647 h 194"/>
              <a:gd name="T78" fmla="*/ 2147483647 w 173"/>
              <a:gd name="T79" fmla="*/ 2147483647 h 194"/>
              <a:gd name="T80" fmla="*/ 2147483647 w 173"/>
              <a:gd name="T81" fmla="*/ 2147483647 h 194"/>
              <a:gd name="T82" fmla="*/ 2147483647 w 173"/>
              <a:gd name="T83" fmla="*/ 2147483647 h 194"/>
              <a:gd name="T84" fmla="*/ 2147483647 w 173"/>
              <a:gd name="T85" fmla="*/ 2147483647 h 194"/>
              <a:gd name="T86" fmla="*/ 2147483647 w 173"/>
              <a:gd name="T87" fmla="*/ 2147483647 h 194"/>
              <a:gd name="T88" fmla="*/ 2147483647 w 173"/>
              <a:gd name="T89" fmla="*/ 2147483647 h 194"/>
              <a:gd name="T90" fmla="*/ 2147483647 w 173"/>
              <a:gd name="T91" fmla="*/ 2147483647 h 194"/>
              <a:gd name="T92" fmla="*/ 2147483647 w 173"/>
              <a:gd name="T93" fmla="*/ 2147483647 h 194"/>
              <a:gd name="T94" fmla="*/ 2147483647 w 173"/>
              <a:gd name="T95" fmla="*/ 2147483647 h 194"/>
              <a:gd name="T96" fmla="*/ 2147483647 w 173"/>
              <a:gd name="T97" fmla="*/ 2147483647 h 194"/>
              <a:gd name="T98" fmla="*/ 2147483647 w 173"/>
              <a:gd name="T99" fmla="*/ 2147483647 h 194"/>
              <a:gd name="T100" fmla="*/ 2147483647 w 173"/>
              <a:gd name="T101" fmla="*/ 2147483647 h 194"/>
              <a:gd name="T102" fmla="*/ 2147483647 w 173"/>
              <a:gd name="T103" fmla="*/ 2147483647 h 194"/>
              <a:gd name="T104" fmla="*/ 2147483647 w 173"/>
              <a:gd name="T105" fmla="*/ 2147483647 h 194"/>
              <a:gd name="T106" fmla="*/ 2147483647 w 173"/>
              <a:gd name="T107" fmla="*/ 2147483647 h 194"/>
              <a:gd name="T108" fmla="*/ 2147483647 w 173"/>
              <a:gd name="T109" fmla="*/ 2147483647 h 194"/>
              <a:gd name="T110" fmla="*/ 2147483647 w 173"/>
              <a:gd name="T111" fmla="*/ 2147483647 h 194"/>
              <a:gd name="T112" fmla="*/ 2147483647 w 173"/>
              <a:gd name="T113" fmla="*/ 2147483647 h 194"/>
              <a:gd name="T114" fmla="*/ 2147483647 w 173"/>
              <a:gd name="T115" fmla="*/ 2147483647 h 194"/>
              <a:gd name="T116" fmla="*/ 2147483647 w 173"/>
              <a:gd name="T117" fmla="*/ 2147483647 h 194"/>
              <a:gd name="T118" fmla="*/ 2147483647 w 173"/>
              <a:gd name="T119" fmla="*/ 2147483647 h 1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3"/>
              <a:gd name="T181" fmla="*/ 0 h 194"/>
              <a:gd name="T182" fmla="*/ 173 w 173"/>
              <a:gd name="T183" fmla="*/ 194 h 1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3" h="194">
                <a:moveTo>
                  <a:pt x="0" y="153"/>
                </a:moveTo>
                <a:lnTo>
                  <a:pt x="4" y="158"/>
                </a:lnTo>
                <a:lnTo>
                  <a:pt x="13" y="162"/>
                </a:lnTo>
                <a:lnTo>
                  <a:pt x="13" y="167"/>
                </a:lnTo>
                <a:lnTo>
                  <a:pt x="13" y="171"/>
                </a:lnTo>
                <a:lnTo>
                  <a:pt x="9" y="171"/>
                </a:lnTo>
                <a:lnTo>
                  <a:pt x="9" y="176"/>
                </a:lnTo>
                <a:lnTo>
                  <a:pt x="9" y="180"/>
                </a:lnTo>
                <a:lnTo>
                  <a:pt x="4" y="185"/>
                </a:lnTo>
                <a:lnTo>
                  <a:pt x="9" y="185"/>
                </a:lnTo>
                <a:lnTo>
                  <a:pt x="13" y="185"/>
                </a:lnTo>
                <a:lnTo>
                  <a:pt x="13" y="189"/>
                </a:lnTo>
                <a:lnTo>
                  <a:pt x="13" y="194"/>
                </a:lnTo>
                <a:lnTo>
                  <a:pt x="22" y="194"/>
                </a:lnTo>
                <a:lnTo>
                  <a:pt x="30" y="185"/>
                </a:lnTo>
                <a:lnTo>
                  <a:pt x="35" y="176"/>
                </a:lnTo>
                <a:lnTo>
                  <a:pt x="43" y="176"/>
                </a:lnTo>
                <a:lnTo>
                  <a:pt x="43" y="171"/>
                </a:lnTo>
                <a:lnTo>
                  <a:pt x="48" y="176"/>
                </a:lnTo>
                <a:lnTo>
                  <a:pt x="52" y="171"/>
                </a:lnTo>
                <a:lnTo>
                  <a:pt x="56" y="171"/>
                </a:lnTo>
                <a:lnTo>
                  <a:pt x="61" y="171"/>
                </a:lnTo>
                <a:lnTo>
                  <a:pt x="61" y="167"/>
                </a:lnTo>
                <a:lnTo>
                  <a:pt x="65" y="167"/>
                </a:lnTo>
                <a:lnTo>
                  <a:pt x="69" y="162"/>
                </a:lnTo>
                <a:lnTo>
                  <a:pt x="69" y="158"/>
                </a:lnTo>
                <a:lnTo>
                  <a:pt x="73" y="158"/>
                </a:lnTo>
                <a:lnTo>
                  <a:pt x="73" y="153"/>
                </a:lnTo>
                <a:lnTo>
                  <a:pt x="78" y="158"/>
                </a:lnTo>
                <a:lnTo>
                  <a:pt x="82" y="158"/>
                </a:lnTo>
                <a:lnTo>
                  <a:pt x="82" y="153"/>
                </a:lnTo>
                <a:lnTo>
                  <a:pt x="86" y="149"/>
                </a:lnTo>
                <a:lnTo>
                  <a:pt x="91" y="144"/>
                </a:lnTo>
                <a:lnTo>
                  <a:pt x="91" y="140"/>
                </a:lnTo>
                <a:lnTo>
                  <a:pt x="99" y="135"/>
                </a:lnTo>
                <a:lnTo>
                  <a:pt x="99" y="131"/>
                </a:lnTo>
                <a:lnTo>
                  <a:pt x="104" y="131"/>
                </a:lnTo>
                <a:lnTo>
                  <a:pt x="104" y="126"/>
                </a:lnTo>
                <a:lnTo>
                  <a:pt x="108" y="122"/>
                </a:lnTo>
                <a:lnTo>
                  <a:pt x="108" y="117"/>
                </a:lnTo>
                <a:lnTo>
                  <a:pt x="108" y="113"/>
                </a:lnTo>
                <a:lnTo>
                  <a:pt x="108" y="108"/>
                </a:lnTo>
                <a:lnTo>
                  <a:pt x="104" y="108"/>
                </a:lnTo>
                <a:lnTo>
                  <a:pt x="104" y="104"/>
                </a:lnTo>
                <a:lnTo>
                  <a:pt x="104" y="99"/>
                </a:lnTo>
                <a:lnTo>
                  <a:pt x="104" y="95"/>
                </a:lnTo>
                <a:lnTo>
                  <a:pt x="108" y="95"/>
                </a:lnTo>
                <a:lnTo>
                  <a:pt x="108" y="90"/>
                </a:lnTo>
                <a:lnTo>
                  <a:pt x="112" y="90"/>
                </a:lnTo>
                <a:lnTo>
                  <a:pt x="112" y="86"/>
                </a:lnTo>
                <a:lnTo>
                  <a:pt x="112" y="81"/>
                </a:lnTo>
                <a:lnTo>
                  <a:pt x="112" y="77"/>
                </a:lnTo>
                <a:lnTo>
                  <a:pt x="117" y="77"/>
                </a:lnTo>
                <a:lnTo>
                  <a:pt x="121" y="77"/>
                </a:lnTo>
                <a:lnTo>
                  <a:pt x="121" y="72"/>
                </a:lnTo>
                <a:lnTo>
                  <a:pt x="125" y="72"/>
                </a:lnTo>
                <a:lnTo>
                  <a:pt x="121" y="77"/>
                </a:lnTo>
                <a:lnTo>
                  <a:pt x="125" y="77"/>
                </a:lnTo>
                <a:lnTo>
                  <a:pt x="130" y="81"/>
                </a:lnTo>
                <a:lnTo>
                  <a:pt x="125" y="86"/>
                </a:lnTo>
                <a:lnTo>
                  <a:pt x="130" y="90"/>
                </a:lnTo>
                <a:lnTo>
                  <a:pt x="134" y="95"/>
                </a:lnTo>
                <a:lnTo>
                  <a:pt x="134" y="104"/>
                </a:lnTo>
                <a:lnTo>
                  <a:pt x="138" y="104"/>
                </a:lnTo>
                <a:lnTo>
                  <a:pt x="138" y="108"/>
                </a:lnTo>
                <a:lnTo>
                  <a:pt x="134" y="108"/>
                </a:lnTo>
                <a:lnTo>
                  <a:pt x="134" y="113"/>
                </a:lnTo>
                <a:lnTo>
                  <a:pt x="138" y="113"/>
                </a:lnTo>
                <a:lnTo>
                  <a:pt x="138" y="117"/>
                </a:lnTo>
                <a:lnTo>
                  <a:pt x="143" y="117"/>
                </a:lnTo>
                <a:lnTo>
                  <a:pt x="143" y="122"/>
                </a:lnTo>
                <a:lnTo>
                  <a:pt x="147" y="131"/>
                </a:lnTo>
                <a:lnTo>
                  <a:pt x="147" y="135"/>
                </a:lnTo>
                <a:lnTo>
                  <a:pt x="147" y="140"/>
                </a:lnTo>
                <a:lnTo>
                  <a:pt x="155" y="140"/>
                </a:lnTo>
                <a:lnTo>
                  <a:pt x="160" y="140"/>
                </a:lnTo>
                <a:lnTo>
                  <a:pt x="164" y="135"/>
                </a:lnTo>
                <a:lnTo>
                  <a:pt x="164" y="131"/>
                </a:lnTo>
                <a:lnTo>
                  <a:pt x="168" y="122"/>
                </a:lnTo>
                <a:lnTo>
                  <a:pt x="164" y="113"/>
                </a:lnTo>
                <a:lnTo>
                  <a:pt x="168" y="108"/>
                </a:lnTo>
                <a:lnTo>
                  <a:pt x="168" y="104"/>
                </a:lnTo>
                <a:lnTo>
                  <a:pt x="168" y="99"/>
                </a:lnTo>
                <a:lnTo>
                  <a:pt x="168" y="90"/>
                </a:lnTo>
                <a:lnTo>
                  <a:pt x="168" y="86"/>
                </a:lnTo>
                <a:lnTo>
                  <a:pt x="168" y="77"/>
                </a:lnTo>
                <a:lnTo>
                  <a:pt x="164" y="77"/>
                </a:lnTo>
                <a:lnTo>
                  <a:pt x="164" y="72"/>
                </a:lnTo>
                <a:lnTo>
                  <a:pt x="164" y="67"/>
                </a:lnTo>
                <a:lnTo>
                  <a:pt x="160" y="67"/>
                </a:lnTo>
                <a:lnTo>
                  <a:pt x="168" y="63"/>
                </a:lnTo>
                <a:lnTo>
                  <a:pt x="173" y="58"/>
                </a:lnTo>
                <a:lnTo>
                  <a:pt x="173" y="54"/>
                </a:lnTo>
                <a:lnTo>
                  <a:pt x="168" y="54"/>
                </a:lnTo>
                <a:lnTo>
                  <a:pt x="168" y="49"/>
                </a:lnTo>
                <a:lnTo>
                  <a:pt x="168" y="45"/>
                </a:lnTo>
                <a:lnTo>
                  <a:pt x="168" y="40"/>
                </a:lnTo>
                <a:lnTo>
                  <a:pt x="164" y="40"/>
                </a:lnTo>
                <a:lnTo>
                  <a:pt x="155" y="40"/>
                </a:lnTo>
                <a:lnTo>
                  <a:pt x="147" y="40"/>
                </a:lnTo>
                <a:lnTo>
                  <a:pt x="147" y="36"/>
                </a:lnTo>
                <a:lnTo>
                  <a:pt x="147" y="40"/>
                </a:lnTo>
                <a:lnTo>
                  <a:pt x="143" y="45"/>
                </a:lnTo>
                <a:lnTo>
                  <a:pt x="134" y="45"/>
                </a:lnTo>
                <a:lnTo>
                  <a:pt x="134" y="40"/>
                </a:lnTo>
                <a:lnTo>
                  <a:pt x="138" y="31"/>
                </a:lnTo>
                <a:lnTo>
                  <a:pt x="134" y="22"/>
                </a:lnTo>
                <a:lnTo>
                  <a:pt x="130" y="22"/>
                </a:lnTo>
                <a:lnTo>
                  <a:pt x="125" y="22"/>
                </a:lnTo>
                <a:lnTo>
                  <a:pt x="121" y="27"/>
                </a:lnTo>
                <a:lnTo>
                  <a:pt x="117" y="27"/>
                </a:lnTo>
                <a:lnTo>
                  <a:pt x="112" y="36"/>
                </a:lnTo>
                <a:lnTo>
                  <a:pt x="108" y="36"/>
                </a:lnTo>
                <a:lnTo>
                  <a:pt x="104" y="36"/>
                </a:lnTo>
                <a:lnTo>
                  <a:pt x="99" y="36"/>
                </a:lnTo>
                <a:lnTo>
                  <a:pt x="99" y="31"/>
                </a:lnTo>
                <a:lnTo>
                  <a:pt x="95" y="31"/>
                </a:lnTo>
                <a:lnTo>
                  <a:pt x="95" y="27"/>
                </a:lnTo>
                <a:lnTo>
                  <a:pt x="95" y="22"/>
                </a:lnTo>
                <a:lnTo>
                  <a:pt x="91" y="22"/>
                </a:lnTo>
                <a:lnTo>
                  <a:pt x="91" y="9"/>
                </a:lnTo>
                <a:lnTo>
                  <a:pt x="86" y="4"/>
                </a:lnTo>
                <a:lnTo>
                  <a:pt x="78" y="9"/>
                </a:lnTo>
                <a:lnTo>
                  <a:pt x="73" y="4"/>
                </a:lnTo>
                <a:lnTo>
                  <a:pt x="69" y="0"/>
                </a:lnTo>
                <a:lnTo>
                  <a:pt x="61" y="0"/>
                </a:lnTo>
                <a:lnTo>
                  <a:pt x="56" y="18"/>
                </a:lnTo>
                <a:lnTo>
                  <a:pt x="52" y="18"/>
                </a:lnTo>
                <a:lnTo>
                  <a:pt x="52" y="13"/>
                </a:lnTo>
                <a:lnTo>
                  <a:pt x="52" y="22"/>
                </a:lnTo>
                <a:lnTo>
                  <a:pt x="56" y="27"/>
                </a:lnTo>
                <a:lnTo>
                  <a:pt x="52" y="31"/>
                </a:lnTo>
                <a:lnTo>
                  <a:pt x="52" y="36"/>
                </a:lnTo>
                <a:lnTo>
                  <a:pt x="52" y="31"/>
                </a:lnTo>
                <a:lnTo>
                  <a:pt x="48" y="40"/>
                </a:lnTo>
                <a:lnTo>
                  <a:pt x="43" y="40"/>
                </a:lnTo>
                <a:lnTo>
                  <a:pt x="43" y="36"/>
                </a:lnTo>
                <a:lnTo>
                  <a:pt x="39" y="40"/>
                </a:lnTo>
                <a:lnTo>
                  <a:pt x="43" y="49"/>
                </a:lnTo>
                <a:lnTo>
                  <a:pt x="43" y="54"/>
                </a:lnTo>
                <a:lnTo>
                  <a:pt x="39" y="54"/>
                </a:lnTo>
                <a:lnTo>
                  <a:pt x="39" y="63"/>
                </a:lnTo>
                <a:lnTo>
                  <a:pt x="39" y="67"/>
                </a:lnTo>
                <a:lnTo>
                  <a:pt x="35" y="72"/>
                </a:lnTo>
                <a:lnTo>
                  <a:pt x="30" y="72"/>
                </a:lnTo>
                <a:lnTo>
                  <a:pt x="30" y="77"/>
                </a:lnTo>
                <a:lnTo>
                  <a:pt x="35" y="77"/>
                </a:lnTo>
                <a:lnTo>
                  <a:pt x="35" y="81"/>
                </a:lnTo>
                <a:lnTo>
                  <a:pt x="30" y="81"/>
                </a:lnTo>
                <a:lnTo>
                  <a:pt x="35" y="86"/>
                </a:lnTo>
                <a:lnTo>
                  <a:pt x="35" y="90"/>
                </a:lnTo>
                <a:lnTo>
                  <a:pt x="35" y="99"/>
                </a:lnTo>
                <a:lnTo>
                  <a:pt x="35" y="104"/>
                </a:lnTo>
                <a:lnTo>
                  <a:pt x="30" y="99"/>
                </a:lnTo>
                <a:lnTo>
                  <a:pt x="26" y="104"/>
                </a:lnTo>
                <a:lnTo>
                  <a:pt x="26" y="117"/>
                </a:lnTo>
                <a:lnTo>
                  <a:pt x="22" y="122"/>
                </a:lnTo>
                <a:lnTo>
                  <a:pt x="17" y="122"/>
                </a:lnTo>
                <a:lnTo>
                  <a:pt x="22" y="122"/>
                </a:lnTo>
                <a:lnTo>
                  <a:pt x="17" y="126"/>
                </a:lnTo>
                <a:lnTo>
                  <a:pt x="13" y="126"/>
                </a:lnTo>
                <a:lnTo>
                  <a:pt x="13" y="135"/>
                </a:lnTo>
                <a:lnTo>
                  <a:pt x="4" y="140"/>
                </a:lnTo>
                <a:lnTo>
                  <a:pt x="4" y="144"/>
                </a:lnTo>
                <a:lnTo>
                  <a:pt x="4" y="149"/>
                </a:lnTo>
                <a:lnTo>
                  <a:pt x="0" y="149"/>
                </a:lnTo>
                <a:lnTo>
                  <a:pt x="0" y="153"/>
                </a:lnTo>
                <a:close/>
              </a:path>
            </a:pathLst>
          </a:custGeom>
          <a:solidFill>
            <a:srgbClr val="FFCCFF"/>
          </a:solidFill>
          <a:ln w="3175" cap="rnd" cmpd="sng">
            <a:solidFill>
              <a:srgbClr val="808080"/>
            </a:solidFill>
            <a:prstDash val="solid"/>
            <a:round/>
            <a:headEnd type="none" w="med" len="med"/>
            <a:tailEnd type="none" w="med" len="med"/>
          </a:ln>
        </p:spPr>
        <p:txBody>
          <a:bodyPr/>
          <a:lstStyle/>
          <a:p>
            <a:endParaRPr lang="es-MX"/>
          </a:p>
        </p:txBody>
      </p:sp>
      <p:sp>
        <p:nvSpPr>
          <p:cNvPr id="49" name="Freeform 572"/>
          <p:cNvSpPr>
            <a:spLocks/>
          </p:cNvSpPr>
          <p:nvPr/>
        </p:nvSpPr>
        <p:spPr bwMode="auto">
          <a:xfrm>
            <a:off x="3783955" y="4284439"/>
            <a:ext cx="1077913" cy="565150"/>
          </a:xfrm>
          <a:custGeom>
            <a:avLst/>
            <a:gdLst>
              <a:gd name="T0" fmla="*/ 2147483647 w 397"/>
              <a:gd name="T1" fmla="*/ 2147483647 h 252"/>
              <a:gd name="T2" fmla="*/ 2147483647 w 397"/>
              <a:gd name="T3" fmla="*/ 2147483647 h 252"/>
              <a:gd name="T4" fmla="*/ 2147483647 w 397"/>
              <a:gd name="T5" fmla="*/ 2147483647 h 252"/>
              <a:gd name="T6" fmla="*/ 2147483647 w 397"/>
              <a:gd name="T7" fmla="*/ 2147483647 h 252"/>
              <a:gd name="T8" fmla="*/ 2147483647 w 397"/>
              <a:gd name="T9" fmla="*/ 2147483647 h 252"/>
              <a:gd name="T10" fmla="*/ 2147483647 w 397"/>
              <a:gd name="T11" fmla="*/ 2147483647 h 252"/>
              <a:gd name="T12" fmla="*/ 2147483647 w 397"/>
              <a:gd name="T13" fmla="*/ 2147483647 h 252"/>
              <a:gd name="T14" fmla="*/ 2147483647 w 397"/>
              <a:gd name="T15" fmla="*/ 2147483647 h 252"/>
              <a:gd name="T16" fmla="*/ 2147483647 w 397"/>
              <a:gd name="T17" fmla="*/ 2147483647 h 252"/>
              <a:gd name="T18" fmla="*/ 2147483647 w 397"/>
              <a:gd name="T19" fmla="*/ 2147483647 h 252"/>
              <a:gd name="T20" fmla="*/ 2147483647 w 397"/>
              <a:gd name="T21" fmla="*/ 2147483647 h 252"/>
              <a:gd name="T22" fmla="*/ 2147483647 w 397"/>
              <a:gd name="T23" fmla="*/ 2147483647 h 252"/>
              <a:gd name="T24" fmla="*/ 2147483647 w 397"/>
              <a:gd name="T25" fmla="*/ 2147483647 h 252"/>
              <a:gd name="T26" fmla="*/ 2147483647 w 397"/>
              <a:gd name="T27" fmla="*/ 2147483647 h 252"/>
              <a:gd name="T28" fmla="*/ 2147483647 w 397"/>
              <a:gd name="T29" fmla="*/ 2147483647 h 252"/>
              <a:gd name="T30" fmla="*/ 2147483647 w 397"/>
              <a:gd name="T31" fmla="*/ 2147483647 h 252"/>
              <a:gd name="T32" fmla="*/ 2147483647 w 397"/>
              <a:gd name="T33" fmla="*/ 2147483647 h 252"/>
              <a:gd name="T34" fmla="*/ 2147483647 w 397"/>
              <a:gd name="T35" fmla="*/ 2147483647 h 252"/>
              <a:gd name="T36" fmla="*/ 2147483647 w 397"/>
              <a:gd name="T37" fmla="*/ 2147483647 h 252"/>
              <a:gd name="T38" fmla="*/ 2147483647 w 397"/>
              <a:gd name="T39" fmla="*/ 2147483647 h 252"/>
              <a:gd name="T40" fmla="*/ 2147483647 w 397"/>
              <a:gd name="T41" fmla="*/ 2147483647 h 252"/>
              <a:gd name="T42" fmla="*/ 2147483647 w 397"/>
              <a:gd name="T43" fmla="*/ 2147483647 h 252"/>
              <a:gd name="T44" fmla="*/ 2147483647 w 397"/>
              <a:gd name="T45" fmla="*/ 2147483647 h 252"/>
              <a:gd name="T46" fmla="*/ 2147483647 w 397"/>
              <a:gd name="T47" fmla="*/ 2147483647 h 252"/>
              <a:gd name="T48" fmla="*/ 2147483647 w 397"/>
              <a:gd name="T49" fmla="*/ 2147483647 h 252"/>
              <a:gd name="T50" fmla="*/ 2147483647 w 397"/>
              <a:gd name="T51" fmla="*/ 2147483647 h 252"/>
              <a:gd name="T52" fmla="*/ 2147483647 w 397"/>
              <a:gd name="T53" fmla="*/ 2147483647 h 252"/>
              <a:gd name="T54" fmla="*/ 2147483647 w 397"/>
              <a:gd name="T55" fmla="*/ 2147483647 h 252"/>
              <a:gd name="T56" fmla="*/ 2147483647 w 397"/>
              <a:gd name="T57" fmla="*/ 2147483647 h 252"/>
              <a:gd name="T58" fmla="*/ 2147483647 w 397"/>
              <a:gd name="T59" fmla="*/ 2147483647 h 252"/>
              <a:gd name="T60" fmla="*/ 2147483647 w 397"/>
              <a:gd name="T61" fmla="*/ 2147483647 h 252"/>
              <a:gd name="T62" fmla="*/ 2147483647 w 397"/>
              <a:gd name="T63" fmla="*/ 2147483647 h 252"/>
              <a:gd name="T64" fmla="*/ 2147483647 w 397"/>
              <a:gd name="T65" fmla="*/ 2147483647 h 252"/>
              <a:gd name="T66" fmla="*/ 2147483647 w 397"/>
              <a:gd name="T67" fmla="*/ 2147483647 h 252"/>
              <a:gd name="T68" fmla="*/ 2147483647 w 397"/>
              <a:gd name="T69" fmla="*/ 2147483647 h 252"/>
              <a:gd name="T70" fmla="*/ 2147483647 w 397"/>
              <a:gd name="T71" fmla="*/ 2147483647 h 252"/>
              <a:gd name="T72" fmla="*/ 2147483647 w 397"/>
              <a:gd name="T73" fmla="*/ 2147483647 h 252"/>
              <a:gd name="T74" fmla="*/ 2147483647 w 397"/>
              <a:gd name="T75" fmla="*/ 2147483647 h 252"/>
              <a:gd name="T76" fmla="*/ 2147483647 w 397"/>
              <a:gd name="T77" fmla="*/ 2147483647 h 252"/>
              <a:gd name="T78" fmla="*/ 2147483647 w 397"/>
              <a:gd name="T79" fmla="*/ 2147483647 h 252"/>
              <a:gd name="T80" fmla="*/ 2147483647 w 397"/>
              <a:gd name="T81" fmla="*/ 2147483647 h 252"/>
              <a:gd name="T82" fmla="*/ 2147483647 w 397"/>
              <a:gd name="T83" fmla="*/ 2147483647 h 252"/>
              <a:gd name="T84" fmla="*/ 2147483647 w 397"/>
              <a:gd name="T85" fmla="*/ 2147483647 h 252"/>
              <a:gd name="T86" fmla="*/ 2147483647 w 397"/>
              <a:gd name="T87" fmla="*/ 2147483647 h 252"/>
              <a:gd name="T88" fmla="*/ 2147483647 w 397"/>
              <a:gd name="T89" fmla="*/ 2147483647 h 252"/>
              <a:gd name="T90" fmla="*/ 2147483647 w 397"/>
              <a:gd name="T91" fmla="*/ 2147483647 h 252"/>
              <a:gd name="T92" fmla="*/ 2147483647 w 397"/>
              <a:gd name="T93" fmla="*/ 2147483647 h 252"/>
              <a:gd name="T94" fmla="*/ 2147483647 w 397"/>
              <a:gd name="T95" fmla="*/ 2147483647 h 252"/>
              <a:gd name="T96" fmla="*/ 2147483647 w 397"/>
              <a:gd name="T97" fmla="*/ 2147483647 h 252"/>
              <a:gd name="T98" fmla="*/ 2147483647 w 397"/>
              <a:gd name="T99" fmla="*/ 2147483647 h 252"/>
              <a:gd name="T100" fmla="*/ 2147483647 w 397"/>
              <a:gd name="T101" fmla="*/ 2147483647 h 252"/>
              <a:gd name="T102" fmla="*/ 2147483647 w 397"/>
              <a:gd name="T103" fmla="*/ 2147483647 h 252"/>
              <a:gd name="T104" fmla="*/ 2147483647 w 397"/>
              <a:gd name="T105" fmla="*/ 2147483647 h 252"/>
              <a:gd name="T106" fmla="*/ 2147483647 w 397"/>
              <a:gd name="T107" fmla="*/ 2147483647 h 252"/>
              <a:gd name="T108" fmla="*/ 0 w 397"/>
              <a:gd name="T109" fmla="*/ 2147483647 h 2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97"/>
              <a:gd name="T166" fmla="*/ 0 h 252"/>
              <a:gd name="T167" fmla="*/ 397 w 397"/>
              <a:gd name="T168" fmla="*/ 252 h 25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97" h="252">
                <a:moveTo>
                  <a:pt x="0" y="180"/>
                </a:moveTo>
                <a:lnTo>
                  <a:pt x="0" y="180"/>
                </a:lnTo>
                <a:lnTo>
                  <a:pt x="4" y="185"/>
                </a:lnTo>
                <a:lnTo>
                  <a:pt x="8" y="189"/>
                </a:lnTo>
                <a:lnTo>
                  <a:pt x="13" y="189"/>
                </a:lnTo>
                <a:lnTo>
                  <a:pt x="13" y="194"/>
                </a:lnTo>
                <a:lnTo>
                  <a:pt x="17" y="198"/>
                </a:lnTo>
                <a:lnTo>
                  <a:pt x="17" y="203"/>
                </a:lnTo>
                <a:lnTo>
                  <a:pt x="17" y="207"/>
                </a:lnTo>
                <a:lnTo>
                  <a:pt x="21" y="207"/>
                </a:lnTo>
                <a:lnTo>
                  <a:pt x="21" y="212"/>
                </a:lnTo>
                <a:lnTo>
                  <a:pt x="34" y="216"/>
                </a:lnTo>
                <a:lnTo>
                  <a:pt x="39" y="216"/>
                </a:lnTo>
                <a:lnTo>
                  <a:pt x="43" y="216"/>
                </a:lnTo>
                <a:lnTo>
                  <a:pt x="52" y="216"/>
                </a:lnTo>
                <a:lnTo>
                  <a:pt x="52" y="221"/>
                </a:lnTo>
                <a:lnTo>
                  <a:pt x="56" y="221"/>
                </a:lnTo>
                <a:lnTo>
                  <a:pt x="60" y="221"/>
                </a:lnTo>
                <a:lnTo>
                  <a:pt x="65" y="225"/>
                </a:lnTo>
                <a:lnTo>
                  <a:pt x="73" y="225"/>
                </a:lnTo>
                <a:lnTo>
                  <a:pt x="78" y="230"/>
                </a:lnTo>
                <a:lnTo>
                  <a:pt x="82" y="230"/>
                </a:lnTo>
                <a:lnTo>
                  <a:pt x="86" y="234"/>
                </a:lnTo>
                <a:lnTo>
                  <a:pt x="95" y="234"/>
                </a:lnTo>
                <a:lnTo>
                  <a:pt x="99" y="239"/>
                </a:lnTo>
                <a:lnTo>
                  <a:pt x="103" y="239"/>
                </a:lnTo>
                <a:lnTo>
                  <a:pt x="108" y="239"/>
                </a:lnTo>
                <a:lnTo>
                  <a:pt x="112" y="239"/>
                </a:lnTo>
                <a:lnTo>
                  <a:pt x="116" y="239"/>
                </a:lnTo>
                <a:lnTo>
                  <a:pt x="138" y="248"/>
                </a:lnTo>
                <a:lnTo>
                  <a:pt x="147" y="248"/>
                </a:lnTo>
                <a:lnTo>
                  <a:pt x="151" y="252"/>
                </a:lnTo>
                <a:lnTo>
                  <a:pt x="155" y="252"/>
                </a:lnTo>
                <a:lnTo>
                  <a:pt x="159" y="248"/>
                </a:lnTo>
                <a:lnTo>
                  <a:pt x="164" y="248"/>
                </a:lnTo>
                <a:lnTo>
                  <a:pt x="164" y="243"/>
                </a:lnTo>
                <a:lnTo>
                  <a:pt x="168" y="248"/>
                </a:lnTo>
                <a:lnTo>
                  <a:pt x="172" y="248"/>
                </a:lnTo>
                <a:lnTo>
                  <a:pt x="177" y="248"/>
                </a:lnTo>
                <a:lnTo>
                  <a:pt x="181" y="248"/>
                </a:lnTo>
                <a:lnTo>
                  <a:pt x="181" y="252"/>
                </a:lnTo>
                <a:lnTo>
                  <a:pt x="181" y="248"/>
                </a:lnTo>
                <a:lnTo>
                  <a:pt x="181" y="239"/>
                </a:lnTo>
                <a:lnTo>
                  <a:pt x="181" y="225"/>
                </a:lnTo>
                <a:lnTo>
                  <a:pt x="190" y="225"/>
                </a:lnTo>
                <a:lnTo>
                  <a:pt x="194" y="225"/>
                </a:lnTo>
                <a:lnTo>
                  <a:pt x="198" y="225"/>
                </a:lnTo>
                <a:lnTo>
                  <a:pt x="203" y="225"/>
                </a:lnTo>
                <a:lnTo>
                  <a:pt x="207" y="221"/>
                </a:lnTo>
                <a:lnTo>
                  <a:pt x="207" y="216"/>
                </a:lnTo>
                <a:lnTo>
                  <a:pt x="207" y="212"/>
                </a:lnTo>
                <a:lnTo>
                  <a:pt x="207" y="207"/>
                </a:lnTo>
                <a:lnTo>
                  <a:pt x="207" y="194"/>
                </a:lnTo>
                <a:lnTo>
                  <a:pt x="207" y="189"/>
                </a:lnTo>
                <a:lnTo>
                  <a:pt x="216" y="189"/>
                </a:lnTo>
                <a:lnTo>
                  <a:pt x="220" y="189"/>
                </a:lnTo>
                <a:lnTo>
                  <a:pt x="224" y="189"/>
                </a:lnTo>
                <a:lnTo>
                  <a:pt x="229" y="189"/>
                </a:lnTo>
                <a:lnTo>
                  <a:pt x="233" y="189"/>
                </a:lnTo>
                <a:lnTo>
                  <a:pt x="233" y="194"/>
                </a:lnTo>
                <a:lnTo>
                  <a:pt x="237" y="194"/>
                </a:lnTo>
                <a:lnTo>
                  <a:pt x="241" y="198"/>
                </a:lnTo>
                <a:lnTo>
                  <a:pt x="241" y="203"/>
                </a:lnTo>
                <a:lnTo>
                  <a:pt x="246" y="203"/>
                </a:lnTo>
                <a:lnTo>
                  <a:pt x="250" y="203"/>
                </a:lnTo>
                <a:lnTo>
                  <a:pt x="259" y="203"/>
                </a:lnTo>
                <a:lnTo>
                  <a:pt x="259" y="198"/>
                </a:lnTo>
                <a:lnTo>
                  <a:pt x="272" y="203"/>
                </a:lnTo>
                <a:lnTo>
                  <a:pt x="280" y="203"/>
                </a:lnTo>
                <a:lnTo>
                  <a:pt x="289" y="203"/>
                </a:lnTo>
                <a:lnTo>
                  <a:pt x="293" y="203"/>
                </a:lnTo>
                <a:lnTo>
                  <a:pt x="293" y="207"/>
                </a:lnTo>
                <a:lnTo>
                  <a:pt x="298" y="203"/>
                </a:lnTo>
                <a:lnTo>
                  <a:pt x="298" y="207"/>
                </a:lnTo>
                <a:lnTo>
                  <a:pt x="302" y="212"/>
                </a:lnTo>
                <a:lnTo>
                  <a:pt x="306" y="212"/>
                </a:lnTo>
                <a:lnTo>
                  <a:pt x="311" y="212"/>
                </a:lnTo>
                <a:lnTo>
                  <a:pt x="319" y="212"/>
                </a:lnTo>
                <a:lnTo>
                  <a:pt x="319" y="216"/>
                </a:lnTo>
                <a:lnTo>
                  <a:pt x="323" y="216"/>
                </a:lnTo>
                <a:lnTo>
                  <a:pt x="328" y="216"/>
                </a:lnTo>
                <a:lnTo>
                  <a:pt x="328" y="212"/>
                </a:lnTo>
                <a:lnTo>
                  <a:pt x="323" y="207"/>
                </a:lnTo>
                <a:lnTo>
                  <a:pt x="319" y="198"/>
                </a:lnTo>
                <a:lnTo>
                  <a:pt x="319" y="194"/>
                </a:lnTo>
                <a:lnTo>
                  <a:pt x="319" y="189"/>
                </a:lnTo>
                <a:lnTo>
                  <a:pt x="319" y="185"/>
                </a:lnTo>
                <a:lnTo>
                  <a:pt x="319" y="180"/>
                </a:lnTo>
                <a:lnTo>
                  <a:pt x="315" y="180"/>
                </a:lnTo>
                <a:lnTo>
                  <a:pt x="319" y="176"/>
                </a:lnTo>
                <a:lnTo>
                  <a:pt x="315" y="176"/>
                </a:lnTo>
                <a:lnTo>
                  <a:pt x="315" y="171"/>
                </a:lnTo>
                <a:lnTo>
                  <a:pt x="315" y="167"/>
                </a:lnTo>
                <a:lnTo>
                  <a:pt x="319" y="167"/>
                </a:lnTo>
                <a:lnTo>
                  <a:pt x="323" y="167"/>
                </a:lnTo>
                <a:lnTo>
                  <a:pt x="323" y="171"/>
                </a:lnTo>
                <a:lnTo>
                  <a:pt x="328" y="167"/>
                </a:lnTo>
                <a:lnTo>
                  <a:pt x="328" y="162"/>
                </a:lnTo>
                <a:lnTo>
                  <a:pt x="328" y="167"/>
                </a:lnTo>
                <a:lnTo>
                  <a:pt x="336" y="167"/>
                </a:lnTo>
                <a:lnTo>
                  <a:pt x="336" y="162"/>
                </a:lnTo>
                <a:lnTo>
                  <a:pt x="341" y="162"/>
                </a:lnTo>
                <a:lnTo>
                  <a:pt x="345" y="162"/>
                </a:lnTo>
                <a:lnTo>
                  <a:pt x="345" y="158"/>
                </a:lnTo>
                <a:lnTo>
                  <a:pt x="354" y="149"/>
                </a:lnTo>
                <a:lnTo>
                  <a:pt x="358" y="144"/>
                </a:lnTo>
                <a:lnTo>
                  <a:pt x="358" y="140"/>
                </a:lnTo>
                <a:lnTo>
                  <a:pt x="358" y="135"/>
                </a:lnTo>
                <a:lnTo>
                  <a:pt x="362" y="135"/>
                </a:lnTo>
                <a:lnTo>
                  <a:pt x="362" y="122"/>
                </a:lnTo>
                <a:lnTo>
                  <a:pt x="367" y="122"/>
                </a:lnTo>
                <a:lnTo>
                  <a:pt x="367" y="117"/>
                </a:lnTo>
                <a:lnTo>
                  <a:pt x="371" y="117"/>
                </a:lnTo>
                <a:lnTo>
                  <a:pt x="375" y="117"/>
                </a:lnTo>
                <a:lnTo>
                  <a:pt x="375" y="108"/>
                </a:lnTo>
                <a:lnTo>
                  <a:pt x="371" y="104"/>
                </a:lnTo>
                <a:lnTo>
                  <a:pt x="371" y="99"/>
                </a:lnTo>
                <a:lnTo>
                  <a:pt x="371" y="95"/>
                </a:lnTo>
                <a:lnTo>
                  <a:pt x="367" y="95"/>
                </a:lnTo>
                <a:lnTo>
                  <a:pt x="367" y="90"/>
                </a:lnTo>
                <a:lnTo>
                  <a:pt x="371" y="90"/>
                </a:lnTo>
                <a:lnTo>
                  <a:pt x="375" y="90"/>
                </a:lnTo>
                <a:lnTo>
                  <a:pt x="380" y="85"/>
                </a:lnTo>
                <a:lnTo>
                  <a:pt x="380" y="81"/>
                </a:lnTo>
                <a:lnTo>
                  <a:pt x="380" y="76"/>
                </a:lnTo>
                <a:lnTo>
                  <a:pt x="384" y="72"/>
                </a:lnTo>
                <a:lnTo>
                  <a:pt x="384" y="67"/>
                </a:lnTo>
                <a:lnTo>
                  <a:pt x="380" y="67"/>
                </a:lnTo>
                <a:lnTo>
                  <a:pt x="380" y="58"/>
                </a:lnTo>
                <a:lnTo>
                  <a:pt x="380" y="63"/>
                </a:lnTo>
                <a:lnTo>
                  <a:pt x="380" y="58"/>
                </a:lnTo>
                <a:lnTo>
                  <a:pt x="384" y="58"/>
                </a:lnTo>
                <a:lnTo>
                  <a:pt x="388" y="54"/>
                </a:lnTo>
                <a:lnTo>
                  <a:pt x="393" y="54"/>
                </a:lnTo>
                <a:lnTo>
                  <a:pt x="397" y="45"/>
                </a:lnTo>
                <a:lnTo>
                  <a:pt x="393" y="45"/>
                </a:lnTo>
                <a:lnTo>
                  <a:pt x="371" y="40"/>
                </a:lnTo>
                <a:lnTo>
                  <a:pt x="367" y="36"/>
                </a:lnTo>
                <a:lnTo>
                  <a:pt x="358" y="31"/>
                </a:lnTo>
                <a:lnTo>
                  <a:pt x="358" y="36"/>
                </a:lnTo>
                <a:lnTo>
                  <a:pt x="358" y="40"/>
                </a:lnTo>
                <a:lnTo>
                  <a:pt x="354" y="40"/>
                </a:lnTo>
                <a:lnTo>
                  <a:pt x="354" y="45"/>
                </a:lnTo>
                <a:lnTo>
                  <a:pt x="349" y="45"/>
                </a:lnTo>
                <a:lnTo>
                  <a:pt x="345" y="54"/>
                </a:lnTo>
                <a:lnTo>
                  <a:pt x="341" y="54"/>
                </a:lnTo>
                <a:lnTo>
                  <a:pt x="336" y="58"/>
                </a:lnTo>
                <a:lnTo>
                  <a:pt x="332" y="58"/>
                </a:lnTo>
                <a:lnTo>
                  <a:pt x="332" y="54"/>
                </a:lnTo>
                <a:lnTo>
                  <a:pt x="328" y="54"/>
                </a:lnTo>
                <a:lnTo>
                  <a:pt x="328" y="58"/>
                </a:lnTo>
                <a:lnTo>
                  <a:pt x="319" y="54"/>
                </a:lnTo>
                <a:lnTo>
                  <a:pt x="315" y="58"/>
                </a:lnTo>
                <a:lnTo>
                  <a:pt x="315" y="54"/>
                </a:lnTo>
                <a:lnTo>
                  <a:pt x="311" y="54"/>
                </a:lnTo>
                <a:lnTo>
                  <a:pt x="302" y="54"/>
                </a:lnTo>
                <a:lnTo>
                  <a:pt x="298" y="58"/>
                </a:lnTo>
                <a:lnTo>
                  <a:pt x="298" y="54"/>
                </a:lnTo>
                <a:lnTo>
                  <a:pt x="293" y="54"/>
                </a:lnTo>
                <a:lnTo>
                  <a:pt x="298" y="49"/>
                </a:lnTo>
                <a:lnTo>
                  <a:pt x="302" y="49"/>
                </a:lnTo>
                <a:lnTo>
                  <a:pt x="298" y="45"/>
                </a:lnTo>
                <a:lnTo>
                  <a:pt x="293" y="40"/>
                </a:lnTo>
                <a:lnTo>
                  <a:pt x="285" y="45"/>
                </a:lnTo>
                <a:lnTo>
                  <a:pt x="280" y="40"/>
                </a:lnTo>
                <a:lnTo>
                  <a:pt x="280" y="45"/>
                </a:lnTo>
                <a:lnTo>
                  <a:pt x="276" y="40"/>
                </a:lnTo>
                <a:lnTo>
                  <a:pt x="272" y="45"/>
                </a:lnTo>
                <a:lnTo>
                  <a:pt x="267" y="45"/>
                </a:lnTo>
                <a:lnTo>
                  <a:pt x="263" y="45"/>
                </a:lnTo>
                <a:lnTo>
                  <a:pt x="259" y="45"/>
                </a:lnTo>
                <a:lnTo>
                  <a:pt x="254" y="45"/>
                </a:lnTo>
                <a:lnTo>
                  <a:pt x="254" y="40"/>
                </a:lnTo>
                <a:lnTo>
                  <a:pt x="250" y="36"/>
                </a:lnTo>
                <a:lnTo>
                  <a:pt x="246" y="13"/>
                </a:lnTo>
                <a:lnTo>
                  <a:pt x="241" y="13"/>
                </a:lnTo>
                <a:lnTo>
                  <a:pt x="237" y="13"/>
                </a:lnTo>
                <a:lnTo>
                  <a:pt x="233" y="13"/>
                </a:lnTo>
                <a:lnTo>
                  <a:pt x="229" y="18"/>
                </a:lnTo>
                <a:lnTo>
                  <a:pt x="224" y="22"/>
                </a:lnTo>
                <a:lnTo>
                  <a:pt x="220" y="22"/>
                </a:lnTo>
                <a:lnTo>
                  <a:pt x="216" y="22"/>
                </a:lnTo>
                <a:lnTo>
                  <a:pt x="211" y="18"/>
                </a:lnTo>
                <a:lnTo>
                  <a:pt x="207" y="18"/>
                </a:lnTo>
                <a:lnTo>
                  <a:pt x="203" y="13"/>
                </a:lnTo>
                <a:lnTo>
                  <a:pt x="203" y="9"/>
                </a:lnTo>
                <a:lnTo>
                  <a:pt x="198" y="4"/>
                </a:lnTo>
                <a:lnTo>
                  <a:pt x="194" y="0"/>
                </a:lnTo>
                <a:lnTo>
                  <a:pt x="194" y="4"/>
                </a:lnTo>
                <a:lnTo>
                  <a:pt x="190" y="4"/>
                </a:lnTo>
                <a:lnTo>
                  <a:pt x="190" y="0"/>
                </a:lnTo>
                <a:lnTo>
                  <a:pt x="185" y="0"/>
                </a:lnTo>
                <a:lnTo>
                  <a:pt x="181" y="0"/>
                </a:lnTo>
                <a:lnTo>
                  <a:pt x="168" y="4"/>
                </a:lnTo>
                <a:lnTo>
                  <a:pt x="164" y="9"/>
                </a:lnTo>
                <a:lnTo>
                  <a:pt x="159" y="4"/>
                </a:lnTo>
                <a:lnTo>
                  <a:pt x="155" y="4"/>
                </a:lnTo>
                <a:lnTo>
                  <a:pt x="151" y="9"/>
                </a:lnTo>
                <a:lnTo>
                  <a:pt x="151" y="4"/>
                </a:lnTo>
                <a:lnTo>
                  <a:pt x="142" y="9"/>
                </a:lnTo>
                <a:lnTo>
                  <a:pt x="138" y="9"/>
                </a:lnTo>
                <a:lnTo>
                  <a:pt x="129" y="9"/>
                </a:lnTo>
                <a:lnTo>
                  <a:pt x="129" y="13"/>
                </a:lnTo>
                <a:lnTo>
                  <a:pt x="125" y="13"/>
                </a:lnTo>
                <a:lnTo>
                  <a:pt x="121" y="18"/>
                </a:lnTo>
                <a:lnTo>
                  <a:pt x="116" y="22"/>
                </a:lnTo>
                <a:lnTo>
                  <a:pt x="112" y="22"/>
                </a:lnTo>
                <a:lnTo>
                  <a:pt x="108" y="22"/>
                </a:lnTo>
                <a:lnTo>
                  <a:pt x="108" y="18"/>
                </a:lnTo>
                <a:lnTo>
                  <a:pt x="103" y="18"/>
                </a:lnTo>
                <a:lnTo>
                  <a:pt x="99" y="13"/>
                </a:lnTo>
                <a:lnTo>
                  <a:pt x="99" y="18"/>
                </a:lnTo>
                <a:lnTo>
                  <a:pt x="103" y="22"/>
                </a:lnTo>
                <a:lnTo>
                  <a:pt x="99" y="22"/>
                </a:lnTo>
                <a:lnTo>
                  <a:pt x="99" y="18"/>
                </a:lnTo>
                <a:lnTo>
                  <a:pt x="95" y="18"/>
                </a:lnTo>
                <a:lnTo>
                  <a:pt x="90" y="18"/>
                </a:lnTo>
                <a:lnTo>
                  <a:pt x="90" y="27"/>
                </a:lnTo>
                <a:lnTo>
                  <a:pt x="86" y="31"/>
                </a:lnTo>
                <a:lnTo>
                  <a:pt x="86" y="36"/>
                </a:lnTo>
                <a:lnTo>
                  <a:pt x="86" y="40"/>
                </a:lnTo>
                <a:lnTo>
                  <a:pt x="90" y="45"/>
                </a:lnTo>
                <a:lnTo>
                  <a:pt x="90" y="40"/>
                </a:lnTo>
                <a:lnTo>
                  <a:pt x="95" y="40"/>
                </a:lnTo>
                <a:lnTo>
                  <a:pt x="99" y="45"/>
                </a:lnTo>
                <a:lnTo>
                  <a:pt x="103" y="36"/>
                </a:lnTo>
                <a:lnTo>
                  <a:pt x="108" y="45"/>
                </a:lnTo>
                <a:lnTo>
                  <a:pt x="112" y="45"/>
                </a:lnTo>
                <a:lnTo>
                  <a:pt x="116" y="45"/>
                </a:lnTo>
                <a:lnTo>
                  <a:pt x="116" y="49"/>
                </a:lnTo>
                <a:lnTo>
                  <a:pt x="116" y="54"/>
                </a:lnTo>
                <a:lnTo>
                  <a:pt x="116" y="58"/>
                </a:lnTo>
                <a:lnTo>
                  <a:pt x="112" y="58"/>
                </a:lnTo>
                <a:lnTo>
                  <a:pt x="108" y="63"/>
                </a:lnTo>
                <a:lnTo>
                  <a:pt x="108" y="67"/>
                </a:lnTo>
                <a:lnTo>
                  <a:pt x="116" y="67"/>
                </a:lnTo>
                <a:lnTo>
                  <a:pt x="116" y="72"/>
                </a:lnTo>
                <a:lnTo>
                  <a:pt x="121" y="76"/>
                </a:lnTo>
                <a:lnTo>
                  <a:pt x="121" y="81"/>
                </a:lnTo>
                <a:lnTo>
                  <a:pt x="121" y="85"/>
                </a:lnTo>
                <a:lnTo>
                  <a:pt x="121" y="90"/>
                </a:lnTo>
                <a:lnTo>
                  <a:pt x="125" y="90"/>
                </a:lnTo>
                <a:lnTo>
                  <a:pt x="129" y="90"/>
                </a:lnTo>
                <a:lnTo>
                  <a:pt x="134" y="85"/>
                </a:lnTo>
                <a:lnTo>
                  <a:pt x="138" y="90"/>
                </a:lnTo>
                <a:lnTo>
                  <a:pt x="138" y="95"/>
                </a:lnTo>
                <a:lnTo>
                  <a:pt x="134" y="99"/>
                </a:lnTo>
                <a:lnTo>
                  <a:pt x="134" y="104"/>
                </a:lnTo>
                <a:lnTo>
                  <a:pt x="129" y="104"/>
                </a:lnTo>
                <a:lnTo>
                  <a:pt x="125" y="108"/>
                </a:lnTo>
                <a:lnTo>
                  <a:pt x="125" y="113"/>
                </a:lnTo>
                <a:lnTo>
                  <a:pt x="121" y="113"/>
                </a:lnTo>
                <a:lnTo>
                  <a:pt x="116" y="113"/>
                </a:lnTo>
                <a:lnTo>
                  <a:pt x="112" y="113"/>
                </a:lnTo>
                <a:lnTo>
                  <a:pt x="108" y="117"/>
                </a:lnTo>
                <a:lnTo>
                  <a:pt x="99" y="122"/>
                </a:lnTo>
                <a:lnTo>
                  <a:pt x="95" y="126"/>
                </a:lnTo>
                <a:lnTo>
                  <a:pt x="90" y="131"/>
                </a:lnTo>
                <a:lnTo>
                  <a:pt x="86" y="135"/>
                </a:lnTo>
                <a:lnTo>
                  <a:pt x="78" y="135"/>
                </a:lnTo>
                <a:lnTo>
                  <a:pt x="78" y="140"/>
                </a:lnTo>
                <a:lnTo>
                  <a:pt x="73" y="140"/>
                </a:lnTo>
                <a:lnTo>
                  <a:pt x="69" y="140"/>
                </a:lnTo>
                <a:lnTo>
                  <a:pt x="65" y="140"/>
                </a:lnTo>
                <a:lnTo>
                  <a:pt x="60" y="135"/>
                </a:lnTo>
                <a:lnTo>
                  <a:pt x="56" y="135"/>
                </a:lnTo>
                <a:lnTo>
                  <a:pt x="52" y="140"/>
                </a:lnTo>
                <a:lnTo>
                  <a:pt x="43" y="140"/>
                </a:lnTo>
                <a:lnTo>
                  <a:pt x="39" y="140"/>
                </a:lnTo>
                <a:lnTo>
                  <a:pt x="34" y="144"/>
                </a:lnTo>
                <a:lnTo>
                  <a:pt x="30" y="144"/>
                </a:lnTo>
                <a:lnTo>
                  <a:pt x="30" y="140"/>
                </a:lnTo>
                <a:lnTo>
                  <a:pt x="26" y="144"/>
                </a:lnTo>
                <a:lnTo>
                  <a:pt x="30" y="144"/>
                </a:lnTo>
                <a:lnTo>
                  <a:pt x="30" y="149"/>
                </a:lnTo>
                <a:lnTo>
                  <a:pt x="26" y="149"/>
                </a:lnTo>
                <a:lnTo>
                  <a:pt x="21" y="153"/>
                </a:lnTo>
                <a:lnTo>
                  <a:pt x="21" y="158"/>
                </a:lnTo>
                <a:lnTo>
                  <a:pt x="17" y="162"/>
                </a:lnTo>
                <a:lnTo>
                  <a:pt x="8" y="167"/>
                </a:lnTo>
                <a:lnTo>
                  <a:pt x="0" y="176"/>
                </a:lnTo>
                <a:lnTo>
                  <a:pt x="4" y="176"/>
                </a:lnTo>
                <a:lnTo>
                  <a:pt x="0" y="176"/>
                </a:lnTo>
                <a:lnTo>
                  <a:pt x="0" y="180"/>
                </a:lnTo>
                <a:close/>
              </a:path>
            </a:pathLst>
          </a:custGeom>
          <a:solidFill>
            <a:srgbClr val="92D050"/>
          </a:solidFill>
          <a:ln w="3175" cap="rnd" cmpd="sng">
            <a:solidFill>
              <a:srgbClr val="808080"/>
            </a:solidFill>
            <a:prstDash val="solid"/>
            <a:round/>
            <a:headEnd type="none" w="med" len="med"/>
            <a:tailEnd type="none" w="med" len="med"/>
          </a:ln>
        </p:spPr>
        <p:txBody>
          <a:bodyPr/>
          <a:lstStyle/>
          <a:p>
            <a:endParaRPr lang="es-MX"/>
          </a:p>
        </p:txBody>
      </p:sp>
      <p:sp>
        <p:nvSpPr>
          <p:cNvPr id="50" name="Freeform 574"/>
          <p:cNvSpPr>
            <a:spLocks/>
          </p:cNvSpPr>
          <p:nvPr/>
        </p:nvSpPr>
        <p:spPr bwMode="auto">
          <a:xfrm>
            <a:off x="5007918" y="4187602"/>
            <a:ext cx="611187" cy="696912"/>
          </a:xfrm>
          <a:custGeom>
            <a:avLst/>
            <a:gdLst>
              <a:gd name="T0" fmla="*/ 2147483647 w 224"/>
              <a:gd name="T1" fmla="*/ 2147483647 h 311"/>
              <a:gd name="T2" fmla="*/ 2147483647 w 224"/>
              <a:gd name="T3" fmla="*/ 2147483647 h 311"/>
              <a:gd name="T4" fmla="*/ 2147483647 w 224"/>
              <a:gd name="T5" fmla="*/ 2147483647 h 311"/>
              <a:gd name="T6" fmla="*/ 2147483647 w 224"/>
              <a:gd name="T7" fmla="*/ 2147483647 h 311"/>
              <a:gd name="T8" fmla="*/ 2147483647 w 224"/>
              <a:gd name="T9" fmla="*/ 2147483647 h 311"/>
              <a:gd name="T10" fmla="*/ 2147483647 w 224"/>
              <a:gd name="T11" fmla="*/ 2147483647 h 311"/>
              <a:gd name="T12" fmla="*/ 2147483647 w 224"/>
              <a:gd name="T13" fmla="*/ 2147483647 h 311"/>
              <a:gd name="T14" fmla="*/ 2147483647 w 224"/>
              <a:gd name="T15" fmla="*/ 2147483647 h 311"/>
              <a:gd name="T16" fmla="*/ 2147483647 w 224"/>
              <a:gd name="T17" fmla="*/ 2147483647 h 311"/>
              <a:gd name="T18" fmla="*/ 2147483647 w 224"/>
              <a:gd name="T19" fmla="*/ 2147483647 h 311"/>
              <a:gd name="T20" fmla="*/ 2147483647 w 224"/>
              <a:gd name="T21" fmla="*/ 2147483647 h 311"/>
              <a:gd name="T22" fmla="*/ 2147483647 w 224"/>
              <a:gd name="T23" fmla="*/ 2147483647 h 311"/>
              <a:gd name="T24" fmla="*/ 2147483647 w 224"/>
              <a:gd name="T25" fmla="*/ 2147483647 h 311"/>
              <a:gd name="T26" fmla="*/ 2147483647 w 224"/>
              <a:gd name="T27" fmla="*/ 2147483647 h 311"/>
              <a:gd name="T28" fmla="*/ 2147483647 w 224"/>
              <a:gd name="T29" fmla="*/ 2147483647 h 311"/>
              <a:gd name="T30" fmla="*/ 2147483647 w 224"/>
              <a:gd name="T31" fmla="*/ 2147483647 h 311"/>
              <a:gd name="T32" fmla="*/ 2147483647 w 224"/>
              <a:gd name="T33" fmla="*/ 2147483647 h 311"/>
              <a:gd name="T34" fmla="*/ 2147483647 w 224"/>
              <a:gd name="T35" fmla="*/ 2147483647 h 311"/>
              <a:gd name="T36" fmla="*/ 2147483647 w 224"/>
              <a:gd name="T37" fmla="*/ 2147483647 h 311"/>
              <a:gd name="T38" fmla="*/ 2147483647 w 224"/>
              <a:gd name="T39" fmla="*/ 2147483647 h 311"/>
              <a:gd name="T40" fmla="*/ 2147483647 w 224"/>
              <a:gd name="T41" fmla="*/ 2147483647 h 311"/>
              <a:gd name="T42" fmla="*/ 2147483647 w 224"/>
              <a:gd name="T43" fmla="*/ 2147483647 h 311"/>
              <a:gd name="T44" fmla="*/ 2147483647 w 224"/>
              <a:gd name="T45" fmla="*/ 2147483647 h 311"/>
              <a:gd name="T46" fmla="*/ 2147483647 w 224"/>
              <a:gd name="T47" fmla="*/ 2147483647 h 311"/>
              <a:gd name="T48" fmla="*/ 2147483647 w 224"/>
              <a:gd name="T49" fmla="*/ 0 h 311"/>
              <a:gd name="T50" fmla="*/ 2147483647 w 224"/>
              <a:gd name="T51" fmla="*/ 2147483647 h 311"/>
              <a:gd name="T52" fmla="*/ 2147483647 w 224"/>
              <a:gd name="T53" fmla="*/ 2147483647 h 311"/>
              <a:gd name="T54" fmla="*/ 2147483647 w 224"/>
              <a:gd name="T55" fmla="*/ 2147483647 h 311"/>
              <a:gd name="T56" fmla="*/ 2147483647 w 224"/>
              <a:gd name="T57" fmla="*/ 2147483647 h 311"/>
              <a:gd name="T58" fmla="*/ 2147483647 w 224"/>
              <a:gd name="T59" fmla="*/ 2147483647 h 311"/>
              <a:gd name="T60" fmla="*/ 2147483647 w 224"/>
              <a:gd name="T61" fmla="*/ 2147483647 h 311"/>
              <a:gd name="T62" fmla="*/ 2147483647 w 224"/>
              <a:gd name="T63" fmla="*/ 2147483647 h 311"/>
              <a:gd name="T64" fmla="*/ 2147483647 w 224"/>
              <a:gd name="T65" fmla="*/ 2147483647 h 311"/>
              <a:gd name="T66" fmla="*/ 2147483647 w 224"/>
              <a:gd name="T67" fmla="*/ 2147483647 h 311"/>
              <a:gd name="T68" fmla="*/ 2147483647 w 224"/>
              <a:gd name="T69" fmla="*/ 2147483647 h 311"/>
              <a:gd name="T70" fmla="*/ 2147483647 w 224"/>
              <a:gd name="T71" fmla="*/ 2147483647 h 311"/>
              <a:gd name="T72" fmla="*/ 2147483647 w 224"/>
              <a:gd name="T73" fmla="*/ 2147483647 h 311"/>
              <a:gd name="T74" fmla="*/ 2147483647 w 224"/>
              <a:gd name="T75" fmla="*/ 2147483647 h 311"/>
              <a:gd name="T76" fmla="*/ 2147483647 w 224"/>
              <a:gd name="T77" fmla="*/ 2147483647 h 311"/>
              <a:gd name="T78" fmla="*/ 2147483647 w 224"/>
              <a:gd name="T79" fmla="*/ 2147483647 h 311"/>
              <a:gd name="T80" fmla="*/ 2147483647 w 224"/>
              <a:gd name="T81" fmla="*/ 2147483647 h 311"/>
              <a:gd name="T82" fmla="*/ 2147483647 w 224"/>
              <a:gd name="T83" fmla="*/ 2147483647 h 311"/>
              <a:gd name="T84" fmla="*/ 2147483647 w 224"/>
              <a:gd name="T85" fmla="*/ 2147483647 h 311"/>
              <a:gd name="T86" fmla="*/ 2147483647 w 224"/>
              <a:gd name="T87" fmla="*/ 2147483647 h 311"/>
              <a:gd name="T88" fmla="*/ 2147483647 w 224"/>
              <a:gd name="T89" fmla="*/ 2147483647 h 311"/>
              <a:gd name="T90" fmla="*/ 2147483647 w 224"/>
              <a:gd name="T91" fmla="*/ 2147483647 h 311"/>
              <a:gd name="T92" fmla="*/ 2147483647 w 224"/>
              <a:gd name="T93" fmla="*/ 2147483647 h 311"/>
              <a:gd name="T94" fmla="*/ 2147483647 w 224"/>
              <a:gd name="T95" fmla="*/ 2147483647 h 311"/>
              <a:gd name="T96" fmla="*/ 2147483647 w 224"/>
              <a:gd name="T97" fmla="*/ 2147483647 h 311"/>
              <a:gd name="T98" fmla="*/ 2147483647 w 224"/>
              <a:gd name="T99" fmla="*/ 2147483647 h 311"/>
              <a:gd name="T100" fmla="*/ 2147483647 w 224"/>
              <a:gd name="T101" fmla="*/ 2147483647 h 311"/>
              <a:gd name="T102" fmla="*/ 2147483647 w 224"/>
              <a:gd name="T103" fmla="*/ 2147483647 h 311"/>
              <a:gd name="T104" fmla="*/ 2147483647 w 224"/>
              <a:gd name="T105" fmla="*/ 2147483647 h 311"/>
              <a:gd name="T106" fmla="*/ 2147483647 w 224"/>
              <a:gd name="T107" fmla="*/ 2147483647 h 311"/>
              <a:gd name="T108" fmla="*/ 2147483647 w 224"/>
              <a:gd name="T109" fmla="*/ 2147483647 h 311"/>
              <a:gd name="T110" fmla="*/ 2147483647 w 224"/>
              <a:gd name="T111" fmla="*/ 2147483647 h 311"/>
              <a:gd name="T112" fmla="*/ 2147483647 w 224"/>
              <a:gd name="T113" fmla="*/ 2147483647 h 311"/>
              <a:gd name="T114" fmla="*/ 2147483647 w 224"/>
              <a:gd name="T115" fmla="*/ 2147483647 h 311"/>
              <a:gd name="T116" fmla="*/ 2147483647 w 224"/>
              <a:gd name="T117" fmla="*/ 2147483647 h 3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4"/>
              <a:gd name="T178" fmla="*/ 0 h 311"/>
              <a:gd name="T179" fmla="*/ 224 w 224"/>
              <a:gd name="T180" fmla="*/ 311 h 3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4" h="311">
                <a:moveTo>
                  <a:pt x="0" y="261"/>
                </a:moveTo>
                <a:lnTo>
                  <a:pt x="4" y="261"/>
                </a:lnTo>
                <a:lnTo>
                  <a:pt x="4" y="257"/>
                </a:lnTo>
                <a:lnTo>
                  <a:pt x="9" y="257"/>
                </a:lnTo>
                <a:lnTo>
                  <a:pt x="13" y="257"/>
                </a:lnTo>
                <a:lnTo>
                  <a:pt x="13" y="252"/>
                </a:lnTo>
                <a:lnTo>
                  <a:pt x="13" y="248"/>
                </a:lnTo>
                <a:lnTo>
                  <a:pt x="22" y="248"/>
                </a:lnTo>
                <a:lnTo>
                  <a:pt x="26" y="248"/>
                </a:lnTo>
                <a:lnTo>
                  <a:pt x="26" y="243"/>
                </a:lnTo>
                <a:lnTo>
                  <a:pt x="30" y="248"/>
                </a:lnTo>
                <a:lnTo>
                  <a:pt x="34" y="248"/>
                </a:lnTo>
                <a:lnTo>
                  <a:pt x="34" y="252"/>
                </a:lnTo>
                <a:lnTo>
                  <a:pt x="39" y="248"/>
                </a:lnTo>
                <a:lnTo>
                  <a:pt x="39" y="243"/>
                </a:lnTo>
                <a:lnTo>
                  <a:pt x="39" y="239"/>
                </a:lnTo>
                <a:lnTo>
                  <a:pt x="39" y="234"/>
                </a:lnTo>
                <a:lnTo>
                  <a:pt x="39" y="230"/>
                </a:lnTo>
                <a:lnTo>
                  <a:pt x="43" y="230"/>
                </a:lnTo>
                <a:lnTo>
                  <a:pt x="43" y="225"/>
                </a:lnTo>
                <a:lnTo>
                  <a:pt x="43" y="221"/>
                </a:lnTo>
                <a:lnTo>
                  <a:pt x="39" y="221"/>
                </a:lnTo>
                <a:lnTo>
                  <a:pt x="39" y="216"/>
                </a:lnTo>
                <a:lnTo>
                  <a:pt x="43" y="212"/>
                </a:lnTo>
                <a:lnTo>
                  <a:pt x="43" y="207"/>
                </a:lnTo>
                <a:lnTo>
                  <a:pt x="47" y="207"/>
                </a:lnTo>
                <a:lnTo>
                  <a:pt x="47" y="203"/>
                </a:lnTo>
                <a:lnTo>
                  <a:pt x="47" y="198"/>
                </a:lnTo>
                <a:lnTo>
                  <a:pt x="47" y="194"/>
                </a:lnTo>
                <a:lnTo>
                  <a:pt x="47" y="185"/>
                </a:lnTo>
                <a:lnTo>
                  <a:pt x="47" y="176"/>
                </a:lnTo>
                <a:lnTo>
                  <a:pt x="47" y="171"/>
                </a:lnTo>
                <a:lnTo>
                  <a:pt x="52" y="167"/>
                </a:lnTo>
                <a:lnTo>
                  <a:pt x="47" y="158"/>
                </a:lnTo>
                <a:lnTo>
                  <a:pt x="52" y="158"/>
                </a:lnTo>
                <a:lnTo>
                  <a:pt x="47" y="149"/>
                </a:lnTo>
                <a:lnTo>
                  <a:pt x="47" y="140"/>
                </a:lnTo>
                <a:lnTo>
                  <a:pt x="56" y="144"/>
                </a:lnTo>
                <a:lnTo>
                  <a:pt x="60" y="140"/>
                </a:lnTo>
                <a:lnTo>
                  <a:pt x="65" y="144"/>
                </a:lnTo>
                <a:lnTo>
                  <a:pt x="65" y="149"/>
                </a:lnTo>
                <a:lnTo>
                  <a:pt x="69" y="153"/>
                </a:lnTo>
                <a:lnTo>
                  <a:pt x="69" y="158"/>
                </a:lnTo>
                <a:lnTo>
                  <a:pt x="73" y="158"/>
                </a:lnTo>
                <a:lnTo>
                  <a:pt x="73" y="162"/>
                </a:lnTo>
                <a:lnTo>
                  <a:pt x="78" y="167"/>
                </a:lnTo>
                <a:lnTo>
                  <a:pt x="86" y="176"/>
                </a:lnTo>
                <a:lnTo>
                  <a:pt x="91" y="176"/>
                </a:lnTo>
                <a:lnTo>
                  <a:pt x="99" y="176"/>
                </a:lnTo>
                <a:lnTo>
                  <a:pt x="104" y="176"/>
                </a:lnTo>
                <a:lnTo>
                  <a:pt x="104" y="171"/>
                </a:lnTo>
                <a:lnTo>
                  <a:pt x="104" y="167"/>
                </a:lnTo>
                <a:lnTo>
                  <a:pt x="108" y="167"/>
                </a:lnTo>
                <a:lnTo>
                  <a:pt x="112" y="167"/>
                </a:lnTo>
                <a:lnTo>
                  <a:pt x="116" y="171"/>
                </a:lnTo>
                <a:lnTo>
                  <a:pt x="116" y="176"/>
                </a:lnTo>
                <a:lnTo>
                  <a:pt x="121" y="176"/>
                </a:lnTo>
                <a:lnTo>
                  <a:pt x="121" y="171"/>
                </a:lnTo>
                <a:lnTo>
                  <a:pt x="125" y="167"/>
                </a:lnTo>
                <a:lnTo>
                  <a:pt x="125" y="162"/>
                </a:lnTo>
                <a:lnTo>
                  <a:pt x="129" y="158"/>
                </a:lnTo>
                <a:lnTo>
                  <a:pt x="134" y="162"/>
                </a:lnTo>
                <a:lnTo>
                  <a:pt x="138" y="162"/>
                </a:lnTo>
                <a:lnTo>
                  <a:pt x="142" y="162"/>
                </a:lnTo>
                <a:lnTo>
                  <a:pt x="142" y="158"/>
                </a:lnTo>
                <a:lnTo>
                  <a:pt x="142" y="153"/>
                </a:lnTo>
                <a:lnTo>
                  <a:pt x="138" y="153"/>
                </a:lnTo>
                <a:lnTo>
                  <a:pt x="138" y="149"/>
                </a:lnTo>
                <a:lnTo>
                  <a:pt x="134" y="144"/>
                </a:lnTo>
                <a:lnTo>
                  <a:pt x="129" y="140"/>
                </a:lnTo>
                <a:lnTo>
                  <a:pt x="125" y="144"/>
                </a:lnTo>
                <a:lnTo>
                  <a:pt x="121" y="144"/>
                </a:lnTo>
                <a:lnTo>
                  <a:pt x="125" y="140"/>
                </a:lnTo>
                <a:lnTo>
                  <a:pt x="121" y="140"/>
                </a:lnTo>
                <a:lnTo>
                  <a:pt x="121" y="135"/>
                </a:lnTo>
                <a:lnTo>
                  <a:pt x="121" y="130"/>
                </a:lnTo>
                <a:lnTo>
                  <a:pt x="116" y="130"/>
                </a:lnTo>
                <a:lnTo>
                  <a:pt x="112" y="126"/>
                </a:lnTo>
                <a:lnTo>
                  <a:pt x="108" y="126"/>
                </a:lnTo>
                <a:lnTo>
                  <a:pt x="108" y="121"/>
                </a:lnTo>
                <a:lnTo>
                  <a:pt x="104" y="126"/>
                </a:lnTo>
                <a:lnTo>
                  <a:pt x="99" y="121"/>
                </a:lnTo>
                <a:lnTo>
                  <a:pt x="95" y="121"/>
                </a:lnTo>
                <a:lnTo>
                  <a:pt x="91" y="121"/>
                </a:lnTo>
                <a:lnTo>
                  <a:pt x="95" y="112"/>
                </a:lnTo>
                <a:lnTo>
                  <a:pt x="95" y="108"/>
                </a:lnTo>
                <a:lnTo>
                  <a:pt x="91" y="103"/>
                </a:lnTo>
                <a:lnTo>
                  <a:pt x="95" y="99"/>
                </a:lnTo>
                <a:lnTo>
                  <a:pt x="99" y="90"/>
                </a:lnTo>
                <a:lnTo>
                  <a:pt x="104" y="85"/>
                </a:lnTo>
                <a:lnTo>
                  <a:pt x="104" y="81"/>
                </a:lnTo>
                <a:lnTo>
                  <a:pt x="104" y="76"/>
                </a:lnTo>
                <a:lnTo>
                  <a:pt x="108" y="72"/>
                </a:lnTo>
                <a:lnTo>
                  <a:pt x="104" y="67"/>
                </a:lnTo>
                <a:lnTo>
                  <a:pt x="99" y="63"/>
                </a:lnTo>
                <a:lnTo>
                  <a:pt x="91" y="58"/>
                </a:lnTo>
                <a:lnTo>
                  <a:pt x="91" y="54"/>
                </a:lnTo>
                <a:lnTo>
                  <a:pt x="95" y="54"/>
                </a:lnTo>
                <a:lnTo>
                  <a:pt x="99" y="54"/>
                </a:lnTo>
                <a:lnTo>
                  <a:pt x="104" y="54"/>
                </a:lnTo>
                <a:lnTo>
                  <a:pt x="108" y="54"/>
                </a:lnTo>
                <a:lnTo>
                  <a:pt x="108" y="45"/>
                </a:lnTo>
                <a:lnTo>
                  <a:pt x="112" y="40"/>
                </a:lnTo>
                <a:lnTo>
                  <a:pt x="121" y="36"/>
                </a:lnTo>
                <a:lnTo>
                  <a:pt x="125" y="31"/>
                </a:lnTo>
                <a:lnTo>
                  <a:pt x="125" y="27"/>
                </a:lnTo>
                <a:lnTo>
                  <a:pt x="125" y="22"/>
                </a:lnTo>
                <a:lnTo>
                  <a:pt x="129" y="13"/>
                </a:lnTo>
                <a:lnTo>
                  <a:pt x="125" y="13"/>
                </a:lnTo>
                <a:lnTo>
                  <a:pt x="125" y="9"/>
                </a:lnTo>
                <a:lnTo>
                  <a:pt x="134" y="9"/>
                </a:lnTo>
                <a:lnTo>
                  <a:pt x="134" y="4"/>
                </a:lnTo>
                <a:lnTo>
                  <a:pt x="134" y="0"/>
                </a:lnTo>
                <a:lnTo>
                  <a:pt x="138" y="0"/>
                </a:lnTo>
                <a:lnTo>
                  <a:pt x="142" y="0"/>
                </a:lnTo>
                <a:lnTo>
                  <a:pt x="147" y="0"/>
                </a:lnTo>
                <a:lnTo>
                  <a:pt x="151" y="4"/>
                </a:lnTo>
                <a:lnTo>
                  <a:pt x="147" y="13"/>
                </a:lnTo>
                <a:lnTo>
                  <a:pt x="151" y="18"/>
                </a:lnTo>
                <a:lnTo>
                  <a:pt x="155" y="18"/>
                </a:lnTo>
                <a:lnTo>
                  <a:pt x="155" y="22"/>
                </a:lnTo>
                <a:lnTo>
                  <a:pt x="160" y="22"/>
                </a:lnTo>
                <a:lnTo>
                  <a:pt x="164" y="27"/>
                </a:lnTo>
                <a:lnTo>
                  <a:pt x="168" y="27"/>
                </a:lnTo>
                <a:lnTo>
                  <a:pt x="168" y="36"/>
                </a:lnTo>
                <a:lnTo>
                  <a:pt x="164" y="40"/>
                </a:lnTo>
                <a:lnTo>
                  <a:pt x="160" y="40"/>
                </a:lnTo>
                <a:lnTo>
                  <a:pt x="155" y="40"/>
                </a:lnTo>
                <a:lnTo>
                  <a:pt x="151" y="40"/>
                </a:lnTo>
                <a:lnTo>
                  <a:pt x="147" y="40"/>
                </a:lnTo>
                <a:lnTo>
                  <a:pt x="142" y="67"/>
                </a:lnTo>
                <a:lnTo>
                  <a:pt x="151" y="72"/>
                </a:lnTo>
                <a:lnTo>
                  <a:pt x="151" y="76"/>
                </a:lnTo>
                <a:lnTo>
                  <a:pt x="155" y="76"/>
                </a:lnTo>
                <a:lnTo>
                  <a:pt x="155" y="81"/>
                </a:lnTo>
                <a:lnTo>
                  <a:pt x="160" y="81"/>
                </a:lnTo>
                <a:lnTo>
                  <a:pt x="164" y="81"/>
                </a:lnTo>
                <a:lnTo>
                  <a:pt x="168" y="81"/>
                </a:lnTo>
                <a:lnTo>
                  <a:pt x="173" y="76"/>
                </a:lnTo>
                <a:lnTo>
                  <a:pt x="173" y="72"/>
                </a:lnTo>
                <a:lnTo>
                  <a:pt x="173" y="67"/>
                </a:lnTo>
                <a:lnTo>
                  <a:pt x="177" y="67"/>
                </a:lnTo>
                <a:lnTo>
                  <a:pt x="181" y="67"/>
                </a:lnTo>
                <a:lnTo>
                  <a:pt x="186" y="72"/>
                </a:lnTo>
                <a:lnTo>
                  <a:pt x="198" y="81"/>
                </a:lnTo>
                <a:lnTo>
                  <a:pt x="203" y="81"/>
                </a:lnTo>
                <a:lnTo>
                  <a:pt x="203" y="85"/>
                </a:lnTo>
                <a:lnTo>
                  <a:pt x="198" y="85"/>
                </a:lnTo>
                <a:lnTo>
                  <a:pt x="198" y="90"/>
                </a:lnTo>
                <a:lnTo>
                  <a:pt x="194" y="94"/>
                </a:lnTo>
                <a:lnTo>
                  <a:pt x="190" y="94"/>
                </a:lnTo>
                <a:lnTo>
                  <a:pt x="186" y="99"/>
                </a:lnTo>
                <a:lnTo>
                  <a:pt x="186" y="103"/>
                </a:lnTo>
                <a:lnTo>
                  <a:pt x="186" y="108"/>
                </a:lnTo>
                <a:lnTo>
                  <a:pt x="181" y="117"/>
                </a:lnTo>
                <a:lnTo>
                  <a:pt x="181" y="121"/>
                </a:lnTo>
                <a:lnTo>
                  <a:pt x="177" y="126"/>
                </a:lnTo>
                <a:lnTo>
                  <a:pt x="177" y="130"/>
                </a:lnTo>
                <a:lnTo>
                  <a:pt x="173" y="135"/>
                </a:lnTo>
                <a:lnTo>
                  <a:pt x="173" y="140"/>
                </a:lnTo>
                <a:lnTo>
                  <a:pt x="173" y="144"/>
                </a:lnTo>
                <a:lnTo>
                  <a:pt x="177" y="144"/>
                </a:lnTo>
                <a:lnTo>
                  <a:pt x="177" y="149"/>
                </a:lnTo>
                <a:lnTo>
                  <a:pt x="173" y="153"/>
                </a:lnTo>
                <a:lnTo>
                  <a:pt x="177" y="158"/>
                </a:lnTo>
                <a:lnTo>
                  <a:pt x="181" y="158"/>
                </a:lnTo>
                <a:lnTo>
                  <a:pt x="186" y="162"/>
                </a:lnTo>
                <a:lnTo>
                  <a:pt x="190" y="162"/>
                </a:lnTo>
                <a:lnTo>
                  <a:pt x="194" y="167"/>
                </a:lnTo>
                <a:lnTo>
                  <a:pt x="198" y="167"/>
                </a:lnTo>
                <a:lnTo>
                  <a:pt x="207" y="167"/>
                </a:lnTo>
                <a:lnTo>
                  <a:pt x="211" y="167"/>
                </a:lnTo>
                <a:lnTo>
                  <a:pt x="207" y="176"/>
                </a:lnTo>
                <a:lnTo>
                  <a:pt x="203" y="180"/>
                </a:lnTo>
                <a:lnTo>
                  <a:pt x="194" y="180"/>
                </a:lnTo>
                <a:lnTo>
                  <a:pt x="190" y="180"/>
                </a:lnTo>
                <a:lnTo>
                  <a:pt x="190" y="185"/>
                </a:lnTo>
                <a:lnTo>
                  <a:pt x="186" y="185"/>
                </a:lnTo>
                <a:lnTo>
                  <a:pt x="181" y="180"/>
                </a:lnTo>
                <a:lnTo>
                  <a:pt x="181" y="185"/>
                </a:lnTo>
                <a:lnTo>
                  <a:pt x="181" y="203"/>
                </a:lnTo>
                <a:lnTo>
                  <a:pt x="181" y="207"/>
                </a:lnTo>
                <a:lnTo>
                  <a:pt x="177" y="207"/>
                </a:lnTo>
                <a:lnTo>
                  <a:pt x="173" y="207"/>
                </a:lnTo>
                <a:lnTo>
                  <a:pt x="173" y="212"/>
                </a:lnTo>
                <a:lnTo>
                  <a:pt x="173" y="216"/>
                </a:lnTo>
                <a:lnTo>
                  <a:pt x="168" y="221"/>
                </a:lnTo>
                <a:lnTo>
                  <a:pt x="168" y="225"/>
                </a:lnTo>
                <a:lnTo>
                  <a:pt x="173" y="230"/>
                </a:lnTo>
                <a:lnTo>
                  <a:pt x="181" y="230"/>
                </a:lnTo>
                <a:lnTo>
                  <a:pt x="181" y="234"/>
                </a:lnTo>
                <a:lnTo>
                  <a:pt x="186" y="234"/>
                </a:lnTo>
                <a:lnTo>
                  <a:pt x="190" y="239"/>
                </a:lnTo>
                <a:lnTo>
                  <a:pt x="190" y="243"/>
                </a:lnTo>
                <a:lnTo>
                  <a:pt x="190" y="248"/>
                </a:lnTo>
                <a:lnTo>
                  <a:pt x="194" y="252"/>
                </a:lnTo>
                <a:lnTo>
                  <a:pt x="198" y="252"/>
                </a:lnTo>
                <a:lnTo>
                  <a:pt x="203" y="252"/>
                </a:lnTo>
                <a:lnTo>
                  <a:pt x="207" y="252"/>
                </a:lnTo>
                <a:lnTo>
                  <a:pt x="211" y="248"/>
                </a:lnTo>
                <a:lnTo>
                  <a:pt x="216" y="248"/>
                </a:lnTo>
                <a:lnTo>
                  <a:pt x="220" y="248"/>
                </a:lnTo>
                <a:lnTo>
                  <a:pt x="224" y="257"/>
                </a:lnTo>
                <a:lnTo>
                  <a:pt x="224" y="261"/>
                </a:lnTo>
                <a:lnTo>
                  <a:pt x="220" y="266"/>
                </a:lnTo>
                <a:lnTo>
                  <a:pt x="220" y="270"/>
                </a:lnTo>
                <a:lnTo>
                  <a:pt x="216" y="270"/>
                </a:lnTo>
                <a:lnTo>
                  <a:pt x="207" y="270"/>
                </a:lnTo>
                <a:lnTo>
                  <a:pt x="203" y="275"/>
                </a:lnTo>
                <a:lnTo>
                  <a:pt x="198" y="279"/>
                </a:lnTo>
                <a:lnTo>
                  <a:pt x="194" y="279"/>
                </a:lnTo>
                <a:lnTo>
                  <a:pt x="190" y="279"/>
                </a:lnTo>
                <a:lnTo>
                  <a:pt x="186" y="275"/>
                </a:lnTo>
                <a:lnTo>
                  <a:pt x="181" y="275"/>
                </a:lnTo>
                <a:lnTo>
                  <a:pt x="181" y="279"/>
                </a:lnTo>
                <a:lnTo>
                  <a:pt x="177" y="279"/>
                </a:lnTo>
                <a:lnTo>
                  <a:pt x="173" y="279"/>
                </a:lnTo>
                <a:lnTo>
                  <a:pt x="168" y="284"/>
                </a:lnTo>
                <a:lnTo>
                  <a:pt x="164" y="284"/>
                </a:lnTo>
                <a:lnTo>
                  <a:pt x="160" y="288"/>
                </a:lnTo>
                <a:lnTo>
                  <a:pt x="155" y="293"/>
                </a:lnTo>
                <a:lnTo>
                  <a:pt x="155" y="297"/>
                </a:lnTo>
                <a:lnTo>
                  <a:pt x="155" y="293"/>
                </a:lnTo>
                <a:lnTo>
                  <a:pt x="155" y="288"/>
                </a:lnTo>
                <a:lnTo>
                  <a:pt x="151" y="293"/>
                </a:lnTo>
                <a:lnTo>
                  <a:pt x="151" y="297"/>
                </a:lnTo>
                <a:lnTo>
                  <a:pt x="147" y="293"/>
                </a:lnTo>
                <a:lnTo>
                  <a:pt x="142" y="284"/>
                </a:lnTo>
                <a:lnTo>
                  <a:pt x="138" y="275"/>
                </a:lnTo>
                <a:lnTo>
                  <a:pt x="138" y="266"/>
                </a:lnTo>
                <a:lnTo>
                  <a:pt x="138" y="261"/>
                </a:lnTo>
                <a:lnTo>
                  <a:pt x="129" y="266"/>
                </a:lnTo>
                <a:lnTo>
                  <a:pt x="125" y="266"/>
                </a:lnTo>
                <a:lnTo>
                  <a:pt x="125" y="270"/>
                </a:lnTo>
                <a:lnTo>
                  <a:pt x="121" y="270"/>
                </a:lnTo>
                <a:lnTo>
                  <a:pt x="112" y="284"/>
                </a:lnTo>
                <a:lnTo>
                  <a:pt x="116" y="284"/>
                </a:lnTo>
                <a:lnTo>
                  <a:pt x="116" y="293"/>
                </a:lnTo>
                <a:lnTo>
                  <a:pt x="121" y="293"/>
                </a:lnTo>
                <a:lnTo>
                  <a:pt x="121" y="297"/>
                </a:lnTo>
                <a:lnTo>
                  <a:pt x="116" y="302"/>
                </a:lnTo>
                <a:lnTo>
                  <a:pt x="112" y="302"/>
                </a:lnTo>
                <a:lnTo>
                  <a:pt x="108" y="302"/>
                </a:lnTo>
                <a:lnTo>
                  <a:pt x="108" y="297"/>
                </a:lnTo>
                <a:lnTo>
                  <a:pt x="99" y="297"/>
                </a:lnTo>
                <a:lnTo>
                  <a:pt x="95" y="297"/>
                </a:lnTo>
                <a:lnTo>
                  <a:pt x="91" y="297"/>
                </a:lnTo>
                <a:lnTo>
                  <a:pt x="86" y="297"/>
                </a:lnTo>
                <a:lnTo>
                  <a:pt x="82" y="297"/>
                </a:lnTo>
                <a:lnTo>
                  <a:pt x="78" y="297"/>
                </a:lnTo>
                <a:lnTo>
                  <a:pt x="78" y="306"/>
                </a:lnTo>
                <a:lnTo>
                  <a:pt x="73" y="311"/>
                </a:lnTo>
                <a:lnTo>
                  <a:pt x="73" y="306"/>
                </a:lnTo>
                <a:lnTo>
                  <a:pt x="73" y="302"/>
                </a:lnTo>
                <a:lnTo>
                  <a:pt x="69" y="302"/>
                </a:lnTo>
                <a:lnTo>
                  <a:pt x="69" y="306"/>
                </a:lnTo>
                <a:lnTo>
                  <a:pt x="65" y="302"/>
                </a:lnTo>
                <a:lnTo>
                  <a:pt x="65" y="306"/>
                </a:lnTo>
                <a:lnTo>
                  <a:pt x="60" y="306"/>
                </a:lnTo>
                <a:lnTo>
                  <a:pt x="60" y="302"/>
                </a:lnTo>
                <a:lnTo>
                  <a:pt x="52" y="297"/>
                </a:lnTo>
                <a:lnTo>
                  <a:pt x="43" y="297"/>
                </a:lnTo>
                <a:lnTo>
                  <a:pt x="39" y="297"/>
                </a:lnTo>
                <a:lnTo>
                  <a:pt x="39" y="293"/>
                </a:lnTo>
                <a:lnTo>
                  <a:pt x="30" y="288"/>
                </a:lnTo>
                <a:lnTo>
                  <a:pt x="30" y="284"/>
                </a:lnTo>
                <a:lnTo>
                  <a:pt x="26" y="284"/>
                </a:lnTo>
                <a:lnTo>
                  <a:pt x="26" y="279"/>
                </a:lnTo>
                <a:lnTo>
                  <a:pt x="17" y="279"/>
                </a:lnTo>
                <a:lnTo>
                  <a:pt x="13" y="275"/>
                </a:lnTo>
                <a:lnTo>
                  <a:pt x="13" y="270"/>
                </a:lnTo>
                <a:lnTo>
                  <a:pt x="9" y="270"/>
                </a:lnTo>
                <a:lnTo>
                  <a:pt x="0" y="261"/>
                </a:lnTo>
                <a:close/>
              </a:path>
            </a:pathLst>
          </a:custGeom>
          <a:solidFill>
            <a:srgbClr val="FF0000"/>
          </a:solidFill>
          <a:ln w="3175" cap="rnd" cmpd="sng">
            <a:solidFill>
              <a:srgbClr val="808080"/>
            </a:solidFill>
            <a:prstDash val="solid"/>
            <a:round/>
            <a:headEnd type="none" w="med" len="med"/>
            <a:tailEnd type="none" w="med" len="med"/>
          </a:ln>
          <a:effectLst/>
        </p:spPr>
        <p:txBody>
          <a:bodyPr/>
          <a:lstStyle/>
          <a:p>
            <a:pPr>
              <a:defRPr/>
            </a:pPr>
            <a:endParaRPr lang="es-MX"/>
          </a:p>
        </p:txBody>
      </p:sp>
      <p:sp>
        <p:nvSpPr>
          <p:cNvPr id="51" name="Freeform 575"/>
          <p:cNvSpPr>
            <a:spLocks/>
          </p:cNvSpPr>
          <p:nvPr/>
        </p:nvSpPr>
        <p:spPr bwMode="auto">
          <a:xfrm>
            <a:off x="5152380" y="4443189"/>
            <a:ext cx="246063" cy="141288"/>
          </a:xfrm>
          <a:custGeom>
            <a:avLst/>
            <a:gdLst>
              <a:gd name="T0" fmla="*/ 2147483647 w 91"/>
              <a:gd name="T1" fmla="*/ 2147483647 h 64"/>
              <a:gd name="T2" fmla="*/ 2147483647 w 91"/>
              <a:gd name="T3" fmla="*/ 2147483647 h 64"/>
              <a:gd name="T4" fmla="*/ 2147483647 w 91"/>
              <a:gd name="T5" fmla="*/ 2147483647 h 64"/>
              <a:gd name="T6" fmla="*/ 2147483647 w 91"/>
              <a:gd name="T7" fmla="*/ 2147483647 h 64"/>
              <a:gd name="T8" fmla="*/ 2147483647 w 91"/>
              <a:gd name="T9" fmla="*/ 2147483647 h 64"/>
              <a:gd name="T10" fmla="*/ 2147483647 w 91"/>
              <a:gd name="T11" fmla="*/ 2147483647 h 64"/>
              <a:gd name="T12" fmla="*/ 2147483647 w 91"/>
              <a:gd name="T13" fmla="*/ 0 h 64"/>
              <a:gd name="T14" fmla="*/ 2147483647 w 91"/>
              <a:gd name="T15" fmla="*/ 2147483647 h 64"/>
              <a:gd name="T16" fmla="*/ 2147483647 w 91"/>
              <a:gd name="T17" fmla="*/ 2147483647 h 64"/>
              <a:gd name="T18" fmla="*/ 2147483647 w 91"/>
              <a:gd name="T19" fmla="*/ 2147483647 h 64"/>
              <a:gd name="T20" fmla="*/ 2147483647 w 91"/>
              <a:gd name="T21" fmla="*/ 2147483647 h 64"/>
              <a:gd name="T22" fmla="*/ 2147483647 w 91"/>
              <a:gd name="T23" fmla="*/ 2147483647 h 64"/>
              <a:gd name="T24" fmla="*/ 2147483647 w 91"/>
              <a:gd name="T25" fmla="*/ 2147483647 h 64"/>
              <a:gd name="T26" fmla="*/ 2147483647 w 91"/>
              <a:gd name="T27" fmla="*/ 2147483647 h 64"/>
              <a:gd name="T28" fmla="*/ 2147483647 w 91"/>
              <a:gd name="T29" fmla="*/ 2147483647 h 64"/>
              <a:gd name="T30" fmla="*/ 2147483647 w 91"/>
              <a:gd name="T31" fmla="*/ 2147483647 h 64"/>
              <a:gd name="T32" fmla="*/ 2147483647 w 91"/>
              <a:gd name="T33" fmla="*/ 2147483647 h 64"/>
              <a:gd name="T34" fmla="*/ 2147483647 w 91"/>
              <a:gd name="T35" fmla="*/ 2147483647 h 64"/>
              <a:gd name="T36" fmla="*/ 2147483647 w 91"/>
              <a:gd name="T37" fmla="*/ 2147483647 h 64"/>
              <a:gd name="T38" fmla="*/ 2147483647 w 91"/>
              <a:gd name="T39" fmla="*/ 2147483647 h 64"/>
              <a:gd name="T40" fmla="*/ 2147483647 w 91"/>
              <a:gd name="T41" fmla="*/ 2147483647 h 64"/>
              <a:gd name="T42" fmla="*/ 2147483647 w 91"/>
              <a:gd name="T43" fmla="*/ 2147483647 h 64"/>
              <a:gd name="T44" fmla="*/ 2147483647 w 91"/>
              <a:gd name="T45" fmla="*/ 2147483647 h 64"/>
              <a:gd name="T46" fmla="*/ 2147483647 w 91"/>
              <a:gd name="T47" fmla="*/ 2147483647 h 64"/>
              <a:gd name="T48" fmla="*/ 2147483647 w 91"/>
              <a:gd name="T49" fmla="*/ 2147483647 h 64"/>
              <a:gd name="T50" fmla="*/ 2147483647 w 91"/>
              <a:gd name="T51" fmla="*/ 2147483647 h 64"/>
              <a:gd name="T52" fmla="*/ 2147483647 w 91"/>
              <a:gd name="T53" fmla="*/ 2147483647 h 64"/>
              <a:gd name="T54" fmla="*/ 2147483647 w 91"/>
              <a:gd name="T55" fmla="*/ 2147483647 h 64"/>
              <a:gd name="T56" fmla="*/ 2147483647 w 91"/>
              <a:gd name="T57" fmla="*/ 2147483647 h 64"/>
              <a:gd name="T58" fmla="*/ 2147483647 w 91"/>
              <a:gd name="T59" fmla="*/ 2147483647 h 64"/>
              <a:gd name="T60" fmla="*/ 2147483647 w 91"/>
              <a:gd name="T61" fmla="*/ 2147483647 h 64"/>
              <a:gd name="T62" fmla="*/ 2147483647 w 91"/>
              <a:gd name="T63" fmla="*/ 2147483647 h 64"/>
              <a:gd name="T64" fmla="*/ 2147483647 w 91"/>
              <a:gd name="T65" fmla="*/ 2147483647 h 64"/>
              <a:gd name="T66" fmla="*/ 2147483647 w 91"/>
              <a:gd name="T67" fmla="*/ 2147483647 h 64"/>
              <a:gd name="T68" fmla="*/ 2147483647 w 91"/>
              <a:gd name="T69" fmla="*/ 2147483647 h 64"/>
              <a:gd name="T70" fmla="*/ 2147483647 w 91"/>
              <a:gd name="T71" fmla="*/ 2147483647 h 64"/>
              <a:gd name="T72" fmla="*/ 2147483647 w 91"/>
              <a:gd name="T73" fmla="*/ 2147483647 h 64"/>
              <a:gd name="T74" fmla="*/ 2147483647 w 91"/>
              <a:gd name="T75" fmla="*/ 2147483647 h 64"/>
              <a:gd name="T76" fmla="*/ 2147483647 w 91"/>
              <a:gd name="T77" fmla="*/ 2147483647 h 64"/>
              <a:gd name="T78" fmla="*/ 2147483647 w 91"/>
              <a:gd name="T79" fmla="*/ 2147483647 h 64"/>
              <a:gd name="T80" fmla="*/ 0 w 91"/>
              <a:gd name="T81" fmla="*/ 2147483647 h 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1" h="64">
                <a:moveTo>
                  <a:pt x="0" y="14"/>
                </a:moveTo>
                <a:lnTo>
                  <a:pt x="9" y="9"/>
                </a:lnTo>
                <a:lnTo>
                  <a:pt x="9" y="14"/>
                </a:lnTo>
                <a:lnTo>
                  <a:pt x="13" y="14"/>
                </a:lnTo>
                <a:lnTo>
                  <a:pt x="18" y="14"/>
                </a:lnTo>
                <a:lnTo>
                  <a:pt x="22" y="14"/>
                </a:lnTo>
                <a:lnTo>
                  <a:pt x="26" y="14"/>
                </a:lnTo>
                <a:lnTo>
                  <a:pt x="31" y="14"/>
                </a:lnTo>
                <a:lnTo>
                  <a:pt x="31" y="9"/>
                </a:lnTo>
                <a:lnTo>
                  <a:pt x="35" y="9"/>
                </a:lnTo>
                <a:lnTo>
                  <a:pt x="44" y="5"/>
                </a:lnTo>
                <a:lnTo>
                  <a:pt x="48" y="0"/>
                </a:lnTo>
                <a:lnTo>
                  <a:pt x="44" y="9"/>
                </a:lnTo>
                <a:lnTo>
                  <a:pt x="48" y="9"/>
                </a:lnTo>
                <a:lnTo>
                  <a:pt x="52" y="9"/>
                </a:lnTo>
                <a:lnTo>
                  <a:pt x="57" y="14"/>
                </a:lnTo>
                <a:lnTo>
                  <a:pt x="57" y="9"/>
                </a:lnTo>
                <a:lnTo>
                  <a:pt x="61" y="14"/>
                </a:lnTo>
                <a:lnTo>
                  <a:pt x="65" y="18"/>
                </a:lnTo>
                <a:lnTo>
                  <a:pt x="69" y="18"/>
                </a:lnTo>
                <a:lnTo>
                  <a:pt x="69" y="28"/>
                </a:lnTo>
                <a:lnTo>
                  <a:pt x="74" y="28"/>
                </a:lnTo>
                <a:lnTo>
                  <a:pt x="78" y="28"/>
                </a:lnTo>
                <a:lnTo>
                  <a:pt x="82" y="28"/>
                </a:lnTo>
                <a:lnTo>
                  <a:pt x="82" y="32"/>
                </a:lnTo>
                <a:lnTo>
                  <a:pt x="82" y="37"/>
                </a:lnTo>
                <a:lnTo>
                  <a:pt x="87" y="41"/>
                </a:lnTo>
                <a:lnTo>
                  <a:pt x="87" y="37"/>
                </a:lnTo>
                <a:lnTo>
                  <a:pt x="91" y="41"/>
                </a:lnTo>
                <a:lnTo>
                  <a:pt x="91" y="46"/>
                </a:lnTo>
                <a:lnTo>
                  <a:pt x="87" y="46"/>
                </a:lnTo>
                <a:lnTo>
                  <a:pt x="87" y="50"/>
                </a:lnTo>
                <a:lnTo>
                  <a:pt x="82" y="46"/>
                </a:lnTo>
                <a:lnTo>
                  <a:pt x="78" y="46"/>
                </a:lnTo>
                <a:lnTo>
                  <a:pt x="74" y="46"/>
                </a:lnTo>
                <a:lnTo>
                  <a:pt x="74" y="50"/>
                </a:lnTo>
                <a:lnTo>
                  <a:pt x="74" y="55"/>
                </a:lnTo>
                <a:lnTo>
                  <a:pt x="69" y="55"/>
                </a:lnTo>
                <a:lnTo>
                  <a:pt x="69" y="59"/>
                </a:lnTo>
                <a:lnTo>
                  <a:pt x="65" y="59"/>
                </a:lnTo>
                <a:lnTo>
                  <a:pt x="65" y="55"/>
                </a:lnTo>
                <a:lnTo>
                  <a:pt x="61" y="55"/>
                </a:lnTo>
                <a:lnTo>
                  <a:pt x="57" y="55"/>
                </a:lnTo>
                <a:lnTo>
                  <a:pt x="52" y="59"/>
                </a:lnTo>
                <a:lnTo>
                  <a:pt x="48" y="64"/>
                </a:lnTo>
                <a:lnTo>
                  <a:pt x="44" y="64"/>
                </a:lnTo>
                <a:lnTo>
                  <a:pt x="44" y="59"/>
                </a:lnTo>
                <a:lnTo>
                  <a:pt x="39" y="59"/>
                </a:lnTo>
                <a:lnTo>
                  <a:pt x="31" y="55"/>
                </a:lnTo>
                <a:lnTo>
                  <a:pt x="31" y="50"/>
                </a:lnTo>
                <a:lnTo>
                  <a:pt x="26" y="46"/>
                </a:lnTo>
                <a:lnTo>
                  <a:pt x="26" y="41"/>
                </a:lnTo>
                <a:lnTo>
                  <a:pt x="22" y="41"/>
                </a:lnTo>
                <a:lnTo>
                  <a:pt x="22" y="32"/>
                </a:lnTo>
                <a:lnTo>
                  <a:pt x="18" y="28"/>
                </a:lnTo>
                <a:lnTo>
                  <a:pt x="13" y="28"/>
                </a:lnTo>
                <a:lnTo>
                  <a:pt x="5" y="28"/>
                </a:lnTo>
                <a:lnTo>
                  <a:pt x="5" y="23"/>
                </a:lnTo>
                <a:lnTo>
                  <a:pt x="5" y="18"/>
                </a:lnTo>
                <a:lnTo>
                  <a:pt x="0" y="14"/>
                </a:lnTo>
                <a:close/>
              </a:path>
            </a:pathLst>
          </a:custGeom>
          <a:solidFill>
            <a:schemeClr val="bg1">
              <a:lumMod val="95000"/>
            </a:schemeClr>
          </a:solidFill>
          <a:ln w="3175" cap="rnd">
            <a:solidFill>
              <a:srgbClr val="808080"/>
            </a:solidFill>
            <a:prstDash val="solid"/>
            <a:round/>
            <a:headEnd/>
            <a:tailEnd/>
          </a:ln>
        </p:spPr>
        <p:txBody>
          <a:bodyPr/>
          <a:lstStyle/>
          <a:p>
            <a:pPr fontAlgn="auto">
              <a:spcBef>
                <a:spcPts val="0"/>
              </a:spcBef>
              <a:spcAft>
                <a:spcPts val="0"/>
              </a:spcAft>
              <a:defRPr/>
            </a:pPr>
            <a:endParaRPr lang="es-MX">
              <a:latin typeface="+mn-lt"/>
              <a:cs typeface="+mn-cs"/>
            </a:endParaRPr>
          </a:p>
        </p:txBody>
      </p:sp>
      <p:sp>
        <p:nvSpPr>
          <p:cNvPr id="52" name="Freeform 576"/>
          <p:cNvSpPr>
            <a:spLocks/>
          </p:cNvSpPr>
          <p:nvPr/>
        </p:nvSpPr>
        <p:spPr bwMode="auto">
          <a:xfrm>
            <a:off x="3787130" y="2036539"/>
            <a:ext cx="1022350" cy="1279525"/>
          </a:xfrm>
          <a:custGeom>
            <a:avLst/>
            <a:gdLst>
              <a:gd name="T0" fmla="*/ 2147483647 w 376"/>
              <a:gd name="T1" fmla="*/ 2147483647 h 572"/>
              <a:gd name="T2" fmla="*/ 2147483647 w 376"/>
              <a:gd name="T3" fmla="*/ 2147483647 h 572"/>
              <a:gd name="T4" fmla="*/ 2147483647 w 376"/>
              <a:gd name="T5" fmla="*/ 2147483647 h 572"/>
              <a:gd name="T6" fmla="*/ 2147483647 w 376"/>
              <a:gd name="T7" fmla="*/ 2147483647 h 572"/>
              <a:gd name="T8" fmla="*/ 2147483647 w 376"/>
              <a:gd name="T9" fmla="*/ 2147483647 h 572"/>
              <a:gd name="T10" fmla="*/ 2147483647 w 376"/>
              <a:gd name="T11" fmla="*/ 2147483647 h 572"/>
              <a:gd name="T12" fmla="*/ 2147483647 w 376"/>
              <a:gd name="T13" fmla="*/ 2147483647 h 572"/>
              <a:gd name="T14" fmla="*/ 2147483647 w 376"/>
              <a:gd name="T15" fmla="*/ 2147483647 h 572"/>
              <a:gd name="T16" fmla="*/ 2147483647 w 376"/>
              <a:gd name="T17" fmla="*/ 2147483647 h 572"/>
              <a:gd name="T18" fmla="*/ 2147483647 w 376"/>
              <a:gd name="T19" fmla="*/ 2147483647 h 572"/>
              <a:gd name="T20" fmla="*/ 2147483647 w 376"/>
              <a:gd name="T21" fmla="*/ 2147483647 h 572"/>
              <a:gd name="T22" fmla="*/ 2147483647 w 376"/>
              <a:gd name="T23" fmla="*/ 2147483647 h 572"/>
              <a:gd name="T24" fmla="*/ 2147483647 w 376"/>
              <a:gd name="T25" fmla="*/ 2147483647 h 572"/>
              <a:gd name="T26" fmla="*/ 2147483647 w 376"/>
              <a:gd name="T27" fmla="*/ 2147483647 h 572"/>
              <a:gd name="T28" fmla="*/ 2147483647 w 376"/>
              <a:gd name="T29" fmla="*/ 2147483647 h 572"/>
              <a:gd name="T30" fmla="*/ 2147483647 w 376"/>
              <a:gd name="T31" fmla="*/ 2147483647 h 572"/>
              <a:gd name="T32" fmla="*/ 2147483647 w 376"/>
              <a:gd name="T33" fmla="*/ 2147483647 h 572"/>
              <a:gd name="T34" fmla="*/ 2147483647 w 376"/>
              <a:gd name="T35" fmla="*/ 2147483647 h 572"/>
              <a:gd name="T36" fmla="*/ 2147483647 w 376"/>
              <a:gd name="T37" fmla="*/ 2147483647 h 572"/>
              <a:gd name="T38" fmla="*/ 2147483647 w 376"/>
              <a:gd name="T39" fmla="*/ 2147483647 h 572"/>
              <a:gd name="T40" fmla="*/ 2147483647 w 376"/>
              <a:gd name="T41" fmla="*/ 2147483647 h 572"/>
              <a:gd name="T42" fmla="*/ 2147483647 w 376"/>
              <a:gd name="T43" fmla="*/ 2147483647 h 572"/>
              <a:gd name="T44" fmla="*/ 2147483647 w 376"/>
              <a:gd name="T45" fmla="*/ 2147483647 h 572"/>
              <a:gd name="T46" fmla="*/ 2147483647 w 376"/>
              <a:gd name="T47" fmla="*/ 2147483647 h 572"/>
              <a:gd name="T48" fmla="*/ 2147483647 w 376"/>
              <a:gd name="T49" fmla="*/ 2147483647 h 572"/>
              <a:gd name="T50" fmla="*/ 2147483647 w 376"/>
              <a:gd name="T51" fmla="*/ 2147483647 h 572"/>
              <a:gd name="T52" fmla="*/ 2147483647 w 376"/>
              <a:gd name="T53" fmla="*/ 2147483647 h 572"/>
              <a:gd name="T54" fmla="*/ 2147483647 w 376"/>
              <a:gd name="T55" fmla="*/ 2147483647 h 572"/>
              <a:gd name="T56" fmla="*/ 2147483647 w 376"/>
              <a:gd name="T57" fmla="*/ 2147483647 h 572"/>
              <a:gd name="T58" fmla="*/ 2147483647 w 376"/>
              <a:gd name="T59" fmla="*/ 2147483647 h 572"/>
              <a:gd name="T60" fmla="*/ 2147483647 w 376"/>
              <a:gd name="T61" fmla="*/ 2147483647 h 572"/>
              <a:gd name="T62" fmla="*/ 2147483647 w 376"/>
              <a:gd name="T63" fmla="*/ 2147483647 h 572"/>
              <a:gd name="T64" fmla="*/ 2147483647 w 376"/>
              <a:gd name="T65" fmla="*/ 2147483647 h 572"/>
              <a:gd name="T66" fmla="*/ 2147483647 w 376"/>
              <a:gd name="T67" fmla="*/ 2147483647 h 572"/>
              <a:gd name="T68" fmla="*/ 2147483647 w 376"/>
              <a:gd name="T69" fmla="*/ 2147483647 h 572"/>
              <a:gd name="T70" fmla="*/ 2147483647 w 376"/>
              <a:gd name="T71" fmla="*/ 2147483647 h 572"/>
              <a:gd name="T72" fmla="*/ 2147483647 w 376"/>
              <a:gd name="T73" fmla="*/ 2147483647 h 572"/>
              <a:gd name="T74" fmla="*/ 2147483647 w 376"/>
              <a:gd name="T75" fmla="*/ 2147483647 h 572"/>
              <a:gd name="T76" fmla="*/ 2147483647 w 376"/>
              <a:gd name="T77" fmla="*/ 2147483647 h 572"/>
              <a:gd name="T78" fmla="*/ 2147483647 w 376"/>
              <a:gd name="T79" fmla="*/ 2147483647 h 572"/>
              <a:gd name="T80" fmla="*/ 0 w 376"/>
              <a:gd name="T81" fmla="*/ 2147483647 h 572"/>
              <a:gd name="T82" fmla="*/ 2147483647 w 376"/>
              <a:gd name="T83" fmla="*/ 2147483647 h 572"/>
              <a:gd name="T84" fmla="*/ 2147483647 w 376"/>
              <a:gd name="T85" fmla="*/ 2147483647 h 572"/>
              <a:gd name="T86" fmla="*/ 2147483647 w 376"/>
              <a:gd name="T87" fmla="*/ 2147483647 h 572"/>
              <a:gd name="T88" fmla="*/ 2147483647 w 376"/>
              <a:gd name="T89" fmla="*/ 2147483647 h 572"/>
              <a:gd name="T90" fmla="*/ 2147483647 w 376"/>
              <a:gd name="T91" fmla="*/ 2147483647 h 572"/>
              <a:gd name="T92" fmla="*/ 2147483647 w 376"/>
              <a:gd name="T93" fmla="*/ 2147483647 h 572"/>
              <a:gd name="T94" fmla="*/ 2147483647 w 376"/>
              <a:gd name="T95" fmla="*/ 2147483647 h 572"/>
              <a:gd name="T96" fmla="*/ 2147483647 w 376"/>
              <a:gd name="T97" fmla="*/ 2147483647 h 5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6"/>
              <a:gd name="T148" fmla="*/ 0 h 572"/>
              <a:gd name="T149" fmla="*/ 376 w 376"/>
              <a:gd name="T150" fmla="*/ 572 h 5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6" h="572">
                <a:moveTo>
                  <a:pt x="376" y="221"/>
                </a:moveTo>
                <a:lnTo>
                  <a:pt x="367" y="230"/>
                </a:lnTo>
                <a:lnTo>
                  <a:pt x="363" y="235"/>
                </a:lnTo>
                <a:lnTo>
                  <a:pt x="354" y="230"/>
                </a:lnTo>
                <a:lnTo>
                  <a:pt x="345" y="226"/>
                </a:lnTo>
                <a:lnTo>
                  <a:pt x="332" y="230"/>
                </a:lnTo>
                <a:lnTo>
                  <a:pt x="324" y="253"/>
                </a:lnTo>
                <a:lnTo>
                  <a:pt x="324" y="262"/>
                </a:lnTo>
                <a:lnTo>
                  <a:pt x="311" y="266"/>
                </a:lnTo>
                <a:lnTo>
                  <a:pt x="298" y="271"/>
                </a:lnTo>
                <a:lnTo>
                  <a:pt x="289" y="280"/>
                </a:lnTo>
                <a:lnTo>
                  <a:pt x="281" y="284"/>
                </a:lnTo>
                <a:lnTo>
                  <a:pt x="281" y="289"/>
                </a:lnTo>
                <a:lnTo>
                  <a:pt x="285" y="302"/>
                </a:lnTo>
                <a:lnTo>
                  <a:pt x="289" y="302"/>
                </a:lnTo>
                <a:lnTo>
                  <a:pt x="289" y="307"/>
                </a:lnTo>
                <a:lnTo>
                  <a:pt x="294" y="302"/>
                </a:lnTo>
                <a:lnTo>
                  <a:pt x="294" y="298"/>
                </a:lnTo>
                <a:lnTo>
                  <a:pt x="294" y="293"/>
                </a:lnTo>
                <a:lnTo>
                  <a:pt x="302" y="302"/>
                </a:lnTo>
                <a:lnTo>
                  <a:pt x="307" y="298"/>
                </a:lnTo>
                <a:lnTo>
                  <a:pt x="311" y="302"/>
                </a:lnTo>
                <a:lnTo>
                  <a:pt x="311" y="329"/>
                </a:lnTo>
                <a:lnTo>
                  <a:pt x="307" y="334"/>
                </a:lnTo>
                <a:lnTo>
                  <a:pt x="302" y="347"/>
                </a:lnTo>
                <a:lnTo>
                  <a:pt x="298" y="352"/>
                </a:lnTo>
                <a:lnTo>
                  <a:pt x="289" y="343"/>
                </a:lnTo>
                <a:lnTo>
                  <a:pt x="285" y="343"/>
                </a:lnTo>
                <a:lnTo>
                  <a:pt x="285" y="347"/>
                </a:lnTo>
                <a:lnTo>
                  <a:pt x="276" y="352"/>
                </a:lnTo>
                <a:lnTo>
                  <a:pt x="272" y="352"/>
                </a:lnTo>
                <a:lnTo>
                  <a:pt x="259" y="370"/>
                </a:lnTo>
                <a:lnTo>
                  <a:pt x="250" y="374"/>
                </a:lnTo>
                <a:lnTo>
                  <a:pt x="255" y="388"/>
                </a:lnTo>
                <a:lnTo>
                  <a:pt x="259" y="392"/>
                </a:lnTo>
                <a:lnTo>
                  <a:pt x="259" y="401"/>
                </a:lnTo>
                <a:lnTo>
                  <a:pt x="272" y="401"/>
                </a:lnTo>
                <a:lnTo>
                  <a:pt x="276" y="415"/>
                </a:lnTo>
                <a:lnTo>
                  <a:pt x="276" y="419"/>
                </a:lnTo>
                <a:lnTo>
                  <a:pt x="281" y="424"/>
                </a:lnTo>
                <a:lnTo>
                  <a:pt x="276" y="437"/>
                </a:lnTo>
                <a:lnTo>
                  <a:pt x="285" y="442"/>
                </a:lnTo>
                <a:lnTo>
                  <a:pt x="294" y="455"/>
                </a:lnTo>
                <a:lnTo>
                  <a:pt x="302" y="460"/>
                </a:lnTo>
                <a:lnTo>
                  <a:pt x="307" y="460"/>
                </a:lnTo>
                <a:lnTo>
                  <a:pt x="311" y="464"/>
                </a:lnTo>
                <a:lnTo>
                  <a:pt x="307" y="464"/>
                </a:lnTo>
                <a:lnTo>
                  <a:pt x="302" y="473"/>
                </a:lnTo>
                <a:lnTo>
                  <a:pt x="307" y="473"/>
                </a:lnTo>
                <a:lnTo>
                  <a:pt x="319" y="478"/>
                </a:lnTo>
                <a:lnTo>
                  <a:pt x="319" y="487"/>
                </a:lnTo>
                <a:lnTo>
                  <a:pt x="332" y="487"/>
                </a:lnTo>
                <a:lnTo>
                  <a:pt x="337" y="487"/>
                </a:lnTo>
                <a:lnTo>
                  <a:pt x="341" y="491"/>
                </a:lnTo>
                <a:lnTo>
                  <a:pt x="341" y="496"/>
                </a:lnTo>
                <a:lnTo>
                  <a:pt x="337" y="500"/>
                </a:lnTo>
                <a:lnTo>
                  <a:pt x="328" y="500"/>
                </a:lnTo>
                <a:lnTo>
                  <a:pt x="324" y="500"/>
                </a:lnTo>
                <a:lnTo>
                  <a:pt x="311" y="500"/>
                </a:lnTo>
                <a:lnTo>
                  <a:pt x="302" y="496"/>
                </a:lnTo>
                <a:lnTo>
                  <a:pt x="289" y="500"/>
                </a:lnTo>
                <a:lnTo>
                  <a:pt x="285" y="505"/>
                </a:lnTo>
                <a:lnTo>
                  <a:pt x="285" y="514"/>
                </a:lnTo>
                <a:lnTo>
                  <a:pt x="285" y="523"/>
                </a:lnTo>
                <a:lnTo>
                  <a:pt x="289" y="527"/>
                </a:lnTo>
                <a:lnTo>
                  <a:pt x="289" y="532"/>
                </a:lnTo>
                <a:lnTo>
                  <a:pt x="289" y="536"/>
                </a:lnTo>
                <a:lnTo>
                  <a:pt x="285" y="541"/>
                </a:lnTo>
                <a:lnTo>
                  <a:pt x="289" y="550"/>
                </a:lnTo>
                <a:lnTo>
                  <a:pt x="289" y="554"/>
                </a:lnTo>
                <a:lnTo>
                  <a:pt x="289" y="559"/>
                </a:lnTo>
                <a:lnTo>
                  <a:pt x="289" y="563"/>
                </a:lnTo>
                <a:lnTo>
                  <a:pt x="289" y="568"/>
                </a:lnTo>
                <a:lnTo>
                  <a:pt x="285" y="572"/>
                </a:lnTo>
                <a:lnTo>
                  <a:pt x="285" y="568"/>
                </a:lnTo>
                <a:lnTo>
                  <a:pt x="281" y="568"/>
                </a:lnTo>
                <a:lnTo>
                  <a:pt x="281" y="563"/>
                </a:lnTo>
                <a:lnTo>
                  <a:pt x="276" y="568"/>
                </a:lnTo>
                <a:lnTo>
                  <a:pt x="268" y="568"/>
                </a:lnTo>
                <a:lnTo>
                  <a:pt x="259" y="563"/>
                </a:lnTo>
                <a:lnTo>
                  <a:pt x="250" y="550"/>
                </a:lnTo>
                <a:lnTo>
                  <a:pt x="246" y="541"/>
                </a:lnTo>
                <a:lnTo>
                  <a:pt x="242" y="541"/>
                </a:lnTo>
                <a:lnTo>
                  <a:pt x="233" y="541"/>
                </a:lnTo>
                <a:lnTo>
                  <a:pt x="229" y="541"/>
                </a:lnTo>
                <a:lnTo>
                  <a:pt x="225" y="545"/>
                </a:lnTo>
                <a:lnTo>
                  <a:pt x="220" y="545"/>
                </a:lnTo>
                <a:lnTo>
                  <a:pt x="216" y="541"/>
                </a:lnTo>
                <a:lnTo>
                  <a:pt x="216" y="536"/>
                </a:lnTo>
                <a:lnTo>
                  <a:pt x="212" y="532"/>
                </a:lnTo>
                <a:lnTo>
                  <a:pt x="207" y="532"/>
                </a:lnTo>
                <a:lnTo>
                  <a:pt x="203" y="532"/>
                </a:lnTo>
                <a:lnTo>
                  <a:pt x="203" y="527"/>
                </a:lnTo>
                <a:lnTo>
                  <a:pt x="203" y="523"/>
                </a:lnTo>
                <a:lnTo>
                  <a:pt x="199" y="523"/>
                </a:lnTo>
                <a:lnTo>
                  <a:pt x="190" y="523"/>
                </a:lnTo>
                <a:lnTo>
                  <a:pt x="181" y="518"/>
                </a:lnTo>
                <a:lnTo>
                  <a:pt x="177" y="518"/>
                </a:lnTo>
                <a:lnTo>
                  <a:pt x="173" y="518"/>
                </a:lnTo>
                <a:lnTo>
                  <a:pt x="168" y="518"/>
                </a:lnTo>
                <a:lnTo>
                  <a:pt x="160" y="514"/>
                </a:lnTo>
                <a:lnTo>
                  <a:pt x="147" y="509"/>
                </a:lnTo>
                <a:lnTo>
                  <a:pt x="121" y="514"/>
                </a:lnTo>
                <a:lnTo>
                  <a:pt x="117" y="518"/>
                </a:lnTo>
                <a:lnTo>
                  <a:pt x="112" y="518"/>
                </a:lnTo>
                <a:lnTo>
                  <a:pt x="108" y="527"/>
                </a:lnTo>
                <a:lnTo>
                  <a:pt x="104" y="536"/>
                </a:lnTo>
                <a:lnTo>
                  <a:pt x="99" y="545"/>
                </a:lnTo>
                <a:lnTo>
                  <a:pt x="95" y="554"/>
                </a:lnTo>
                <a:lnTo>
                  <a:pt x="95" y="550"/>
                </a:lnTo>
                <a:lnTo>
                  <a:pt x="91" y="550"/>
                </a:lnTo>
                <a:lnTo>
                  <a:pt x="82" y="545"/>
                </a:lnTo>
                <a:lnTo>
                  <a:pt x="74" y="545"/>
                </a:lnTo>
                <a:lnTo>
                  <a:pt x="65" y="545"/>
                </a:lnTo>
                <a:lnTo>
                  <a:pt x="61" y="545"/>
                </a:lnTo>
                <a:lnTo>
                  <a:pt x="56" y="541"/>
                </a:lnTo>
                <a:lnTo>
                  <a:pt x="52" y="527"/>
                </a:lnTo>
                <a:lnTo>
                  <a:pt x="48" y="523"/>
                </a:lnTo>
                <a:lnTo>
                  <a:pt x="48" y="518"/>
                </a:lnTo>
                <a:lnTo>
                  <a:pt x="39" y="514"/>
                </a:lnTo>
                <a:lnTo>
                  <a:pt x="35" y="509"/>
                </a:lnTo>
                <a:lnTo>
                  <a:pt x="35" y="505"/>
                </a:lnTo>
                <a:lnTo>
                  <a:pt x="30" y="500"/>
                </a:lnTo>
                <a:lnTo>
                  <a:pt x="30" y="496"/>
                </a:lnTo>
                <a:lnTo>
                  <a:pt x="35" y="496"/>
                </a:lnTo>
                <a:lnTo>
                  <a:pt x="35" y="491"/>
                </a:lnTo>
                <a:lnTo>
                  <a:pt x="43" y="491"/>
                </a:lnTo>
                <a:lnTo>
                  <a:pt x="43" y="487"/>
                </a:lnTo>
                <a:lnTo>
                  <a:pt x="39" y="478"/>
                </a:lnTo>
                <a:lnTo>
                  <a:pt x="35" y="473"/>
                </a:lnTo>
                <a:lnTo>
                  <a:pt x="35" y="469"/>
                </a:lnTo>
                <a:lnTo>
                  <a:pt x="43" y="455"/>
                </a:lnTo>
                <a:lnTo>
                  <a:pt x="48" y="451"/>
                </a:lnTo>
                <a:lnTo>
                  <a:pt x="52" y="442"/>
                </a:lnTo>
                <a:lnTo>
                  <a:pt x="52" y="437"/>
                </a:lnTo>
                <a:lnTo>
                  <a:pt x="52" y="428"/>
                </a:lnTo>
                <a:lnTo>
                  <a:pt x="48" y="410"/>
                </a:lnTo>
                <a:lnTo>
                  <a:pt x="52" y="397"/>
                </a:lnTo>
                <a:lnTo>
                  <a:pt x="56" y="388"/>
                </a:lnTo>
                <a:lnTo>
                  <a:pt x="39" y="365"/>
                </a:lnTo>
                <a:lnTo>
                  <a:pt x="35" y="356"/>
                </a:lnTo>
                <a:lnTo>
                  <a:pt x="30" y="352"/>
                </a:lnTo>
                <a:lnTo>
                  <a:pt x="26" y="338"/>
                </a:lnTo>
                <a:lnTo>
                  <a:pt x="4" y="253"/>
                </a:lnTo>
                <a:lnTo>
                  <a:pt x="0" y="226"/>
                </a:lnTo>
                <a:lnTo>
                  <a:pt x="74" y="95"/>
                </a:lnTo>
                <a:lnTo>
                  <a:pt x="82" y="90"/>
                </a:lnTo>
                <a:lnTo>
                  <a:pt x="99" y="68"/>
                </a:lnTo>
                <a:lnTo>
                  <a:pt x="112" y="32"/>
                </a:lnTo>
                <a:lnTo>
                  <a:pt x="130" y="14"/>
                </a:lnTo>
                <a:lnTo>
                  <a:pt x="134" y="14"/>
                </a:lnTo>
                <a:lnTo>
                  <a:pt x="155" y="0"/>
                </a:lnTo>
                <a:lnTo>
                  <a:pt x="177" y="14"/>
                </a:lnTo>
                <a:lnTo>
                  <a:pt x="181" y="9"/>
                </a:lnTo>
                <a:lnTo>
                  <a:pt x="186" y="14"/>
                </a:lnTo>
                <a:lnTo>
                  <a:pt x="186" y="9"/>
                </a:lnTo>
                <a:lnTo>
                  <a:pt x="203" y="14"/>
                </a:lnTo>
                <a:lnTo>
                  <a:pt x="225" y="14"/>
                </a:lnTo>
                <a:lnTo>
                  <a:pt x="233" y="18"/>
                </a:lnTo>
                <a:lnTo>
                  <a:pt x="246" y="32"/>
                </a:lnTo>
                <a:lnTo>
                  <a:pt x="250" y="32"/>
                </a:lnTo>
                <a:lnTo>
                  <a:pt x="250" y="41"/>
                </a:lnTo>
                <a:lnTo>
                  <a:pt x="255" y="41"/>
                </a:lnTo>
                <a:lnTo>
                  <a:pt x="259" y="45"/>
                </a:lnTo>
                <a:lnTo>
                  <a:pt x="268" y="50"/>
                </a:lnTo>
                <a:lnTo>
                  <a:pt x="272" y="59"/>
                </a:lnTo>
                <a:lnTo>
                  <a:pt x="289" y="72"/>
                </a:lnTo>
                <a:lnTo>
                  <a:pt x="294" y="77"/>
                </a:lnTo>
                <a:lnTo>
                  <a:pt x="302" y="90"/>
                </a:lnTo>
                <a:lnTo>
                  <a:pt x="307" y="108"/>
                </a:lnTo>
                <a:lnTo>
                  <a:pt x="332" y="149"/>
                </a:lnTo>
                <a:lnTo>
                  <a:pt x="328" y="154"/>
                </a:lnTo>
                <a:lnTo>
                  <a:pt x="337" y="176"/>
                </a:lnTo>
                <a:lnTo>
                  <a:pt x="341" y="185"/>
                </a:lnTo>
                <a:lnTo>
                  <a:pt x="363" y="203"/>
                </a:lnTo>
                <a:lnTo>
                  <a:pt x="376" y="221"/>
                </a:lnTo>
                <a:close/>
              </a:path>
            </a:pathLst>
          </a:custGeom>
          <a:solidFill>
            <a:srgbClr val="FFCCFF"/>
          </a:solidFill>
          <a:ln w="3175" cap="rnd" cmpd="sng">
            <a:solidFill>
              <a:srgbClr val="808080"/>
            </a:solidFill>
            <a:prstDash val="solid"/>
            <a:round/>
            <a:headEnd type="none" w="med" len="med"/>
            <a:tailEnd type="none" w="med" len="med"/>
          </a:ln>
        </p:spPr>
        <p:txBody>
          <a:bodyPr/>
          <a:lstStyle/>
          <a:p>
            <a:endParaRPr lang="es-MX"/>
          </a:p>
        </p:txBody>
      </p:sp>
      <p:sp>
        <p:nvSpPr>
          <p:cNvPr id="53" name="Freeform 577"/>
          <p:cNvSpPr>
            <a:spLocks/>
          </p:cNvSpPr>
          <p:nvPr/>
        </p:nvSpPr>
        <p:spPr bwMode="auto">
          <a:xfrm>
            <a:off x="4464993" y="2525489"/>
            <a:ext cx="704850" cy="1108075"/>
          </a:xfrm>
          <a:custGeom>
            <a:avLst/>
            <a:gdLst>
              <a:gd name="T0" fmla="*/ 2147483647 w 259"/>
              <a:gd name="T1" fmla="*/ 2147483647 h 495"/>
              <a:gd name="T2" fmla="*/ 2147483647 w 259"/>
              <a:gd name="T3" fmla="*/ 2147483647 h 495"/>
              <a:gd name="T4" fmla="*/ 2147483647 w 259"/>
              <a:gd name="T5" fmla="*/ 2147483647 h 495"/>
              <a:gd name="T6" fmla="*/ 2147483647 w 259"/>
              <a:gd name="T7" fmla="*/ 2147483647 h 495"/>
              <a:gd name="T8" fmla="*/ 2147483647 w 259"/>
              <a:gd name="T9" fmla="*/ 2147483647 h 495"/>
              <a:gd name="T10" fmla="*/ 2147483647 w 259"/>
              <a:gd name="T11" fmla="*/ 2147483647 h 495"/>
              <a:gd name="T12" fmla="*/ 2147483647 w 259"/>
              <a:gd name="T13" fmla="*/ 2147483647 h 495"/>
              <a:gd name="T14" fmla="*/ 2147483647 w 259"/>
              <a:gd name="T15" fmla="*/ 2147483647 h 495"/>
              <a:gd name="T16" fmla="*/ 2147483647 w 259"/>
              <a:gd name="T17" fmla="*/ 2147483647 h 495"/>
              <a:gd name="T18" fmla="*/ 2147483647 w 259"/>
              <a:gd name="T19" fmla="*/ 2147483647 h 495"/>
              <a:gd name="T20" fmla="*/ 2147483647 w 259"/>
              <a:gd name="T21" fmla="*/ 2147483647 h 495"/>
              <a:gd name="T22" fmla="*/ 2147483647 w 259"/>
              <a:gd name="T23" fmla="*/ 2147483647 h 495"/>
              <a:gd name="T24" fmla="*/ 2147483647 w 259"/>
              <a:gd name="T25" fmla="*/ 2147483647 h 495"/>
              <a:gd name="T26" fmla="*/ 2147483647 w 259"/>
              <a:gd name="T27" fmla="*/ 2147483647 h 495"/>
              <a:gd name="T28" fmla="*/ 2147483647 w 259"/>
              <a:gd name="T29" fmla="*/ 2147483647 h 495"/>
              <a:gd name="T30" fmla="*/ 2147483647 w 259"/>
              <a:gd name="T31" fmla="*/ 2147483647 h 495"/>
              <a:gd name="T32" fmla="*/ 2147483647 w 259"/>
              <a:gd name="T33" fmla="*/ 2147483647 h 495"/>
              <a:gd name="T34" fmla="*/ 2147483647 w 259"/>
              <a:gd name="T35" fmla="*/ 2147483647 h 495"/>
              <a:gd name="T36" fmla="*/ 2147483647 w 259"/>
              <a:gd name="T37" fmla="*/ 2147483647 h 495"/>
              <a:gd name="T38" fmla="*/ 2147483647 w 259"/>
              <a:gd name="T39" fmla="*/ 2147483647 h 495"/>
              <a:gd name="T40" fmla="*/ 2147483647 w 259"/>
              <a:gd name="T41" fmla="*/ 2147483647 h 495"/>
              <a:gd name="T42" fmla="*/ 2147483647 w 259"/>
              <a:gd name="T43" fmla="*/ 2147483647 h 495"/>
              <a:gd name="T44" fmla="*/ 2147483647 w 259"/>
              <a:gd name="T45" fmla="*/ 2147483647 h 495"/>
              <a:gd name="T46" fmla="*/ 2147483647 w 259"/>
              <a:gd name="T47" fmla="*/ 2147483647 h 495"/>
              <a:gd name="T48" fmla="*/ 2147483647 w 259"/>
              <a:gd name="T49" fmla="*/ 2147483647 h 495"/>
              <a:gd name="T50" fmla="*/ 2147483647 w 259"/>
              <a:gd name="T51" fmla="*/ 2147483647 h 495"/>
              <a:gd name="T52" fmla="*/ 2147483647 w 259"/>
              <a:gd name="T53" fmla="*/ 2147483647 h 495"/>
              <a:gd name="T54" fmla="*/ 2147483647 w 259"/>
              <a:gd name="T55" fmla="*/ 2147483647 h 495"/>
              <a:gd name="T56" fmla="*/ 2147483647 w 259"/>
              <a:gd name="T57" fmla="*/ 2147483647 h 495"/>
              <a:gd name="T58" fmla="*/ 2147483647 w 259"/>
              <a:gd name="T59" fmla="*/ 2147483647 h 495"/>
              <a:gd name="T60" fmla="*/ 2147483647 w 259"/>
              <a:gd name="T61" fmla="*/ 2147483647 h 495"/>
              <a:gd name="T62" fmla="*/ 2147483647 w 259"/>
              <a:gd name="T63" fmla="*/ 2147483647 h 495"/>
              <a:gd name="T64" fmla="*/ 2147483647 w 259"/>
              <a:gd name="T65" fmla="*/ 2147483647 h 495"/>
              <a:gd name="T66" fmla="*/ 2147483647 w 259"/>
              <a:gd name="T67" fmla="*/ 2147483647 h 495"/>
              <a:gd name="T68" fmla="*/ 2147483647 w 259"/>
              <a:gd name="T69" fmla="*/ 2147483647 h 495"/>
              <a:gd name="T70" fmla="*/ 2147483647 w 259"/>
              <a:gd name="T71" fmla="*/ 2147483647 h 495"/>
              <a:gd name="T72" fmla="*/ 2147483647 w 259"/>
              <a:gd name="T73" fmla="*/ 2147483647 h 495"/>
              <a:gd name="T74" fmla="*/ 2147483647 w 259"/>
              <a:gd name="T75" fmla="*/ 2147483647 h 495"/>
              <a:gd name="T76" fmla="*/ 2147483647 w 259"/>
              <a:gd name="T77" fmla="*/ 2147483647 h 495"/>
              <a:gd name="T78" fmla="*/ 2147483647 w 259"/>
              <a:gd name="T79" fmla="*/ 2147483647 h 495"/>
              <a:gd name="T80" fmla="*/ 2147483647 w 259"/>
              <a:gd name="T81" fmla="*/ 2147483647 h 495"/>
              <a:gd name="T82" fmla="*/ 2147483647 w 259"/>
              <a:gd name="T83" fmla="*/ 2147483647 h 495"/>
              <a:gd name="T84" fmla="*/ 2147483647 w 259"/>
              <a:gd name="T85" fmla="*/ 2147483647 h 495"/>
              <a:gd name="T86" fmla="*/ 2147483647 w 259"/>
              <a:gd name="T87" fmla="*/ 2147483647 h 495"/>
              <a:gd name="T88" fmla="*/ 2147483647 w 259"/>
              <a:gd name="T89" fmla="*/ 2147483647 h 495"/>
              <a:gd name="T90" fmla="*/ 2147483647 w 259"/>
              <a:gd name="T91" fmla="*/ 2147483647 h 495"/>
              <a:gd name="T92" fmla="*/ 2147483647 w 259"/>
              <a:gd name="T93" fmla="*/ 2147483647 h 495"/>
              <a:gd name="T94" fmla="*/ 2147483647 w 259"/>
              <a:gd name="T95" fmla="*/ 2147483647 h 495"/>
              <a:gd name="T96" fmla="*/ 2147483647 w 259"/>
              <a:gd name="T97" fmla="*/ 2147483647 h 495"/>
              <a:gd name="T98" fmla="*/ 2147483647 w 259"/>
              <a:gd name="T99" fmla="*/ 2147483647 h 495"/>
              <a:gd name="T100" fmla="*/ 2147483647 w 259"/>
              <a:gd name="T101" fmla="*/ 2147483647 h 4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9"/>
              <a:gd name="T154" fmla="*/ 0 h 495"/>
              <a:gd name="T155" fmla="*/ 259 w 259"/>
              <a:gd name="T156" fmla="*/ 495 h 49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9" h="495">
                <a:moveTo>
                  <a:pt x="0" y="153"/>
                </a:moveTo>
                <a:lnTo>
                  <a:pt x="4" y="148"/>
                </a:lnTo>
                <a:lnTo>
                  <a:pt x="21" y="135"/>
                </a:lnTo>
                <a:lnTo>
                  <a:pt x="30" y="130"/>
                </a:lnTo>
                <a:lnTo>
                  <a:pt x="34" y="126"/>
                </a:lnTo>
                <a:lnTo>
                  <a:pt x="43" y="121"/>
                </a:lnTo>
                <a:lnTo>
                  <a:pt x="47" y="126"/>
                </a:lnTo>
                <a:lnTo>
                  <a:pt x="52" y="126"/>
                </a:lnTo>
                <a:lnTo>
                  <a:pt x="56" y="112"/>
                </a:lnTo>
                <a:lnTo>
                  <a:pt x="60" y="108"/>
                </a:lnTo>
                <a:lnTo>
                  <a:pt x="60" y="85"/>
                </a:lnTo>
                <a:lnTo>
                  <a:pt x="56" y="81"/>
                </a:lnTo>
                <a:lnTo>
                  <a:pt x="52" y="81"/>
                </a:lnTo>
                <a:lnTo>
                  <a:pt x="43" y="76"/>
                </a:lnTo>
                <a:lnTo>
                  <a:pt x="43" y="81"/>
                </a:lnTo>
                <a:lnTo>
                  <a:pt x="39" y="85"/>
                </a:lnTo>
                <a:lnTo>
                  <a:pt x="34" y="85"/>
                </a:lnTo>
                <a:lnTo>
                  <a:pt x="30" y="67"/>
                </a:lnTo>
                <a:lnTo>
                  <a:pt x="30" y="63"/>
                </a:lnTo>
                <a:lnTo>
                  <a:pt x="39" y="63"/>
                </a:lnTo>
                <a:lnTo>
                  <a:pt x="43" y="54"/>
                </a:lnTo>
                <a:lnTo>
                  <a:pt x="47" y="49"/>
                </a:lnTo>
                <a:lnTo>
                  <a:pt x="60" y="49"/>
                </a:lnTo>
                <a:lnTo>
                  <a:pt x="73" y="45"/>
                </a:lnTo>
                <a:lnTo>
                  <a:pt x="77" y="31"/>
                </a:lnTo>
                <a:lnTo>
                  <a:pt x="82" y="9"/>
                </a:lnTo>
                <a:lnTo>
                  <a:pt x="95" y="4"/>
                </a:lnTo>
                <a:lnTo>
                  <a:pt x="103" y="13"/>
                </a:lnTo>
                <a:lnTo>
                  <a:pt x="112" y="18"/>
                </a:lnTo>
                <a:lnTo>
                  <a:pt x="116" y="9"/>
                </a:lnTo>
                <a:lnTo>
                  <a:pt x="125" y="0"/>
                </a:lnTo>
                <a:lnTo>
                  <a:pt x="134" y="13"/>
                </a:lnTo>
                <a:lnTo>
                  <a:pt x="121" y="31"/>
                </a:lnTo>
                <a:lnTo>
                  <a:pt x="125" y="36"/>
                </a:lnTo>
                <a:lnTo>
                  <a:pt x="134" y="45"/>
                </a:lnTo>
                <a:lnTo>
                  <a:pt x="134" y="63"/>
                </a:lnTo>
                <a:lnTo>
                  <a:pt x="138" y="72"/>
                </a:lnTo>
                <a:lnTo>
                  <a:pt x="142" y="76"/>
                </a:lnTo>
                <a:lnTo>
                  <a:pt x="142" y="85"/>
                </a:lnTo>
                <a:lnTo>
                  <a:pt x="138" y="90"/>
                </a:lnTo>
                <a:lnTo>
                  <a:pt x="134" y="94"/>
                </a:lnTo>
                <a:lnTo>
                  <a:pt x="142" y="99"/>
                </a:lnTo>
                <a:lnTo>
                  <a:pt x="146" y="103"/>
                </a:lnTo>
                <a:lnTo>
                  <a:pt x="146" y="108"/>
                </a:lnTo>
                <a:lnTo>
                  <a:pt x="142" y="108"/>
                </a:lnTo>
                <a:lnTo>
                  <a:pt x="142" y="121"/>
                </a:lnTo>
                <a:lnTo>
                  <a:pt x="146" y="126"/>
                </a:lnTo>
                <a:lnTo>
                  <a:pt x="151" y="126"/>
                </a:lnTo>
                <a:lnTo>
                  <a:pt x="164" y="126"/>
                </a:lnTo>
                <a:lnTo>
                  <a:pt x="164" y="139"/>
                </a:lnTo>
                <a:lnTo>
                  <a:pt x="168" y="139"/>
                </a:lnTo>
                <a:lnTo>
                  <a:pt x="168" y="148"/>
                </a:lnTo>
                <a:lnTo>
                  <a:pt x="168" y="162"/>
                </a:lnTo>
                <a:lnTo>
                  <a:pt x="172" y="162"/>
                </a:lnTo>
                <a:lnTo>
                  <a:pt x="177" y="162"/>
                </a:lnTo>
                <a:lnTo>
                  <a:pt x="185" y="175"/>
                </a:lnTo>
                <a:lnTo>
                  <a:pt x="190" y="175"/>
                </a:lnTo>
                <a:lnTo>
                  <a:pt x="190" y="184"/>
                </a:lnTo>
                <a:lnTo>
                  <a:pt x="198" y="184"/>
                </a:lnTo>
                <a:lnTo>
                  <a:pt x="207" y="184"/>
                </a:lnTo>
                <a:lnTo>
                  <a:pt x="211" y="193"/>
                </a:lnTo>
                <a:lnTo>
                  <a:pt x="216" y="198"/>
                </a:lnTo>
                <a:lnTo>
                  <a:pt x="220" y="193"/>
                </a:lnTo>
                <a:lnTo>
                  <a:pt x="220" y="189"/>
                </a:lnTo>
                <a:lnTo>
                  <a:pt x="224" y="189"/>
                </a:lnTo>
                <a:lnTo>
                  <a:pt x="228" y="189"/>
                </a:lnTo>
                <a:lnTo>
                  <a:pt x="237" y="189"/>
                </a:lnTo>
                <a:lnTo>
                  <a:pt x="241" y="193"/>
                </a:lnTo>
                <a:lnTo>
                  <a:pt x="241" y="202"/>
                </a:lnTo>
                <a:lnTo>
                  <a:pt x="241" y="234"/>
                </a:lnTo>
                <a:lnTo>
                  <a:pt x="246" y="238"/>
                </a:lnTo>
                <a:lnTo>
                  <a:pt x="246" y="247"/>
                </a:lnTo>
                <a:lnTo>
                  <a:pt x="259" y="247"/>
                </a:lnTo>
                <a:lnTo>
                  <a:pt x="259" y="256"/>
                </a:lnTo>
                <a:lnTo>
                  <a:pt x="237" y="274"/>
                </a:lnTo>
                <a:lnTo>
                  <a:pt x="211" y="292"/>
                </a:lnTo>
                <a:lnTo>
                  <a:pt x="207" y="297"/>
                </a:lnTo>
                <a:lnTo>
                  <a:pt x="203" y="292"/>
                </a:lnTo>
                <a:lnTo>
                  <a:pt x="194" y="292"/>
                </a:lnTo>
                <a:lnTo>
                  <a:pt x="194" y="297"/>
                </a:lnTo>
                <a:lnTo>
                  <a:pt x="190" y="301"/>
                </a:lnTo>
                <a:lnTo>
                  <a:pt x="190" y="306"/>
                </a:lnTo>
                <a:lnTo>
                  <a:pt x="190" y="310"/>
                </a:lnTo>
                <a:lnTo>
                  <a:pt x="190" y="315"/>
                </a:lnTo>
                <a:lnTo>
                  <a:pt x="190" y="319"/>
                </a:lnTo>
                <a:lnTo>
                  <a:pt x="190" y="324"/>
                </a:lnTo>
                <a:lnTo>
                  <a:pt x="181" y="324"/>
                </a:lnTo>
                <a:lnTo>
                  <a:pt x="177" y="324"/>
                </a:lnTo>
                <a:lnTo>
                  <a:pt x="172" y="328"/>
                </a:lnTo>
                <a:lnTo>
                  <a:pt x="164" y="333"/>
                </a:lnTo>
                <a:lnTo>
                  <a:pt x="159" y="337"/>
                </a:lnTo>
                <a:lnTo>
                  <a:pt x="155" y="342"/>
                </a:lnTo>
                <a:lnTo>
                  <a:pt x="151" y="342"/>
                </a:lnTo>
                <a:lnTo>
                  <a:pt x="146" y="342"/>
                </a:lnTo>
                <a:lnTo>
                  <a:pt x="142" y="346"/>
                </a:lnTo>
                <a:lnTo>
                  <a:pt x="138" y="351"/>
                </a:lnTo>
                <a:lnTo>
                  <a:pt x="142" y="351"/>
                </a:lnTo>
                <a:lnTo>
                  <a:pt x="146" y="355"/>
                </a:lnTo>
                <a:lnTo>
                  <a:pt x="151" y="360"/>
                </a:lnTo>
                <a:lnTo>
                  <a:pt x="151" y="369"/>
                </a:lnTo>
                <a:lnTo>
                  <a:pt x="151" y="373"/>
                </a:lnTo>
                <a:lnTo>
                  <a:pt x="146" y="382"/>
                </a:lnTo>
                <a:lnTo>
                  <a:pt x="146" y="392"/>
                </a:lnTo>
                <a:lnTo>
                  <a:pt x="151" y="401"/>
                </a:lnTo>
                <a:lnTo>
                  <a:pt x="151" y="405"/>
                </a:lnTo>
                <a:lnTo>
                  <a:pt x="159" y="410"/>
                </a:lnTo>
                <a:lnTo>
                  <a:pt x="164" y="414"/>
                </a:lnTo>
                <a:lnTo>
                  <a:pt x="164" y="419"/>
                </a:lnTo>
                <a:lnTo>
                  <a:pt x="164" y="428"/>
                </a:lnTo>
                <a:lnTo>
                  <a:pt x="151" y="432"/>
                </a:lnTo>
                <a:lnTo>
                  <a:pt x="146" y="432"/>
                </a:lnTo>
                <a:lnTo>
                  <a:pt x="142" y="437"/>
                </a:lnTo>
                <a:lnTo>
                  <a:pt x="138" y="432"/>
                </a:lnTo>
                <a:lnTo>
                  <a:pt x="134" y="432"/>
                </a:lnTo>
                <a:lnTo>
                  <a:pt x="129" y="432"/>
                </a:lnTo>
                <a:lnTo>
                  <a:pt x="125" y="432"/>
                </a:lnTo>
                <a:lnTo>
                  <a:pt x="125" y="437"/>
                </a:lnTo>
                <a:lnTo>
                  <a:pt x="116" y="446"/>
                </a:lnTo>
                <a:lnTo>
                  <a:pt x="116" y="473"/>
                </a:lnTo>
                <a:lnTo>
                  <a:pt x="108" y="473"/>
                </a:lnTo>
                <a:lnTo>
                  <a:pt x="103" y="473"/>
                </a:lnTo>
                <a:lnTo>
                  <a:pt x="99" y="477"/>
                </a:lnTo>
                <a:lnTo>
                  <a:pt x="103" y="482"/>
                </a:lnTo>
                <a:lnTo>
                  <a:pt x="103" y="486"/>
                </a:lnTo>
                <a:lnTo>
                  <a:pt x="99" y="491"/>
                </a:lnTo>
                <a:lnTo>
                  <a:pt x="82" y="486"/>
                </a:lnTo>
                <a:lnTo>
                  <a:pt x="82" y="495"/>
                </a:lnTo>
                <a:lnTo>
                  <a:pt x="69" y="495"/>
                </a:lnTo>
                <a:lnTo>
                  <a:pt x="64" y="486"/>
                </a:lnTo>
                <a:lnTo>
                  <a:pt x="64" y="437"/>
                </a:lnTo>
                <a:lnTo>
                  <a:pt x="64" y="428"/>
                </a:lnTo>
                <a:lnTo>
                  <a:pt x="60" y="419"/>
                </a:lnTo>
                <a:lnTo>
                  <a:pt x="52" y="410"/>
                </a:lnTo>
                <a:lnTo>
                  <a:pt x="52" y="405"/>
                </a:lnTo>
                <a:lnTo>
                  <a:pt x="52" y="392"/>
                </a:lnTo>
                <a:lnTo>
                  <a:pt x="52" y="382"/>
                </a:lnTo>
                <a:lnTo>
                  <a:pt x="52" y="373"/>
                </a:lnTo>
                <a:lnTo>
                  <a:pt x="52" y="369"/>
                </a:lnTo>
                <a:lnTo>
                  <a:pt x="43" y="355"/>
                </a:lnTo>
                <a:lnTo>
                  <a:pt x="34" y="351"/>
                </a:lnTo>
                <a:lnTo>
                  <a:pt x="39" y="346"/>
                </a:lnTo>
                <a:lnTo>
                  <a:pt x="39" y="342"/>
                </a:lnTo>
                <a:lnTo>
                  <a:pt x="39" y="337"/>
                </a:lnTo>
                <a:lnTo>
                  <a:pt x="39" y="333"/>
                </a:lnTo>
                <a:lnTo>
                  <a:pt x="39" y="328"/>
                </a:lnTo>
                <a:lnTo>
                  <a:pt x="34" y="319"/>
                </a:lnTo>
                <a:lnTo>
                  <a:pt x="34" y="315"/>
                </a:lnTo>
                <a:lnTo>
                  <a:pt x="39" y="315"/>
                </a:lnTo>
                <a:lnTo>
                  <a:pt x="39" y="310"/>
                </a:lnTo>
                <a:lnTo>
                  <a:pt x="43" y="301"/>
                </a:lnTo>
                <a:lnTo>
                  <a:pt x="34" y="301"/>
                </a:lnTo>
                <a:lnTo>
                  <a:pt x="34" y="292"/>
                </a:lnTo>
                <a:lnTo>
                  <a:pt x="34" y="283"/>
                </a:lnTo>
                <a:lnTo>
                  <a:pt x="39" y="279"/>
                </a:lnTo>
                <a:lnTo>
                  <a:pt x="52" y="274"/>
                </a:lnTo>
                <a:lnTo>
                  <a:pt x="60" y="279"/>
                </a:lnTo>
                <a:lnTo>
                  <a:pt x="73" y="279"/>
                </a:lnTo>
                <a:lnTo>
                  <a:pt x="77" y="279"/>
                </a:lnTo>
                <a:lnTo>
                  <a:pt x="86" y="279"/>
                </a:lnTo>
                <a:lnTo>
                  <a:pt x="90" y="274"/>
                </a:lnTo>
                <a:lnTo>
                  <a:pt x="90" y="270"/>
                </a:lnTo>
                <a:lnTo>
                  <a:pt x="86" y="265"/>
                </a:lnTo>
                <a:lnTo>
                  <a:pt x="82" y="265"/>
                </a:lnTo>
                <a:lnTo>
                  <a:pt x="69" y="265"/>
                </a:lnTo>
                <a:lnTo>
                  <a:pt x="69" y="256"/>
                </a:lnTo>
                <a:lnTo>
                  <a:pt x="56" y="252"/>
                </a:lnTo>
                <a:lnTo>
                  <a:pt x="52" y="252"/>
                </a:lnTo>
                <a:lnTo>
                  <a:pt x="52" y="247"/>
                </a:lnTo>
                <a:lnTo>
                  <a:pt x="60" y="247"/>
                </a:lnTo>
                <a:lnTo>
                  <a:pt x="60" y="243"/>
                </a:lnTo>
                <a:lnTo>
                  <a:pt x="56" y="238"/>
                </a:lnTo>
                <a:lnTo>
                  <a:pt x="52" y="238"/>
                </a:lnTo>
                <a:lnTo>
                  <a:pt x="43" y="234"/>
                </a:lnTo>
                <a:lnTo>
                  <a:pt x="34" y="220"/>
                </a:lnTo>
                <a:lnTo>
                  <a:pt x="26" y="216"/>
                </a:lnTo>
                <a:lnTo>
                  <a:pt x="30" y="202"/>
                </a:lnTo>
                <a:lnTo>
                  <a:pt x="26" y="198"/>
                </a:lnTo>
                <a:lnTo>
                  <a:pt x="26" y="193"/>
                </a:lnTo>
                <a:lnTo>
                  <a:pt x="21" y="180"/>
                </a:lnTo>
                <a:lnTo>
                  <a:pt x="8" y="175"/>
                </a:lnTo>
                <a:lnTo>
                  <a:pt x="4" y="166"/>
                </a:lnTo>
                <a:lnTo>
                  <a:pt x="0" y="153"/>
                </a:lnTo>
                <a:close/>
              </a:path>
            </a:pathLst>
          </a:custGeom>
          <a:solidFill>
            <a:srgbClr val="FFFF00"/>
          </a:solidFill>
          <a:ln w="3175" cap="rnd" cmpd="sng">
            <a:solidFill>
              <a:srgbClr val="808080"/>
            </a:solidFill>
            <a:prstDash val="solid"/>
            <a:round/>
            <a:headEnd type="none" w="med" len="med"/>
            <a:tailEnd type="none" w="med" len="med"/>
          </a:ln>
        </p:spPr>
        <p:txBody>
          <a:bodyPr/>
          <a:lstStyle/>
          <a:p>
            <a:endParaRPr lang="es-MX"/>
          </a:p>
        </p:txBody>
      </p:sp>
      <p:sp>
        <p:nvSpPr>
          <p:cNvPr id="54" name="Freeform 578"/>
          <p:cNvSpPr>
            <a:spLocks/>
          </p:cNvSpPr>
          <p:nvPr/>
        </p:nvSpPr>
        <p:spPr bwMode="auto">
          <a:xfrm>
            <a:off x="4153843" y="3290664"/>
            <a:ext cx="1095375" cy="798513"/>
          </a:xfrm>
          <a:custGeom>
            <a:avLst/>
            <a:gdLst>
              <a:gd name="T0" fmla="*/ 2147483647 w 393"/>
              <a:gd name="T1" fmla="*/ 2147483647 h 356"/>
              <a:gd name="T2" fmla="*/ 2147483647 w 393"/>
              <a:gd name="T3" fmla="*/ 2147483647 h 356"/>
              <a:gd name="T4" fmla="*/ 2147483647 w 393"/>
              <a:gd name="T5" fmla="*/ 2147483647 h 356"/>
              <a:gd name="T6" fmla="*/ 2147483647 w 393"/>
              <a:gd name="T7" fmla="*/ 2147483647 h 356"/>
              <a:gd name="T8" fmla="*/ 2147483647 w 393"/>
              <a:gd name="T9" fmla="*/ 2147483647 h 356"/>
              <a:gd name="T10" fmla="*/ 2147483647 w 393"/>
              <a:gd name="T11" fmla="*/ 2147483647 h 356"/>
              <a:gd name="T12" fmla="*/ 2147483647 w 393"/>
              <a:gd name="T13" fmla="*/ 2147483647 h 356"/>
              <a:gd name="T14" fmla="*/ 2147483647 w 393"/>
              <a:gd name="T15" fmla="*/ 2147483647 h 356"/>
              <a:gd name="T16" fmla="*/ 2147483647 w 393"/>
              <a:gd name="T17" fmla="*/ 2147483647 h 356"/>
              <a:gd name="T18" fmla="*/ 2147483647 w 393"/>
              <a:gd name="T19" fmla="*/ 2147483647 h 356"/>
              <a:gd name="T20" fmla="*/ 2147483647 w 393"/>
              <a:gd name="T21" fmla="*/ 2147483647 h 356"/>
              <a:gd name="T22" fmla="*/ 2147483647 w 393"/>
              <a:gd name="T23" fmla="*/ 2147483647 h 356"/>
              <a:gd name="T24" fmla="*/ 2147483647 w 393"/>
              <a:gd name="T25" fmla="*/ 2147483647 h 356"/>
              <a:gd name="T26" fmla="*/ 2147483647 w 393"/>
              <a:gd name="T27" fmla="*/ 2147483647 h 356"/>
              <a:gd name="T28" fmla="*/ 2147483647 w 393"/>
              <a:gd name="T29" fmla="*/ 2147483647 h 356"/>
              <a:gd name="T30" fmla="*/ 2147483647 w 393"/>
              <a:gd name="T31" fmla="*/ 2147483647 h 356"/>
              <a:gd name="T32" fmla="*/ 2147483647 w 393"/>
              <a:gd name="T33" fmla="*/ 2147483647 h 356"/>
              <a:gd name="T34" fmla="*/ 2147483647 w 393"/>
              <a:gd name="T35" fmla="*/ 2147483647 h 356"/>
              <a:gd name="T36" fmla="*/ 2147483647 w 393"/>
              <a:gd name="T37" fmla="*/ 2147483647 h 356"/>
              <a:gd name="T38" fmla="*/ 2147483647 w 393"/>
              <a:gd name="T39" fmla="*/ 2147483647 h 356"/>
              <a:gd name="T40" fmla="*/ 2147483647 w 393"/>
              <a:gd name="T41" fmla="*/ 2147483647 h 356"/>
              <a:gd name="T42" fmla="*/ 2147483647 w 393"/>
              <a:gd name="T43" fmla="*/ 2147483647 h 356"/>
              <a:gd name="T44" fmla="*/ 2147483647 w 393"/>
              <a:gd name="T45" fmla="*/ 2147483647 h 356"/>
              <a:gd name="T46" fmla="*/ 2147483647 w 393"/>
              <a:gd name="T47" fmla="*/ 2147483647 h 356"/>
              <a:gd name="T48" fmla="*/ 2147483647 w 393"/>
              <a:gd name="T49" fmla="*/ 2147483647 h 356"/>
              <a:gd name="T50" fmla="*/ 2147483647 w 393"/>
              <a:gd name="T51" fmla="*/ 2147483647 h 356"/>
              <a:gd name="T52" fmla="*/ 2147483647 w 393"/>
              <a:gd name="T53" fmla="*/ 2147483647 h 356"/>
              <a:gd name="T54" fmla="*/ 2147483647 w 393"/>
              <a:gd name="T55" fmla="*/ 2147483647 h 356"/>
              <a:gd name="T56" fmla="*/ 2147483647 w 393"/>
              <a:gd name="T57" fmla="*/ 2147483647 h 356"/>
              <a:gd name="T58" fmla="*/ 2147483647 w 393"/>
              <a:gd name="T59" fmla="*/ 2147483647 h 356"/>
              <a:gd name="T60" fmla="*/ 2147483647 w 393"/>
              <a:gd name="T61" fmla="*/ 2147483647 h 356"/>
              <a:gd name="T62" fmla="*/ 2147483647 w 393"/>
              <a:gd name="T63" fmla="*/ 2147483647 h 356"/>
              <a:gd name="T64" fmla="*/ 2147483647 w 393"/>
              <a:gd name="T65" fmla="*/ 2147483647 h 356"/>
              <a:gd name="T66" fmla="*/ 2147483647 w 393"/>
              <a:gd name="T67" fmla="*/ 2147483647 h 356"/>
              <a:gd name="T68" fmla="*/ 2147483647 w 393"/>
              <a:gd name="T69" fmla="*/ 2147483647 h 356"/>
              <a:gd name="T70" fmla="*/ 2147483647 w 393"/>
              <a:gd name="T71" fmla="*/ 2147483647 h 356"/>
              <a:gd name="T72" fmla="*/ 2147483647 w 393"/>
              <a:gd name="T73" fmla="*/ 2147483647 h 356"/>
              <a:gd name="T74" fmla="*/ 2147483647 w 393"/>
              <a:gd name="T75" fmla="*/ 2147483647 h 356"/>
              <a:gd name="T76" fmla="*/ 2147483647 w 393"/>
              <a:gd name="T77" fmla="*/ 2147483647 h 356"/>
              <a:gd name="T78" fmla="*/ 2147483647 w 393"/>
              <a:gd name="T79" fmla="*/ 2147483647 h 356"/>
              <a:gd name="T80" fmla="*/ 2147483647 w 393"/>
              <a:gd name="T81" fmla="*/ 2147483647 h 356"/>
              <a:gd name="T82" fmla="*/ 2147483647 w 393"/>
              <a:gd name="T83" fmla="*/ 2147483647 h 356"/>
              <a:gd name="T84" fmla="*/ 2147483647 w 393"/>
              <a:gd name="T85" fmla="*/ 2147483647 h 356"/>
              <a:gd name="T86" fmla="*/ 2147483647 w 393"/>
              <a:gd name="T87" fmla="*/ 2147483647 h 356"/>
              <a:gd name="T88" fmla="*/ 2147483647 w 393"/>
              <a:gd name="T89" fmla="*/ 2147483647 h 356"/>
              <a:gd name="T90" fmla="*/ 2147483647 w 393"/>
              <a:gd name="T91" fmla="*/ 2147483647 h 356"/>
              <a:gd name="T92" fmla="*/ 2147483647 w 393"/>
              <a:gd name="T93" fmla="*/ 2147483647 h 356"/>
              <a:gd name="T94" fmla="*/ 2147483647 w 393"/>
              <a:gd name="T95" fmla="*/ 2147483647 h 356"/>
              <a:gd name="T96" fmla="*/ 2147483647 w 393"/>
              <a:gd name="T97" fmla="*/ 2147483647 h 356"/>
              <a:gd name="T98" fmla="*/ 2147483647 w 393"/>
              <a:gd name="T99" fmla="*/ 2147483647 h 356"/>
              <a:gd name="T100" fmla="*/ 2147483647 w 393"/>
              <a:gd name="T101" fmla="*/ 2147483647 h 356"/>
              <a:gd name="T102" fmla="*/ 2147483647 w 393"/>
              <a:gd name="T103" fmla="*/ 2147483647 h 356"/>
              <a:gd name="T104" fmla="*/ 2147483647 w 393"/>
              <a:gd name="T105" fmla="*/ 2147483647 h 356"/>
              <a:gd name="T106" fmla="*/ 2147483647 w 393"/>
              <a:gd name="T107" fmla="*/ 2147483647 h 356"/>
              <a:gd name="T108" fmla="*/ 2147483647 w 393"/>
              <a:gd name="T109" fmla="*/ 2147483647 h 356"/>
              <a:gd name="T110" fmla="*/ 2147483647 w 393"/>
              <a:gd name="T111" fmla="*/ 2147483647 h 356"/>
              <a:gd name="T112" fmla="*/ 2147483647 w 393"/>
              <a:gd name="T113" fmla="*/ 2147483647 h 3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93" h="356">
                <a:moveTo>
                  <a:pt x="0" y="145"/>
                </a:moveTo>
                <a:lnTo>
                  <a:pt x="0" y="149"/>
                </a:lnTo>
                <a:lnTo>
                  <a:pt x="5" y="149"/>
                </a:lnTo>
                <a:lnTo>
                  <a:pt x="9" y="149"/>
                </a:lnTo>
                <a:lnTo>
                  <a:pt x="9" y="154"/>
                </a:lnTo>
                <a:lnTo>
                  <a:pt x="9" y="176"/>
                </a:lnTo>
                <a:lnTo>
                  <a:pt x="13" y="181"/>
                </a:lnTo>
                <a:lnTo>
                  <a:pt x="17" y="185"/>
                </a:lnTo>
                <a:lnTo>
                  <a:pt x="22" y="194"/>
                </a:lnTo>
                <a:lnTo>
                  <a:pt x="26" y="194"/>
                </a:lnTo>
                <a:lnTo>
                  <a:pt x="30" y="199"/>
                </a:lnTo>
                <a:lnTo>
                  <a:pt x="35" y="199"/>
                </a:lnTo>
                <a:lnTo>
                  <a:pt x="39" y="203"/>
                </a:lnTo>
                <a:lnTo>
                  <a:pt x="43" y="203"/>
                </a:lnTo>
                <a:lnTo>
                  <a:pt x="56" y="212"/>
                </a:lnTo>
                <a:lnTo>
                  <a:pt x="56" y="221"/>
                </a:lnTo>
                <a:lnTo>
                  <a:pt x="61" y="226"/>
                </a:lnTo>
                <a:lnTo>
                  <a:pt x="65" y="221"/>
                </a:lnTo>
                <a:lnTo>
                  <a:pt x="65" y="217"/>
                </a:lnTo>
                <a:lnTo>
                  <a:pt x="65" y="212"/>
                </a:lnTo>
                <a:lnTo>
                  <a:pt x="74" y="217"/>
                </a:lnTo>
                <a:lnTo>
                  <a:pt x="78" y="212"/>
                </a:lnTo>
                <a:lnTo>
                  <a:pt x="87" y="208"/>
                </a:lnTo>
                <a:lnTo>
                  <a:pt x="91" y="203"/>
                </a:lnTo>
                <a:lnTo>
                  <a:pt x="91" y="190"/>
                </a:lnTo>
                <a:lnTo>
                  <a:pt x="95" y="194"/>
                </a:lnTo>
                <a:lnTo>
                  <a:pt x="99" y="199"/>
                </a:lnTo>
                <a:lnTo>
                  <a:pt x="104" y="203"/>
                </a:lnTo>
                <a:lnTo>
                  <a:pt x="108" y="203"/>
                </a:lnTo>
                <a:lnTo>
                  <a:pt x="108" y="208"/>
                </a:lnTo>
                <a:lnTo>
                  <a:pt x="108" y="212"/>
                </a:lnTo>
                <a:lnTo>
                  <a:pt x="108" y="221"/>
                </a:lnTo>
                <a:lnTo>
                  <a:pt x="104" y="226"/>
                </a:lnTo>
                <a:lnTo>
                  <a:pt x="99" y="226"/>
                </a:lnTo>
                <a:lnTo>
                  <a:pt x="99" y="230"/>
                </a:lnTo>
                <a:lnTo>
                  <a:pt x="104" y="235"/>
                </a:lnTo>
                <a:lnTo>
                  <a:pt x="108" y="239"/>
                </a:lnTo>
                <a:lnTo>
                  <a:pt x="112" y="244"/>
                </a:lnTo>
                <a:lnTo>
                  <a:pt x="112" y="253"/>
                </a:lnTo>
                <a:lnTo>
                  <a:pt x="108" y="257"/>
                </a:lnTo>
                <a:lnTo>
                  <a:pt x="108" y="271"/>
                </a:lnTo>
                <a:lnTo>
                  <a:pt x="99" y="284"/>
                </a:lnTo>
                <a:lnTo>
                  <a:pt x="95" y="289"/>
                </a:lnTo>
                <a:lnTo>
                  <a:pt x="95" y="293"/>
                </a:lnTo>
                <a:lnTo>
                  <a:pt x="95" y="298"/>
                </a:lnTo>
                <a:lnTo>
                  <a:pt x="104" y="298"/>
                </a:lnTo>
                <a:lnTo>
                  <a:pt x="108" y="302"/>
                </a:lnTo>
                <a:lnTo>
                  <a:pt x="112" y="307"/>
                </a:lnTo>
                <a:lnTo>
                  <a:pt x="121" y="307"/>
                </a:lnTo>
                <a:lnTo>
                  <a:pt x="130" y="307"/>
                </a:lnTo>
                <a:lnTo>
                  <a:pt x="134" y="307"/>
                </a:lnTo>
                <a:lnTo>
                  <a:pt x="143" y="316"/>
                </a:lnTo>
                <a:lnTo>
                  <a:pt x="151" y="320"/>
                </a:lnTo>
                <a:lnTo>
                  <a:pt x="160" y="325"/>
                </a:lnTo>
                <a:lnTo>
                  <a:pt x="160" y="329"/>
                </a:lnTo>
                <a:lnTo>
                  <a:pt x="164" y="334"/>
                </a:lnTo>
                <a:lnTo>
                  <a:pt x="169" y="334"/>
                </a:lnTo>
                <a:lnTo>
                  <a:pt x="177" y="334"/>
                </a:lnTo>
                <a:lnTo>
                  <a:pt x="177" y="329"/>
                </a:lnTo>
                <a:lnTo>
                  <a:pt x="177" y="320"/>
                </a:lnTo>
                <a:lnTo>
                  <a:pt x="181" y="320"/>
                </a:lnTo>
                <a:lnTo>
                  <a:pt x="194" y="316"/>
                </a:lnTo>
                <a:lnTo>
                  <a:pt x="203" y="316"/>
                </a:lnTo>
                <a:lnTo>
                  <a:pt x="207" y="316"/>
                </a:lnTo>
                <a:lnTo>
                  <a:pt x="212" y="320"/>
                </a:lnTo>
                <a:lnTo>
                  <a:pt x="216" y="325"/>
                </a:lnTo>
                <a:lnTo>
                  <a:pt x="229" y="334"/>
                </a:lnTo>
                <a:lnTo>
                  <a:pt x="233" y="334"/>
                </a:lnTo>
                <a:lnTo>
                  <a:pt x="242" y="334"/>
                </a:lnTo>
                <a:lnTo>
                  <a:pt x="246" y="334"/>
                </a:lnTo>
                <a:lnTo>
                  <a:pt x="251" y="338"/>
                </a:lnTo>
                <a:lnTo>
                  <a:pt x="251" y="334"/>
                </a:lnTo>
                <a:lnTo>
                  <a:pt x="251" y="329"/>
                </a:lnTo>
                <a:lnTo>
                  <a:pt x="251" y="325"/>
                </a:lnTo>
                <a:lnTo>
                  <a:pt x="255" y="325"/>
                </a:lnTo>
                <a:lnTo>
                  <a:pt x="263" y="329"/>
                </a:lnTo>
                <a:lnTo>
                  <a:pt x="268" y="334"/>
                </a:lnTo>
                <a:lnTo>
                  <a:pt x="276" y="338"/>
                </a:lnTo>
                <a:lnTo>
                  <a:pt x="281" y="338"/>
                </a:lnTo>
                <a:lnTo>
                  <a:pt x="281" y="334"/>
                </a:lnTo>
                <a:lnTo>
                  <a:pt x="285" y="338"/>
                </a:lnTo>
                <a:lnTo>
                  <a:pt x="289" y="338"/>
                </a:lnTo>
                <a:lnTo>
                  <a:pt x="289" y="334"/>
                </a:lnTo>
                <a:lnTo>
                  <a:pt x="289" y="329"/>
                </a:lnTo>
                <a:lnTo>
                  <a:pt x="289" y="325"/>
                </a:lnTo>
                <a:lnTo>
                  <a:pt x="298" y="316"/>
                </a:lnTo>
                <a:lnTo>
                  <a:pt x="302" y="316"/>
                </a:lnTo>
                <a:lnTo>
                  <a:pt x="307" y="320"/>
                </a:lnTo>
                <a:lnTo>
                  <a:pt x="311" y="316"/>
                </a:lnTo>
                <a:lnTo>
                  <a:pt x="311" y="325"/>
                </a:lnTo>
                <a:lnTo>
                  <a:pt x="315" y="338"/>
                </a:lnTo>
                <a:lnTo>
                  <a:pt x="328" y="356"/>
                </a:lnTo>
                <a:lnTo>
                  <a:pt x="333" y="347"/>
                </a:lnTo>
                <a:lnTo>
                  <a:pt x="337" y="347"/>
                </a:lnTo>
                <a:lnTo>
                  <a:pt x="337" y="343"/>
                </a:lnTo>
                <a:lnTo>
                  <a:pt x="341" y="347"/>
                </a:lnTo>
                <a:lnTo>
                  <a:pt x="345" y="352"/>
                </a:lnTo>
                <a:lnTo>
                  <a:pt x="350" y="352"/>
                </a:lnTo>
                <a:lnTo>
                  <a:pt x="354" y="352"/>
                </a:lnTo>
                <a:lnTo>
                  <a:pt x="358" y="356"/>
                </a:lnTo>
                <a:lnTo>
                  <a:pt x="363" y="352"/>
                </a:lnTo>
                <a:lnTo>
                  <a:pt x="363" y="356"/>
                </a:lnTo>
                <a:lnTo>
                  <a:pt x="367" y="356"/>
                </a:lnTo>
                <a:lnTo>
                  <a:pt x="371" y="356"/>
                </a:lnTo>
                <a:lnTo>
                  <a:pt x="376" y="356"/>
                </a:lnTo>
                <a:lnTo>
                  <a:pt x="376" y="352"/>
                </a:lnTo>
                <a:lnTo>
                  <a:pt x="376" y="343"/>
                </a:lnTo>
                <a:lnTo>
                  <a:pt x="376" y="338"/>
                </a:lnTo>
                <a:lnTo>
                  <a:pt x="380" y="338"/>
                </a:lnTo>
                <a:lnTo>
                  <a:pt x="384" y="334"/>
                </a:lnTo>
                <a:lnTo>
                  <a:pt x="389" y="334"/>
                </a:lnTo>
                <a:lnTo>
                  <a:pt x="384" y="329"/>
                </a:lnTo>
                <a:lnTo>
                  <a:pt x="380" y="325"/>
                </a:lnTo>
                <a:lnTo>
                  <a:pt x="380" y="320"/>
                </a:lnTo>
                <a:lnTo>
                  <a:pt x="380" y="316"/>
                </a:lnTo>
                <a:lnTo>
                  <a:pt x="380" y="311"/>
                </a:lnTo>
                <a:lnTo>
                  <a:pt x="389" y="307"/>
                </a:lnTo>
                <a:lnTo>
                  <a:pt x="389" y="302"/>
                </a:lnTo>
                <a:lnTo>
                  <a:pt x="393" y="302"/>
                </a:lnTo>
                <a:lnTo>
                  <a:pt x="393" y="298"/>
                </a:lnTo>
                <a:lnTo>
                  <a:pt x="389" y="293"/>
                </a:lnTo>
                <a:lnTo>
                  <a:pt x="389" y="284"/>
                </a:lnTo>
                <a:lnTo>
                  <a:pt x="384" y="280"/>
                </a:lnTo>
                <a:lnTo>
                  <a:pt x="371" y="280"/>
                </a:lnTo>
                <a:lnTo>
                  <a:pt x="380" y="275"/>
                </a:lnTo>
                <a:lnTo>
                  <a:pt x="380" y="266"/>
                </a:lnTo>
                <a:lnTo>
                  <a:pt x="380" y="262"/>
                </a:lnTo>
                <a:lnTo>
                  <a:pt x="389" y="257"/>
                </a:lnTo>
                <a:lnTo>
                  <a:pt x="389" y="253"/>
                </a:lnTo>
                <a:lnTo>
                  <a:pt x="380" y="244"/>
                </a:lnTo>
                <a:lnTo>
                  <a:pt x="384" y="235"/>
                </a:lnTo>
                <a:lnTo>
                  <a:pt x="350" y="235"/>
                </a:lnTo>
                <a:lnTo>
                  <a:pt x="337" y="239"/>
                </a:lnTo>
                <a:lnTo>
                  <a:pt x="324" y="235"/>
                </a:lnTo>
                <a:lnTo>
                  <a:pt x="315" y="235"/>
                </a:lnTo>
                <a:lnTo>
                  <a:pt x="307" y="235"/>
                </a:lnTo>
                <a:lnTo>
                  <a:pt x="302" y="235"/>
                </a:lnTo>
                <a:lnTo>
                  <a:pt x="298" y="235"/>
                </a:lnTo>
                <a:lnTo>
                  <a:pt x="294" y="226"/>
                </a:lnTo>
                <a:lnTo>
                  <a:pt x="294" y="221"/>
                </a:lnTo>
                <a:lnTo>
                  <a:pt x="289" y="212"/>
                </a:lnTo>
                <a:lnTo>
                  <a:pt x="276" y="203"/>
                </a:lnTo>
                <a:lnTo>
                  <a:pt x="268" y="203"/>
                </a:lnTo>
                <a:lnTo>
                  <a:pt x="272" y="212"/>
                </a:lnTo>
                <a:lnTo>
                  <a:pt x="238" y="199"/>
                </a:lnTo>
                <a:lnTo>
                  <a:pt x="225" y="194"/>
                </a:lnTo>
                <a:lnTo>
                  <a:pt x="220" y="190"/>
                </a:lnTo>
                <a:lnTo>
                  <a:pt x="225" y="176"/>
                </a:lnTo>
                <a:lnTo>
                  <a:pt x="229" y="176"/>
                </a:lnTo>
                <a:lnTo>
                  <a:pt x="233" y="167"/>
                </a:lnTo>
                <a:lnTo>
                  <a:pt x="225" y="158"/>
                </a:lnTo>
                <a:lnTo>
                  <a:pt x="225" y="154"/>
                </a:lnTo>
                <a:lnTo>
                  <a:pt x="216" y="154"/>
                </a:lnTo>
                <a:lnTo>
                  <a:pt x="212" y="154"/>
                </a:lnTo>
                <a:lnTo>
                  <a:pt x="212" y="149"/>
                </a:lnTo>
                <a:lnTo>
                  <a:pt x="212" y="145"/>
                </a:lnTo>
                <a:lnTo>
                  <a:pt x="194" y="145"/>
                </a:lnTo>
                <a:lnTo>
                  <a:pt x="194" y="149"/>
                </a:lnTo>
                <a:lnTo>
                  <a:pt x="177" y="149"/>
                </a:lnTo>
                <a:lnTo>
                  <a:pt x="173" y="140"/>
                </a:lnTo>
                <a:lnTo>
                  <a:pt x="177" y="122"/>
                </a:lnTo>
                <a:lnTo>
                  <a:pt x="177" y="91"/>
                </a:lnTo>
                <a:lnTo>
                  <a:pt x="173" y="86"/>
                </a:lnTo>
                <a:lnTo>
                  <a:pt x="169" y="73"/>
                </a:lnTo>
                <a:lnTo>
                  <a:pt x="164" y="68"/>
                </a:lnTo>
                <a:lnTo>
                  <a:pt x="160" y="64"/>
                </a:lnTo>
                <a:lnTo>
                  <a:pt x="160" y="46"/>
                </a:lnTo>
                <a:lnTo>
                  <a:pt x="164" y="41"/>
                </a:lnTo>
                <a:lnTo>
                  <a:pt x="160" y="32"/>
                </a:lnTo>
                <a:lnTo>
                  <a:pt x="160" y="27"/>
                </a:lnTo>
                <a:lnTo>
                  <a:pt x="151" y="9"/>
                </a:lnTo>
                <a:lnTo>
                  <a:pt x="143" y="5"/>
                </a:lnTo>
                <a:lnTo>
                  <a:pt x="143" y="0"/>
                </a:lnTo>
                <a:lnTo>
                  <a:pt x="138" y="0"/>
                </a:lnTo>
                <a:lnTo>
                  <a:pt x="138" y="5"/>
                </a:lnTo>
                <a:lnTo>
                  <a:pt x="143" y="5"/>
                </a:lnTo>
                <a:lnTo>
                  <a:pt x="143" y="9"/>
                </a:lnTo>
                <a:lnTo>
                  <a:pt x="138" y="9"/>
                </a:lnTo>
                <a:lnTo>
                  <a:pt x="130" y="18"/>
                </a:lnTo>
                <a:lnTo>
                  <a:pt x="125" y="23"/>
                </a:lnTo>
                <a:lnTo>
                  <a:pt x="125" y="32"/>
                </a:lnTo>
                <a:lnTo>
                  <a:pt x="121" y="41"/>
                </a:lnTo>
                <a:lnTo>
                  <a:pt x="108" y="41"/>
                </a:lnTo>
                <a:lnTo>
                  <a:pt x="108" y="46"/>
                </a:lnTo>
                <a:lnTo>
                  <a:pt x="108" y="50"/>
                </a:lnTo>
                <a:lnTo>
                  <a:pt x="112" y="64"/>
                </a:lnTo>
                <a:lnTo>
                  <a:pt x="91" y="86"/>
                </a:lnTo>
                <a:lnTo>
                  <a:pt x="87" y="91"/>
                </a:lnTo>
                <a:lnTo>
                  <a:pt x="61" y="118"/>
                </a:lnTo>
                <a:lnTo>
                  <a:pt x="61" y="122"/>
                </a:lnTo>
                <a:lnTo>
                  <a:pt x="48" y="122"/>
                </a:lnTo>
                <a:lnTo>
                  <a:pt x="39" y="127"/>
                </a:lnTo>
                <a:lnTo>
                  <a:pt x="26" y="127"/>
                </a:lnTo>
                <a:lnTo>
                  <a:pt x="17" y="131"/>
                </a:lnTo>
                <a:lnTo>
                  <a:pt x="13" y="136"/>
                </a:lnTo>
                <a:lnTo>
                  <a:pt x="9" y="136"/>
                </a:lnTo>
                <a:lnTo>
                  <a:pt x="0" y="145"/>
                </a:lnTo>
                <a:close/>
              </a:path>
            </a:pathLst>
          </a:custGeom>
          <a:solidFill>
            <a:srgbClr val="00B050"/>
          </a:solidFill>
          <a:ln w="3175" cap="rnd" cmpd="sng">
            <a:solidFill>
              <a:srgbClr val="808080"/>
            </a:solidFill>
            <a:prstDash val="solid"/>
            <a:round/>
            <a:headEnd type="none" w="med" len="med"/>
            <a:tailEnd type="none" w="med" len="med"/>
          </a:ln>
        </p:spPr>
        <p:txBody>
          <a:bodyPr/>
          <a:lstStyle/>
          <a:p>
            <a:endParaRPr lang="es-MX"/>
          </a:p>
        </p:txBody>
      </p:sp>
      <p:sp>
        <p:nvSpPr>
          <p:cNvPr id="55" name="Freeform 579"/>
          <p:cNvSpPr>
            <a:spLocks/>
          </p:cNvSpPr>
          <p:nvPr/>
        </p:nvSpPr>
        <p:spPr bwMode="auto">
          <a:xfrm>
            <a:off x="4722168" y="2549302"/>
            <a:ext cx="790575" cy="1320800"/>
          </a:xfrm>
          <a:custGeom>
            <a:avLst/>
            <a:gdLst>
              <a:gd name="T0" fmla="*/ 2147483647 w 290"/>
              <a:gd name="T1" fmla="*/ 2147483647 h 590"/>
              <a:gd name="T2" fmla="*/ 2147483647 w 290"/>
              <a:gd name="T3" fmla="*/ 2147483647 h 590"/>
              <a:gd name="T4" fmla="*/ 2147483647 w 290"/>
              <a:gd name="T5" fmla="*/ 2147483647 h 590"/>
              <a:gd name="T6" fmla="*/ 2147483647 w 290"/>
              <a:gd name="T7" fmla="*/ 2147483647 h 590"/>
              <a:gd name="T8" fmla="*/ 2147483647 w 290"/>
              <a:gd name="T9" fmla="*/ 2147483647 h 590"/>
              <a:gd name="T10" fmla="*/ 2147483647 w 290"/>
              <a:gd name="T11" fmla="*/ 2147483647 h 590"/>
              <a:gd name="T12" fmla="*/ 2147483647 w 290"/>
              <a:gd name="T13" fmla="*/ 2147483647 h 590"/>
              <a:gd name="T14" fmla="*/ 2147483647 w 290"/>
              <a:gd name="T15" fmla="*/ 2147483647 h 590"/>
              <a:gd name="T16" fmla="*/ 2147483647 w 290"/>
              <a:gd name="T17" fmla="*/ 2147483647 h 590"/>
              <a:gd name="T18" fmla="*/ 2147483647 w 290"/>
              <a:gd name="T19" fmla="*/ 2147483647 h 590"/>
              <a:gd name="T20" fmla="*/ 2147483647 w 290"/>
              <a:gd name="T21" fmla="*/ 2147483647 h 590"/>
              <a:gd name="T22" fmla="*/ 2147483647 w 290"/>
              <a:gd name="T23" fmla="*/ 2147483647 h 590"/>
              <a:gd name="T24" fmla="*/ 2147483647 w 290"/>
              <a:gd name="T25" fmla="*/ 2147483647 h 590"/>
              <a:gd name="T26" fmla="*/ 2147483647 w 290"/>
              <a:gd name="T27" fmla="*/ 2147483647 h 590"/>
              <a:gd name="T28" fmla="*/ 2147483647 w 290"/>
              <a:gd name="T29" fmla="*/ 2147483647 h 590"/>
              <a:gd name="T30" fmla="*/ 2147483647 w 290"/>
              <a:gd name="T31" fmla="*/ 2147483647 h 590"/>
              <a:gd name="T32" fmla="*/ 2147483647 w 290"/>
              <a:gd name="T33" fmla="*/ 2147483647 h 590"/>
              <a:gd name="T34" fmla="*/ 2147483647 w 290"/>
              <a:gd name="T35" fmla="*/ 2147483647 h 590"/>
              <a:gd name="T36" fmla="*/ 2147483647 w 290"/>
              <a:gd name="T37" fmla="*/ 2147483647 h 590"/>
              <a:gd name="T38" fmla="*/ 2147483647 w 290"/>
              <a:gd name="T39" fmla="*/ 2147483647 h 590"/>
              <a:gd name="T40" fmla="*/ 2147483647 w 290"/>
              <a:gd name="T41" fmla="*/ 2147483647 h 590"/>
              <a:gd name="T42" fmla="*/ 2147483647 w 290"/>
              <a:gd name="T43" fmla="*/ 2147483647 h 590"/>
              <a:gd name="T44" fmla="*/ 2147483647 w 290"/>
              <a:gd name="T45" fmla="*/ 2147483647 h 590"/>
              <a:gd name="T46" fmla="*/ 2147483647 w 290"/>
              <a:gd name="T47" fmla="*/ 2147483647 h 590"/>
              <a:gd name="T48" fmla="*/ 2147483647 w 290"/>
              <a:gd name="T49" fmla="*/ 2147483647 h 590"/>
              <a:gd name="T50" fmla="*/ 2147483647 w 290"/>
              <a:gd name="T51" fmla="*/ 2147483647 h 590"/>
              <a:gd name="T52" fmla="*/ 2147483647 w 290"/>
              <a:gd name="T53" fmla="*/ 2147483647 h 590"/>
              <a:gd name="T54" fmla="*/ 0 w 290"/>
              <a:gd name="T55" fmla="*/ 2147483647 h 590"/>
              <a:gd name="T56" fmla="*/ 0 w 290"/>
              <a:gd name="T57" fmla="*/ 2147483647 h 590"/>
              <a:gd name="T58" fmla="*/ 2147483647 w 290"/>
              <a:gd name="T59" fmla="*/ 2147483647 h 590"/>
              <a:gd name="T60" fmla="*/ 2147483647 w 290"/>
              <a:gd name="T61" fmla="*/ 2147483647 h 590"/>
              <a:gd name="T62" fmla="*/ 2147483647 w 290"/>
              <a:gd name="T63" fmla="*/ 2147483647 h 590"/>
              <a:gd name="T64" fmla="*/ 2147483647 w 290"/>
              <a:gd name="T65" fmla="*/ 2147483647 h 590"/>
              <a:gd name="T66" fmla="*/ 2147483647 w 290"/>
              <a:gd name="T67" fmla="*/ 2147483647 h 590"/>
              <a:gd name="T68" fmla="*/ 2147483647 w 290"/>
              <a:gd name="T69" fmla="*/ 2147483647 h 590"/>
              <a:gd name="T70" fmla="*/ 2147483647 w 290"/>
              <a:gd name="T71" fmla="*/ 2147483647 h 590"/>
              <a:gd name="T72" fmla="*/ 2147483647 w 290"/>
              <a:gd name="T73" fmla="*/ 2147483647 h 590"/>
              <a:gd name="T74" fmla="*/ 2147483647 w 290"/>
              <a:gd name="T75" fmla="*/ 2147483647 h 590"/>
              <a:gd name="T76" fmla="*/ 2147483647 w 290"/>
              <a:gd name="T77" fmla="*/ 2147483647 h 590"/>
              <a:gd name="T78" fmla="*/ 2147483647 w 290"/>
              <a:gd name="T79" fmla="*/ 2147483647 h 590"/>
              <a:gd name="T80" fmla="*/ 2147483647 w 290"/>
              <a:gd name="T81" fmla="*/ 2147483647 h 590"/>
              <a:gd name="T82" fmla="*/ 2147483647 w 290"/>
              <a:gd name="T83" fmla="*/ 2147483647 h 590"/>
              <a:gd name="T84" fmla="*/ 2147483647 w 290"/>
              <a:gd name="T85" fmla="*/ 2147483647 h 590"/>
              <a:gd name="T86" fmla="*/ 2147483647 w 290"/>
              <a:gd name="T87" fmla="*/ 2147483647 h 590"/>
              <a:gd name="T88" fmla="*/ 2147483647 w 290"/>
              <a:gd name="T89" fmla="*/ 2147483647 h 590"/>
              <a:gd name="T90" fmla="*/ 2147483647 w 290"/>
              <a:gd name="T91" fmla="*/ 2147483647 h 590"/>
              <a:gd name="T92" fmla="*/ 2147483647 w 290"/>
              <a:gd name="T93" fmla="*/ 2147483647 h 590"/>
              <a:gd name="T94" fmla="*/ 2147483647 w 290"/>
              <a:gd name="T95" fmla="*/ 2147483647 h 590"/>
              <a:gd name="T96" fmla="*/ 2147483647 w 290"/>
              <a:gd name="T97" fmla="*/ 2147483647 h 590"/>
              <a:gd name="T98" fmla="*/ 2147483647 w 290"/>
              <a:gd name="T99" fmla="*/ 2147483647 h 590"/>
              <a:gd name="T100" fmla="*/ 2147483647 w 290"/>
              <a:gd name="T101" fmla="*/ 2147483647 h 590"/>
              <a:gd name="T102" fmla="*/ 2147483647 w 290"/>
              <a:gd name="T103" fmla="*/ 2147483647 h 590"/>
              <a:gd name="T104" fmla="*/ 2147483647 w 290"/>
              <a:gd name="T105" fmla="*/ 2147483647 h 590"/>
              <a:gd name="T106" fmla="*/ 2147483647 w 290"/>
              <a:gd name="T107" fmla="*/ 2147483647 h 590"/>
              <a:gd name="T108" fmla="*/ 2147483647 w 290"/>
              <a:gd name="T109" fmla="*/ 2147483647 h 590"/>
              <a:gd name="T110" fmla="*/ 2147483647 w 290"/>
              <a:gd name="T111" fmla="*/ 2147483647 h 590"/>
              <a:gd name="T112" fmla="*/ 2147483647 w 290"/>
              <a:gd name="T113" fmla="*/ 2147483647 h 590"/>
              <a:gd name="T114" fmla="*/ 2147483647 w 290"/>
              <a:gd name="T115" fmla="*/ 2147483647 h 590"/>
              <a:gd name="T116" fmla="*/ 2147483647 w 290"/>
              <a:gd name="T117" fmla="*/ 2147483647 h 590"/>
              <a:gd name="T118" fmla="*/ 2147483647 w 290"/>
              <a:gd name="T119" fmla="*/ 2147483647 h 5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0"/>
              <a:gd name="T181" fmla="*/ 0 h 590"/>
              <a:gd name="T182" fmla="*/ 290 w 290"/>
              <a:gd name="T183" fmla="*/ 590 h 5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0" h="590">
                <a:moveTo>
                  <a:pt x="290" y="180"/>
                </a:moveTo>
                <a:lnTo>
                  <a:pt x="285" y="202"/>
                </a:lnTo>
                <a:lnTo>
                  <a:pt x="285" y="207"/>
                </a:lnTo>
                <a:lnTo>
                  <a:pt x="285" y="211"/>
                </a:lnTo>
                <a:lnTo>
                  <a:pt x="281" y="234"/>
                </a:lnTo>
                <a:lnTo>
                  <a:pt x="277" y="238"/>
                </a:lnTo>
                <a:lnTo>
                  <a:pt x="268" y="256"/>
                </a:lnTo>
                <a:lnTo>
                  <a:pt x="259" y="279"/>
                </a:lnTo>
                <a:lnTo>
                  <a:pt x="251" y="297"/>
                </a:lnTo>
                <a:lnTo>
                  <a:pt x="246" y="301"/>
                </a:lnTo>
                <a:lnTo>
                  <a:pt x="242" y="301"/>
                </a:lnTo>
                <a:lnTo>
                  <a:pt x="238" y="310"/>
                </a:lnTo>
                <a:lnTo>
                  <a:pt x="238" y="315"/>
                </a:lnTo>
                <a:lnTo>
                  <a:pt x="238" y="324"/>
                </a:lnTo>
                <a:lnTo>
                  <a:pt x="238" y="337"/>
                </a:lnTo>
                <a:lnTo>
                  <a:pt x="233" y="337"/>
                </a:lnTo>
                <a:lnTo>
                  <a:pt x="229" y="342"/>
                </a:lnTo>
                <a:lnTo>
                  <a:pt x="229" y="351"/>
                </a:lnTo>
                <a:lnTo>
                  <a:pt x="238" y="351"/>
                </a:lnTo>
                <a:lnTo>
                  <a:pt x="238" y="364"/>
                </a:lnTo>
                <a:lnTo>
                  <a:pt x="229" y="396"/>
                </a:lnTo>
                <a:lnTo>
                  <a:pt x="233" y="401"/>
                </a:lnTo>
                <a:lnTo>
                  <a:pt x="233" y="405"/>
                </a:lnTo>
                <a:lnTo>
                  <a:pt x="233" y="410"/>
                </a:lnTo>
                <a:lnTo>
                  <a:pt x="233" y="437"/>
                </a:lnTo>
                <a:lnTo>
                  <a:pt x="242" y="486"/>
                </a:lnTo>
                <a:lnTo>
                  <a:pt x="242" y="491"/>
                </a:lnTo>
                <a:lnTo>
                  <a:pt x="242" y="495"/>
                </a:lnTo>
                <a:lnTo>
                  <a:pt x="246" y="500"/>
                </a:lnTo>
                <a:lnTo>
                  <a:pt x="246" y="504"/>
                </a:lnTo>
                <a:lnTo>
                  <a:pt x="246" y="518"/>
                </a:lnTo>
                <a:lnTo>
                  <a:pt x="242" y="522"/>
                </a:lnTo>
                <a:lnTo>
                  <a:pt x="242" y="527"/>
                </a:lnTo>
                <a:lnTo>
                  <a:pt x="242" y="531"/>
                </a:lnTo>
                <a:lnTo>
                  <a:pt x="242" y="536"/>
                </a:lnTo>
                <a:lnTo>
                  <a:pt x="238" y="536"/>
                </a:lnTo>
                <a:lnTo>
                  <a:pt x="233" y="540"/>
                </a:lnTo>
                <a:lnTo>
                  <a:pt x="233" y="545"/>
                </a:lnTo>
                <a:lnTo>
                  <a:pt x="233" y="549"/>
                </a:lnTo>
                <a:lnTo>
                  <a:pt x="229" y="554"/>
                </a:lnTo>
                <a:lnTo>
                  <a:pt x="233" y="563"/>
                </a:lnTo>
                <a:lnTo>
                  <a:pt x="238" y="563"/>
                </a:lnTo>
                <a:lnTo>
                  <a:pt x="238" y="558"/>
                </a:lnTo>
                <a:lnTo>
                  <a:pt x="238" y="563"/>
                </a:lnTo>
                <a:lnTo>
                  <a:pt x="238" y="567"/>
                </a:lnTo>
                <a:lnTo>
                  <a:pt x="238" y="572"/>
                </a:lnTo>
                <a:lnTo>
                  <a:pt x="242" y="576"/>
                </a:lnTo>
                <a:lnTo>
                  <a:pt x="242" y="581"/>
                </a:lnTo>
                <a:lnTo>
                  <a:pt x="242" y="585"/>
                </a:lnTo>
                <a:lnTo>
                  <a:pt x="246" y="585"/>
                </a:lnTo>
                <a:lnTo>
                  <a:pt x="238" y="590"/>
                </a:lnTo>
                <a:lnTo>
                  <a:pt x="233" y="585"/>
                </a:lnTo>
                <a:lnTo>
                  <a:pt x="229" y="576"/>
                </a:lnTo>
                <a:lnTo>
                  <a:pt x="220" y="576"/>
                </a:lnTo>
                <a:lnTo>
                  <a:pt x="220" y="572"/>
                </a:lnTo>
                <a:lnTo>
                  <a:pt x="216" y="567"/>
                </a:lnTo>
                <a:lnTo>
                  <a:pt x="212" y="567"/>
                </a:lnTo>
                <a:lnTo>
                  <a:pt x="212" y="563"/>
                </a:lnTo>
                <a:lnTo>
                  <a:pt x="208" y="563"/>
                </a:lnTo>
                <a:lnTo>
                  <a:pt x="203" y="567"/>
                </a:lnTo>
                <a:lnTo>
                  <a:pt x="203" y="572"/>
                </a:lnTo>
                <a:lnTo>
                  <a:pt x="199" y="572"/>
                </a:lnTo>
                <a:lnTo>
                  <a:pt x="195" y="567"/>
                </a:lnTo>
                <a:lnTo>
                  <a:pt x="190" y="572"/>
                </a:lnTo>
                <a:lnTo>
                  <a:pt x="190" y="567"/>
                </a:lnTo>
                <a:lnTo>
                  <a:pt x="186" y="572"/>
                </a:lnTo>
                <a:lnTo>
                  <a:pt x="186" y="567"/>
                </a:lnTo>
                <a:lnTo>
                  <a:pt x="182" y="567"/>
                </a:lnTo>
                <a:lnTo>
                  <a:pt x="177" y="572"/>
                </a:lnTo>
                <a:lnTo>
                  <a:pt x="138" y="572"/>
                </a:lnTo>
                <a:lnTo>
                  <a:pt x="143" y="572"/>
                </a:lnTo>
                <a:lnTo>
                  <a:pt x="126" y="576"/>
                </a:lnTo>
                <a:lnTo>
                  <a:pt x="113" y="572"/>
                </a:lnTo>
                <a:lnTo>
                  <a:pt x="108" y="572"/>
                </a:lnTo>
                <a:lnTo>
                  <a:pt x="100" y="572"/>
                </a:lnTo>
                <a:lnTo>
                  <a:pt x="95" y="567"/>
                </a:lnTo>
                <a:lnTo>
                  <a:pt x="87" y="567"/>
                </a:lnTo>
                <a:lnTo>
                  <a:pt x="82" y="563"/>
                </a:lnTo>
                <a:lnTo>
                  <a:pt x="82" y="554"/>
                </a:lnTo>
                <a:lnTo>
                  <a:pt x="78" y="545"/>
                </a:lnTo>
                <a:lnTo>
                  <a:pt x="69" y="540"/>
                </a:lnTo>
                <a:lnTo>
                  <a:pt x="61" y="536"/>
                </a:lnTo>
                <a:lnTo>
                  <a:pt x="61" y="540"/>
                </a:lnTo>
                <a:lnTo>
                  <a:pt x="61" y="545"/>
                </a:lnTo>
                <a:lnTo>
                  <a:pt x="61" y="549"/>
                </a:lnTo>
                <a:lnTo>
                  <a:pt x="26" y="536"/>
                </a:lnTo>
                <a:lnTo>
                  <a:pt x="13" y="531"/>
                </a:lnTo>
                <a:lnTo>
                  <a:pt x="13" y="527"/>
                </a:lnTo>
                <a:lnTo>
                  <a:pt x="9" y="522"/>
                </a:lnTo>
                <a:lnTo>
                  <a:pt x="13" y="513"/>
                </a:lnTo>
                <a:lnTo>
                  <a:pt x="18" y="513"/>
                </a:lnTo>
                <a:lnTo>
                  <a:pt x="18" y="509"/>
                </a:lnTo>
                <a:lnTo>
                  <a:pt x="22" y="500"/>
                </a:lnTo>
                <a:lnTo>
                  <a:pt x="13" y="495"/>
                </a:lnTo>
                <a:lnTo>
                  <a:pt x="13" y="491"/>
                </a:lnTo>
                <a:lnTo>
                  <a:pt x="9" y="486"/>
                </a:lnTo>
                <a:lnTo>
                  <a:pt x="5" y="486"/>
                </a:lnTo>
                <a:lnTo>
                  <a:pt x="0" y="486"/>
                </a:lnTo>
                <a:lnTo>
                  <a:pt x="0" y="482"/>
                </a:lnTo>
                <a:lnTo>
                  <a:pt x="5" y="477"/>
                </a:lnTo>
                <a:lnTo>
                  <a:pt x="5" y="468"/>
                </a:lnTo>
                <a:lnTo>
                  <a:pt x="0" y="468"/>
                </a:lnTo>
                <a:lnTo>
                  <a:pt x="5" y="464"/>
                </a:lnTo>
                <a:lnTo>
                  <a:pt x="9" y="459"/>
                </a:lnTo>
                <a:lnTo>
                  <a:pt x="18" y="464"/>
                </a:lnTo>
                <a:lnTo>
                  <a:pt x="18" y="437"/>
                </a:lnTo>
                <a:lnTo>
                  <a:pt x="26" y="428"/>
                </a:lnTo>
                <a:lnTo>
                  <a:pt x="26" y="423"/>
                </a:lnTo>
                <a:lnTo>
                  <a:pt x="31" y="423"/>
                </a:lnTo>
                <a:lnTo>
                  <a:pt x="35" y="423"/>
                </a:lnTo>
                <a:lnTo>
                  <a:pt x="39" y="423"/>
                </a:lnTo>
                <a:lnTo>
                  <a:pt x="44" y="423"/>
                </a:lnTo>
                <a:lnTo>
                  <a:pt x="48" y="423"/>
                </a:lnTo>
                <a:lnTo>
                  <a:pt x="52" y="419"/>
                </a:lnTo>
                <a:lnTo>
                  <a:pt x="61" y="419"/>
                </a:lnTo>
                <a:lnTo>
                  <a:pt x="65" y="405"/>
                </a:lnTo>
                <a:lnTo>
                  <a:pt x="69" y="405"/>
                </a:lnTo>
                <a:lnTo>
                  <a:pt x="65" y="401"/>
                </a:lnTo>
                <a:lnTo>
                  <a:pt x="61" y="401"/>
                </a:lnTo>
                <a:lnTo>
                  <a:pt x="52" y="392"/>
                </a:lnTo>
                <a:lnTo>
                  <a:pt x="48" y="383"/>
                </a:lnTo>
                <a:lnTo>
                  <a:pt x="48" y="369"/>
                </a:lnTo>
                <a:lnTo>
                  <a:pt x="52" y="360"/>
                </a:lnTo>
                <a:lnTo>
                  <a:pt x="56" y="355"/>
                </a:lnTo>
                <a:lnTo>
                  <a:pt x="52" y="351"/>
                </a:lnTo>
                <a:lnTo>
                  <a:pt x="48" y="342"/>
                </a:lnTo>
                <a:lnTo>
                  <a:pt x="44" y="342"/>
                </a:lnTo>
                <a:lnTo>
                  <a:pt x="39" y="337"/>
                </a:lnTo>
                <a:lnTo>
                  <a:pt x="44" y="333"/>
                </a:lnTo>
                <a:lnTo>
                  <a:pt x="48" y="328"/>
                </a:lnTo>
                <a:lnTo>
                  <a:pt x="52" y="328"/>
                </a:lnTo>
                <a:lnTo>
                  <a:pt x="52" y="333"/>
                </a:lnTo>
                <a:lnTo>
                  <a:pt x="56" y="328"/>
                </a:lnTo>
                <a:lnTo>
                  <a:pt x="61" y="328"/>
                </a:lnTo>
                <a:lnTo>
                  <a:pt x="61" y="324"/>
                </a:lnTo>
                <a:lnTo>
                  <a:pt x="61" y="319"/>
                </a:lnTo>
                <a:lnTo>
                  <a:pt x="69" y="319"/>
                </a:lnTo>
                <a:lnTo>
                  <a:pt x="74" y="315"/>
                </a:lnTo>
                <a:lnTo>
                  <a:pt x="78" y="310"/>
                </a:lnTo>
                <a:lnTo>
                  <a:pt x="82" y="310"/>
                </a:lnTo>
                <a:lnTo>
                  <a:pt x="91" y="310"/>
                </a:lnTo>
                <a:lnTo>
                  <a:pt x="91" y="306"/>
                </a:lnTo>
                <a:lnTo>
                  <a:pt x="91" y="301"/>
                </a:lnTo>
                <a:lnTo>
                  <a:pt x="91" y="297"/>
                </a:lnTo>
                <a:lnTo>
                  <a:pt x="91" y="288"/>
                </a:lnTo>
                <a:lnTo>
                  <a:pt x="95" y="283"/>
                </a:lnTo>
                <a:lnTo>
                  <a:pt x="100" y="283"/>
                </a:lnTo>
                <a:lnTo>
                  <a:pt x="104" y="283"/>
                </a:lnTo>
                <a:lnTo>
                  <a:pt x="108" y="283"/>
                </a:lnTo>
                <a:lnTo>
                  <a:pt x="117" y="283"/>
                </a:lnTo>
                <a:lnTo>
                  <a:pt x="143" y="261"/>
                </a:lnTo>
                <a:lnTo>
                  <a:pt x="164" y="243"/>
                </a:lnTo>
                <a:lnTo>
                  <a:pt x="164" y="234"/>
                </a:lnTo>
                <a:lnTo>
                  <a:pt x="147" y="234"/>
                </a:lnTo>
                <a:lnTo>
                  <a:pt x="147" y="225"/>
                </a:lnTo>
                <a:lnTo>
                  <a:pt x="147" y="220"/>
                </a:lnTo>
                <a:lnTo>
                  <a:pt x="147" y="184"/>
                </a:lnTo>
                <a:lnTo>
                  <a:pt x="147" y="180"/>
                </a:lnTo>
                <a:lnTo>
                  <a:pt x="138" y="180"/>
                </a:lnTo>
                <a:lnTo>
                  <a:pt x="130" y="175"/>
                </a:lnTo>
                <a:lnTo>
                  <a:pt x="121" y="180"/>
                </a:lnTo>
                <a:lnTo>
                  <a:pt x="117" y="180"/>
                </a:lnTo>
                <a:lnTo>
                  <a:pt x="108" y="171"/>
                </a:lnTo>
                <a:lnTo>
                  <a:pt x="104" y="171"/>
                </a:lnTo>
                <a:lnTo>
                  <a:pt x="95" y="175"/>
                </a:lnTo>
                <a:lnTo>
                  <a:pt x="91" y="157"/>
                </a:lnTo>
                <a:lnTo>
                  <a:pt x="87" y="157"/>
                </a:lnTo>
                <a:lnTo>
                  <a:pt x="82" y="153"/>
                </a:lnTo>
                <a:lnTo>
                  <a:pt x="78" y="148"/>
                </a:lnTo>
                <a:lnTo>
                  <a:pt x="74" y="144"/>
                </a:lnTo>
                <a:lnTo>
                  <a:pt x="69" y="135"/>
                </a:lnTo>
                <a:lnTo>
                  <a:pt x="69" y="126"/>
                </a:lnTo>
                <a:lnTo>
                  <a:pt x="65" y="121"/>
                </a:lnTo>
                <a:lnTo>
                  <a:pt x="69" y="117"/>
                </a:lnTo>
                <a:lnTo>
                  <a:pt x="52" y="108"/>
                </a:lnTo>
                <a:lnTo>
                  <a:pt x="48" y="108"/>
                </a:lnTo>
                <a:lnTo>
                  <a:pt x="44" y="108"/>
                </a:lnTo>
                <a:lnTo>
                  <a:pt x="44" y="94"/>
                </a:lnTo>
                <a:lnTo>
                  <a:pt x="48" y="90"/>
                </a:lnTo>
                <a:lnTo>
                  <a:pt x="52" y="90"/>
                </a:lnTo>
                <a:lnTo>
                  <a:pt x="48" y="90"/>
                </a:lnTo>
                <a:lnTo>
                  <a:pt x="48" y="85"/>
                </a:lnTo>
                <a:lnTo>
                  <a:pt x="35" y="81"/>
                </a:lnTo>
                <a:lnTo>
                  <a:pt x="39" y="76"/>
                </a:lnTo>
                <a:lnTo>
                  <a:pt x="44" y="72"/>
                </a:lnTo>
                <a:lnTo>
                  <a:pt x="44" y="63"/>
                </a:lnTo>
                <a:lnTo>
                  <a:pt x="44" y="58"/>
                </a:lnTo>
                <a:lnTo>
                  <a:pt x="35" y="45"/>
                </a:lnTo>
                <a:lnTo>
                  <a:pt x="35" y="27"/>
                </a:lnTo>
                <a:lnTo>
                  <a:pt x="26" y="22"/>
                </a:lnTo>
                <a:lnTo>
                  <a:pt x="22" y="13"/>
                </a:lnTo>
                <a:lnTo>
                  <a:pt x="35" y="0"/>
                </a:lnTo>
                <a:lnTo>
                  <a:pt x="48" y="9"/>
                </a:lnTo>
                <a:lnTo>
                  <a:pt x="61" y="22"/>
                </a:lnTo>
                <a:lnTo>
                  <a:pt x="65" y="49"/>
                </a:lnTo>
                <a:lnTo>
                  <a:pt x="69" y="76"/>
                </a:lnTo>
                <a:lnTo>
                  <a:pt x="82" y="94"/>
                </a:lnTo>
                <a:lnTo>
                  <a:pt x="91" y="121"/>
                </a:lnTo>
                <a:lnTo>
                  <a:pt x="108" y="139"/>
                </a:lnTo>
                <a:lnTo>
                  <a:pt x="134" y="148"/>
                </a:lnTo>
                <a:lnTo>
                  <a:pt x="134" y="153"/>
                </a:lnTo>
                <a:lnTo>
                  <a:pt x="138" y="153"/>
                </a:lnTo>
                <a:lnTo>
                  <a:pt x="147" y="153"/>
                </a:lnTo>
                <a:lnTo>
                  <a:pt x="173" y="166"/>
                </a:lnTo>
                <a:lnTo>
                  <a:pt x="177" y="166"/>
                </a:lnTo>
                <a:lnTo>
                  <a:pt x="182" y="175"/>
                </a:lnTo>
                <a:lnTo>
                  <a:pt x="220" y="175"/>
                </a:lnTo>
                <a:lnTo>
                  <a:pt x="242" y="180"/>
                </a:lnTo>
                <a:lnTo>
                  <a:pt x="255" y="193"/>
                </a:lnTo>
                <a:lnTo>
                  <a:pt x="268" y="193"/>
                </a:lnTo>
                <a:lnTo>
                  <a:pt x="290" y="180"/>
                </a:lnTo>
                <a:close/>
              </a:path>
            </a:pathLst>
          </a:custGeom>
          <a:solidFill>
            <a:srgbClr val="CCECFF"/>
          </a:solidFill>
          <a:ln w="3175" cap="rnd" cmpd="sng">
            <a:solidFill>
              <a:srgbClr val="808080"/>
            </a:solidFill>
            <a:prstDash val="solid"/>
            <a:round/>
            <a:headEnd type="none" w="med" len="med"/>
            <a:tailEnd type="none" w="med" len="med"/>
          </a:ln>
        </p:spPr>
        <p:txBody>
          <a:bodyPr/>
          <a:lstStyle/>
          <a:p>
            <a:endParaRPr lang="es-MX"/>
          </a:p>
        </p:txBody>
      </p:sp>
      <p:sp>
        <p:nvSpPr>
          <p:cNvPr id="56" name="Freeform 580"/>
          <p:cNvSpPr>
            <a:spLocks/>
          </p:cNvSpPr>
          <p:nvPr/>
        </p:nvSpPr>
        <p:spPr bwMode="auto">
          <a:xfrm>
            <a:off x="3696643" y="3136677"/>
            <a:ext cx="879475" cy="985837"/>
          </a:xfrm>
          <a:custGeom>
            <a:avLst/>
            <a:gdLst>
              <a:gd name="T0" fmla="*/ 2147483647 w 324"/>
              <a:gd name="T1" fmla="*/ 2147483647 h 441"/>
              <a:gd name="T2" fmla="*/ 2147483647 w 324"/>
              <a:gd name="T3" fmla="*/ 2147483647 h 441"/>
              <a:gd name="T4" fmla="*/ 2147483647 w 324"/>
              <a:gd name="T5" fmla="*/ 2147483647 h 441"/>
              <a:gd name="T6" fmla="*/ 2147483647 w 324"/>
              <a:gd name="T7" fmla="*/ 2147483647 h 441"/>
              <a:gd name="T8" fmla="*/ 2147483647 w 324"/>
              <a:gd name="T9" fmla="*/ 2147483647 h 441"/>
              <a:gd name="T10" fmla="*/ 2147483647 w 324"/>
              <a:gd name="T11" fmla="*/ 2147483647 h 441"/>
              <a:gd name="T12" fmla="*/ 2147483647 w 324"/>
              <a:gd name="T13" fmla="*/ 2147483647 h 441"/>
              <a:gd name="T14" fmla="*/ 2147483647 w 324"/>
              <a:gd name="T15" fmla="*/ 2147483647 h 441"/>
              <a:gd name="T16" fmla="*/ 2147483647 w 324"/>
              <a:gd name="T17" fmla="*/ 2147483647 h 441"/>
              <a:gd name="T18" fmla="*/ 2147483647 w 324"/>
              <a:gd name="T19" fmla="*/ 2147483647 h 441"/>
              <a:gd name="T20" fmla="*/ 2147483647 w 324"/>
              <a:gd name="T21" fmla="*/ 2147483647 h 441"/>
              <a:gd name="T22" fmla="*/ 2147483647 w 324"/>
              <a:gd name="T23" fmla="*/ 2147483647 h 441"/>
              <a:gd name="T24" fmla="*/ 2147483647 w 324"/>
              <a:gd name="T25" fmla="*/ 2147483647 h 441"/>
              <a:gd name="T26" fmla="*/ 2147483647 w 324"/>
              <a:gd name="T27" fmla="*/ 2147483647 h 441"/>
              <a:gd name="T28" fmla="*/ 2147483647 w 324"/>
              <a:gd name="T29" fmla="*/ 2147483647 h 441"/>
              <a:gd name="T30" fmla="*/ 2147483647 w 324"/>
              <a:gd name="T31" fmla="*/ 2147483647 h 441"/>
              <a:gd name="T32" fmla="*/ 2147483647 w 324"/>
              <a:gd name="T33" fmla="*/ 2147483647 h 441"/>
              <a:gd name="T34" fmla="*/ 2147483647 w 324"/>
              <a:gd name="T35" fmla="*/ 2147483647 h 441"/>
              <a:gd name="T36" fmla="*/ 2147483647 w 324"/>
              <a:gd name="T37" fmla="*/ 2147483647 h 441"/>
              <a:gd name="T38" fmla="*/ 2147483647 w 324"/>
              <a:gd name="T39" fmla="*/ 2147483647 h 441"/>
              <a:gd name="T40" fmla="*/ 2147483647 w 324"/>
              <a:gd name="T41" fmla="*/ 2147483647 h 441"/>
              <a:gd name="T42" fmla="*/ 2147483647 w 324"/>
              <a:gd name="T43" fmla="*/ 2147483647 h 441"/>
              <a:gd name="T44" fmla="*/ 2147483647 w 324"/>
              <a:gd name="T45" fmla="*/ 2147483647 h 441"/>
              <a:gd name="T46" fmla="*/ 2147483647 w 324"/>
              <a:gd name="T47" fmla="*/ 2147483647 h 441"/>
              <a:gd name="T48" fmla="*/ 2147483647 w 324"/>
              <a:gd name="T49" fmla="*/ 2147483647 h 441"/>
              <a:gd name="T50" fmla="*/ 2147483647 w 324"/>
              <a:gd name="T51" fmla="*/ 2147483647 h 441"/>
              <a:gd name="T52" fmla="*/ 2147483647 w 324"/>
              <a:gd name="T53" fmla="*/ 2147483647 h 441"/>
              <a:gd name="T54" fmla="*/ 2147483647 w 324"/>
              <a:gd name="T55" fmla="*/ 2147483647 h 441"/>
              <a:gd name="T56" fmla="*/ 2147483647 w 324"/>
              <a:gd name="T57" fmla="*/ 2147483647 h 441"/>
              <a:gd name="T58" fmla="*/ 2147483647 w 324"/>
              <a:gd name="T59" fmla="*/ 2147483647 h 441"/>
              <a:gd name="T60" fmla="*/ 2147483647 w 324"/>
              <a:gd name="T61" fmla="*/ 2147483647 h 441"/>
              <a:gd name="T62" fmla="*/ 2147483647 w 324"/>
              <a:gd name="T63" fmla="*/ 2147483647 h 441"/>
              <a:gd name="T64" fmla="*/ 2147483647 w 324"/>
              <a:gd name="T65" fmla="*/ 2147483647 h 441"/>
              <a:gd name="T66" fmla="*/ 2147483647 w 324"/>
              <a:gd name="T67" fmla="*/ 2147483647 h 441"/>
              <a:gd name="T68" fmla="*/ 2147483647 w 324"/>
              <a:gd name="T69" fmla="*/ 2147483647 h 441"/>
              <a:gd name="T70" fmla="*/ 2147483647 w 324"/>
              <a:gd name="T71" fmla="*/ 2147483647 h 441"/>
              <a:gd name="T72" fmla="*/ 2147483647 w 324"/>
              <a:gd name="T73" fmla="*/ 2147483647 h 441"/>
              <a:gd name="T74" fmla="*/ 2147483647 w 324"/>
              <a:gd name="T75" fmla="*/ 2147483647 h 441"/>
              <a:gd name="T76" fmla="*/ 2147483647 w 324"/>
              <a:gd name="T77" fmla="*/ 2147483647 h 441"/>
              <a:gd name="T78" fmla="*/ 2147483647 w 324"/>
              <a:gd name="T79" fmla="*/ 2147483647 h 441"/>
              <a:gd name="T80" fmla="*/ 2147483647 w 324"/>
              <a:gd name="T81" fmla="*/ 2147483647 h 441"/>
              <a:gd name="T82" fmla="*/ 2147483647 w 324"/>
              <a:gd name="T83" fmla="*/ 2147483647 h 441"/>
              <a:gd name="T84" fmla="*/ 2147483647 w 324"/>
              <a:gd name="T85" fmla="*/ 2147483647 h 441"/>
              <a:gd name="T86" fmla="*/ 2147483647 w 324"/>
              <a:gd name="T87" fmla="*/ 2147483647 h 441"/>
              <a:gd name="T88" fmla="*/ 2147483647 w 324"/>
              <a:gd name="T89" fmla="*/ 2147483647 h 441"/>
              <a:gd name="T90" fmla="*/ 2147483647 w 324"/>
              <a:gd name="T91" fmla="*/ 2147483647 h 441"/>
              <a:gd name="T92" fmla="*/ 2147483647 w 324"/>
              <a:gd name="T93" fmla="*/ 2147483647 h 441"/>
              <a:gd name="T94" fmla="*/ 2147483647 w 324"/>
              <a:gd name="T95" fmla="*/ 2147483647 h 441"/>
              <a:gd name="T96" fmla="*/ 2147483647 w 324"/>
              <a:gd name="T97" fmla="*/ 2147483647 h 441"/>
              <a:gd name="T98" fmla="*/ 2147483647 w 324"/>
              <a:gd name="T99" fmla="*/ 2147483647 h 441"/>
              <a:gd name="T100" fmla="*/ 2147483647 w 324"/>
              <a:gd name="T101" fmla="*/ 2147483647 h 441"/>
              <a:gd name="T102" fmla="*/ 2147483647 w 324"/>
              <a:gd name="T103" fmla="*/ 2147483647 h 441"/>
              <a:gd name="T104" fmla="*/ 2147483647 w 324"/>
              <a:gd name="T105" fmla="*/ 2147483647 h 441"/>
              <a:gd name="T106" fmla="*/ 2147483647 w 324"/>
              <a:gd name="T107" fmla="*/ 2147483647 h 441"/>
              <a:gd name="T108" fmla="*/ 2147483647 w 324"/>
              <a:gd name="T109" fmla="*/ 2147483647 h 441"/>
              <a:gd name="T110" fmla="*/ 2147483647 w 324"/>
              <a:gd name="T111" fmla="*/ 2147483647 h 441"/>
              <a:gd name="T112" fmla="*/ 2147483647 w 324"/>
              <a:gd name="T113" fmla="*/ 2147483647 h 441"/>
              <a:gd name="T114" fmla="*/ 2147483647 w 324"/>
              <a:gd name="T115" fmla="*/ 2147483647 h 441"/>
              <a:gd name="T116" fmla="*/ 2147483647 w 324"/>
              <a:gd name="T117" fmla="*/ 2147483647 h 441"/>
              <a:gd name="T118" fmla="*/ 2147483647 w 324"/>
              <a:gd name="T119" fmla="*/ 2147483647 h 4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4"/>
              <a:gd name="T181" fmla="*/ 0 h 441"/>
              <a:gd name="T182" fmla="*/ 324 w 324"/>
              <a:gd name="T183" fmla="*/ 441 h 4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4" h="441">
                <a:moveTo>
                  <a:pt x="0" y="275"/>
                </a:moveTo>
                <a:lnTo>
                  <a:pt x="0" y="279"/>
                </a:lnTo>
                <a:lnTo>
                  <a:pt x="0" y="293"/>
                </a:lnTo>
                <a:lnTo>
                  <a:pt x="26" y="293"/>
                </a:lnTo>
                <a:lnTo>
                  <a:pt x="31" y="297"/>
                </a:lnTo>
                <a:lnTo>
                  <a:pt x="31" y="288"/>
                </a:lnTo>
                <a:lnTo>
                  <a:pt x="22" y="284"/>
                </a:lnTo>
                <a:lnTo>
                  <a:pt x="22" y="261"/>
                </a:lnTo>
                <a:lnTo>
                  <a:pt x="48" y="266"/>
                </a:lnTo>
                <a:lnTo>
                  <a:pt x="48" y="279"/>
                </a:lnTo>
                <a:lnTo>
                  <a:pt x="39" y="284"/>
                </a:lnTo>
                <a:lnTo>
                  <a:pt x="39" y="293"/>
                </a:lnTo>
                <a:lnTo>
                  <a:pt x="39" y="297"/>
                </a:lnTo>
                <a:lnTo>
                  <a:pt x="39" y="320"/>
                </a:lnTo>
                <a:lnTo>
                  <a:pt x="39" y="315"/>
                </a:lnTo>
                <a:lnTo>
                  <a:pt x="43" y="306"/>
                </a:lnTo>
                <a:lnTo>
                  <a:pt x="48" y="297"/>
                </a:lnTo>
                <a:lnTo>
                  <a:pt x="48" y="279"/>
                </a:lnTo>
                <a:lnTo>
                  <a:pt x="52" y="284"/>
                </a:lnTo>
                <a:lnTo>
                  <a:pt x="61" y="284"/>
                </a:lnTo>
                <a:lnTo>
                  <a:pt x="65" y="288"/>
                </a:lnTo>
                <a:lnTo>
                  <a:pt x="61" y="297"/>
                </a:lnTo>
                <a:lnTo>
                  <a:pt x="56" y="315"/>
                </a:lnTo>
                <a:lnTo>
                  <a:pt x="56" y="329"/>
                </a:lnTo>
                <a:lnTo>
                  <a:pt x="69" y="329"/>
                </a:lnTo>
                <a:lnTo>
                  <a:pt x="74" y="324"/>
                </a:lnTo>
                <a:lnTo>
                  <a:pt x="78" y="320"/>
                </a:lnTo>
                <a:lnTo>
                  <a:pt x="78" y="315"/>
                </a:lnTo>
                <a:lnTo>
                  <a:pt x="78" y="311"/>
                </a:lnTo>
                <a:lnTo>
                  <a:pt x="78" y="306"/>
                </a:lnTo>
                <a:lnTo>
                  <a:pt x="82" y="297"/>
                </a:lnTo>
                <a:lnTo>
                  <a:pt x="87" y="297"/>
                </a:lnTo>
                <a:lnTo>
                  <a:pt x="95" y="297"/>
                </a:lnTo>
                <a:lnTo>
                  <a:pt x="100" y="302"/>
                </a:lnTo>
                <a:lnTo>
                  <a:pt x="104" y="302"/>
                </a:lnTo>
                <a:lnTo>
                  <a:pt x="108" y="306"/>
                </a:lnTo>
                <a:lnTo>
                  <a:pt x="108" y="311"/>
                </a:lnTo>
                <a:lnTo>
                  <a:pt x="108" y="315"/>
                </a:lnTo>
                <a:lnTo>
                  <a:pt x="104" y="324"/>
                </a:lnTo>
                <a:lnTo>
                  <a:pt x="100" y="338"/>
                </a:lnTo>
                <a:lnTo>
                  <a:pt x="100" y="347"/>
                </a:lnTo>
                <a:lnTo>
                  <a:pt x="95" y="347"/>
                </a:lnTo>
                <a:lnTo>
                  <a:pt x="95" y="351"/>
                </a:lnTo>
                <a:lnTo>
                  <a:pt x="91" y="351"/>
                </a:lnTo>
                <a:lnTo>
                  <a:pt x="82" y="356"/>
                </a:lnTo>
                <a:lnTo>
                  <a:pt x="74" y="365"/>
                </a:lnTo>
                <a:lnTo>
                  <a:pt x="69" y="365"/>
                </a:lnTo>
                <a:lnTo>
                  <a:pt x="65" y="360"/>
                </a:lnTo>
                <a:lnTo>
                  <a:pt x="61" y="365"/>
                </a:lnTo>
                <a:lnTo>
                  <a:pt x="61" y="374"/>
                </a:lnTo>
                <a:lnTo>
                  <a:pt x="61" y="378"/>
                </a:lnTo>
                <a:lnTo>
                  <a:pt x="56" y="374"/>
                </a:lnTo>
                <a:lnTo>
                  <a:pt x="56" y="378"/>
                </a:lnTo>
                <a:lnTo>
                  <a:pt x="56" y="383"/>
                </a:lnTo>
                <a:lnTo>
                  <a:pt x="56" y="387"/>
                </a:lnTo>
                <a:lnTo>
                  <a:pt x="61" y="387"/>
                </a:lnTo>
                <a:lnTo>
                  <a:pt x="56" y="396"/>
                </a:lnTo>
                <a:lnTo>
                  <a:pt x="52" y="392"/>
                </a:lnTo>
                <a:lnTo>
                  <a:pt x="52" y="396"/>
                </a:lnTo>
                <a:lnTo>
                  <a:pt x="48" y="396"/>
                </a:lnTo>
                <a:lnTo>
                  <a:pt x="48" y="401"/>
                </a:lnTo>
                <a:lnTo>
                  <a:pt x="48" y="405"/>
                </a:lnTo>
                <a:lnTo>
                  <a:pt x="43" y="410"/>
                </a:lnTo>
                <a:lnTo>
                  <a:pt x="39" y="419"/>
                </a:lnTo>
                <a:lnTo>
                  <a:pt x="39" y="423"/>
                </a:lnTo>
                <a:lnTo>
                  <a:pt x="48" y="428"/>
                </a:lnTo>
                <a:lnTo>
                  <a:pt x="61" y="423"/>
                </a:lnTo>
                <a:lnTo>
                  <a:pt x="61" y="428"/>
                </a:lnTo>
                <a:lnTo>
                  <a:pt x="61" y="432"/>
                </a:lnTo>
                <a:lnTo>
                  <a:pt x="87" y="432"/>
                </a:lnTo>
                <a:lnTo>
                  <a:pt x="87" y="441"/>
                </a:lnTo>
                <a:lnTo>
                  <a:pt x="100" y="441"/>
                </a:lnTo>
                <a:lnTo>
                  <a:pt x="104" y="437"/>
                </a:lnTo>
                <a:lnTo>
                  <a:pt x="113" y="441"/>
                </a:lnTo>
                <a:lnTo>
                  <a:pt x="117" y="441"/>
                </a:lnTo>
                <a:lnTo>
                  <a:pt x="117" y="437"/>
                </a:lnTo>
                <a:lnTo>
                  <a:pt x="117" y="423"/>
                </a:lnTo>
                <a:lnTo>
                  <a:pt x="121" y="419"/>
                </a:lnTo>
                <a:lnTo>
                  <a:pt x="125" y="423"/>
                </a:lnTo>
                <a:lnTo>
                  <a:pt x="134" y="423"/>
                </a:lnTo>
                <a:lnTo>
                  <a:pt x="138" y="423"/>
                </a:lnTo>
                <a:lnTo>
                  <a:pt x="143" y="419"/>
                </a:lnTo>
                <a:lnTo>
                  <a:pt x="151" y="414"/>
                </a:lnTo>
                <a:lnTo>
                  <a:pt x="151" y="410"/>
                </a:lnTo>
                <a:lnTo>
                  <a:pt x="156" y="410"/>
                </a:lnTo>
                <a:lnTo>
                  <a:pt x="156" y="414"/>
                </a:lnTo>
                <a:lnTo>
                  <a:pt x="160" y="410"/>
                </a:lnTo>
                <a:lnTo>
                  <a:pt x="160" y="401"/>
                </a:lnTo>
                <a:lnTo>
                  <a:pt x="156" y="396"/>
                </a:lnTo>
                <a:lnTo>
                  <a:pt x="156" y="392"/>
                </a:lnTo>
                <a:lnTo>
                  <a:pt x="151" y="387"/>
                </a:lnTo>
                <a:lnTo>
                  <a:pt x="147" y="387"/>
                </a:lnTo>
                <a:lnTo>
                  <a:pt x="143" y="383"/>
                </a:lnTo>
                <a:lnTo>
                  <a:pt x="134" y="374"/>
                </a:lnTo>
                <a:lnTo>
                  <a:pt x="130" y="369"/>
                </a:lnTo>
                <a:lnTo>
                  <a:pt x="130" y="356"/>
                </a:lnTo>
                <a:lnTo>
                  <a:pt x="134" y="347"/>
                </a:lnTo>
                <a:lnTo>
                  <a:pt x="134" y="342"/>
                </a:lnTo>
                <a:lnTo>
                  <a:pt x="143" y="333"/>
                </a:lnTo>
                <a:lnTo>
                  <a:pt x="151" y="329"/>
                </a:lnTo>
                <a:lnTo>
                  <a:pt x="156" y="324"/>
                </a:lnTo>
                <a:lnTo>
                  <a:pt x="160" y="320"/>
                </a:lnTo>
                <a:lnTo>
                  <a:pt x="164" y="315"/>
                </a:lnTo>
                <a:lnTo>
                  <a:pt x="169" y="315"/>
                </a:lnTo>
                <a:lnTo>
                  <a:pt x="177" y="311"/>
                </a:lnTo>
                <a:lnTo>
                  <a:pt x="177" y="306"/>
                </a:lnTo>
                <a:lnTo>
                  <a:pt x="182" y="306"/>
                </a:lnTo>
                <a:lnTo>
                  <a:pt x="186" y="306"/>
                </a:lnTo>
                <a:lnTo>
                  <a:pt x="190" y="306"/>
                </a:lnTo>
                <a:lnTo>
                  <a:pt x="190" y="302"/>
                </a:lnTo>
                <a:lnTo>
                  <a:pt x="194" y="297"/>
                </a:lnTo>
                <a:lnTo>
                  <a:pt x="199" y="293"/>
                </a:lnTo>
                <a:lnTo>
                  <a:pt x="207" y="306"/>
                </a:lnTo>
                <a:lnTo>
                  <a:pt x="212" y="306"/>
                </a:lnTo>
                <a:lnTo>
                  <a:pt x="212" y="311"/>
                </a:lnTo>
                <a:lnTo>
                  <a:pt x="216" y="315"/>
                </a:lnTo>
                <a:lnTo>
                  <a:pt x="220" y="315"/>
                </a:lnTo>
                <a:lnTo>
                  <a:pt x="225" y="324"/>
                </a:lnTo>
                <a:lnTo>
                  <a:pt x="225" y="329"/>
                </a:lnTo>
                <a:lnTo>
                  <a:pt x="225" y="333"/>
                </a:lnTo>
                <a:lnTo>
                  <a:pt x="225" y="338"/>
                </a:lnTo>
                <a:lnTo>
                  <a:pt x="233" y="338"/>
                </a:lnTo>
                <a:lnTo>
                  <a:pt x="233" y="342"/>
                </a:lnTo>
                <a:lnTo>
                  <a:pt x="238" y="347"/>
                </a:lnTo>
                <a:lnTo>
                  <a:pt x="242" y="347"/>
                </a:lnTo>
                <a:lnTo>
                  <a:pt x="246" y="342"/>
                </a:lnTo>
                <a:lnTo>
                  <a:pt x="251" y="342"/>
                </a:lnTo>
                <a:lnTo>
                  <a:pt x="255" y="347"/>
                </a:lnTo>
                <a:lnTo>
                  <a:pt x="264" y="347"/>
                </a:lnTo>
                <a:lnTo>
                  <a:pt x="268" y="356"/>
                </a:lnTo>
                <a:lnTo>
                  <a:pt x="272" y="356"/>
                </a:lnTo>
                <a:lnTo>
                  <a:pt x="276" y="356"/>
                </a:lnTo>
                <a:lnTo>
                  <a:pt x="281" y="351"/>
                </a:lnTo>
                <a:lnTo>
                  <a:pt x="285" y="347"/>
                </a:lnTo>
                <a:lnTo>
                  <a:pt x="289" y="338"/>
                </a:lnTo>
                <a:lnTo>
                  <a:pt x="289" y="324"/>
                </a:lnTo>
                <a:lnTo>
                  <a:pt x="294" y="320"/>
                </a:lnTo>
                <a:lnTo>
                  <a:pt x="294" y="306"/>
                </a:lnTo>
                <a:lnTo>
                  <a:pt x="289" y="306"/>
                </a:lnTo>
                <a:lnTo>
                  <a:pt x="285" y="302"/>
                </a:lnTo>
                <a:lnTo>
                  <a:pt x="281" y="297"/>
                </a:lnTo>
                <a:lnTo>
                  <a:pt x="281" y="293"/>
                </a:lnTo>
                <a:lnTo>
                  <a:pt x="285" y="293"/>
                </a:lnTo>
                <a:lnTo>
                  <a:pt x="289" y="284"/>
                </a:lnTo>
                <a:lnTo>
                  <a:pt x="294" y="279"/>
                </a:lnTo>
                <a:lnTo>
                  <a:pt x="289" y="270"/>
                </a:lnTo>
                <a:lnTo>
                  <a:pt x="289" y="266"/>
                </a:lnTo>
                <a:lnTo>
                  <a:pt x="285" y="266"/>
                </a:lnTo>
                <a:lnTo>
                  <a:pt x="281" y="266"/>
                </a:lnTo>
                <a:lnTo>
                  <a:pt x="276" y="257"/>
                </a:lnTo>
                <a:lnTo>
                  <a:pt x="272" y="270"/>
                </a:lnTo>
                <a:lnTo>
                  <a:pt x="268" y="270"/>
                </a:lnTo>
                <a:lnTo>
                  <a:pt x="264" y="279"/>
                </a:lnTo>
                <a:lnTo>
                  <a:pt x="259" y="284"/>
                </a:lnTo>
                <a:lnTo>
                  <a:pt x="255" y="284"/>
                </a:lnTo>
                <a:lnTo>
                  <a:pt x="251" y="279"/>
                </a:lnTo>
                <a:lnTo>
                  <a:pt x="246" y="279"/>
                </a:lnTo>
                <a:lnTo>
                  <a:pt x="246" y="288"/>
                </a:lnTo>
                <a:lnTo>
                  <a:pt x="242" y="288"/>
                </a:lnTo>
                <a:lnTo>
                  <a:pt x="242" y="284"/>
                </a:lnTo>
                <a:lnTo>
                  <a:pt x="238" y="279"/>
                </a:lnTo>
                <a:lnTo>
                  <a:pt x="229" y="270"/>
                </a:lnTo>
                <a:lnTo>
                  <a:pt x="220" y="266"/>
                </a:lnTo>
                <a:lnTo>
                  <a:pt x="220" y="261"/>
                </a:lnTo>
                <a:lnTo>
                  <a:pt x="212" y="261"/>
                </a:lnTo>
                <a:lnTo>
                  <a:pt x="212" y="257"/>
                </a:lnTo>
                <a:lnTo>
                  <a:pt x="207" y="257"/>
                </a:lnTo>
                <a:lnTo>
                  <a:pt x="199" y="248"/>
                </a:lnTo>
                <a:lnTo>
                  <a:pt x="199" y="243"/>
                </a:lnTo>
                <a:lnTo>
                  <a:pt x="199" y="239"/>
                </a:lnTo>
                <a:lnTo>
                  <a:pt x="194" y="216"/>
                </a:lnTo>
                <a:lnTo>
                  <a:pt x="190" y="212"/>
                </a:lnTo>
                <a:lnTo>
                  <a:pt x="186" y="212"/>
                </a:lnTo>
                <a:lnTo>
                  <a:pt x="186" y="207"/>
                </a:lnTo>
                <a:lnTo>
                  <a:pt x="190" y="203"/>
                </a:lnTo>
                <a:lnTo>
                  <a:pt x="199" y="203"/>
                </a:lnTo>
                <a:lnTo>
                  <a:pt x="199" y="198"/>
                </a:lnTo>
                <a:lnTo>
                  <a:pt x="203" y="194"/>
                </a:lnTo>
                <a:lnTo>
                  <a:pt x="212" y="189"/>
                </a:lnTo>
                <a:lnTo>
                  <a:pt x="220" y="189"/>
                </a:lnTo>
                <a:lnTo>
                  <a:pt x="233" y="189"/>
                </a:lnTo>
                <a:lnTo>
                  <a:pt x="242" y="185"/>
                </a:lnTo>
                <a:lnTo>
                  <a:pt x="246" y="180"/>
                </a:lnTo>
                <a:lnTo>
                  <a:pt x="268" y="153"/>
                </a:lnTo>
                <a:lnTo>
                  <a:pt x="272" y="149"/>
                </a:lnTo>
                <a:lnTo>
                  <a:pt x="294" y="126"/>
                </a:lnTo>
                <a:lnTo>
                  <a:pt x="289" y="113"/>
                </a:lnTo>
                <a:lnTo>
                  <a:pt x="289" y="103"/>
                </a:lnTo>
                <a:lnTo>
                  <a:pt x="289" y="99"/>
                </a:lnTo>
                <a:lnTo>
                  <a:pt x="302" y="99"/>
                </a:lnTo>
                <a:lnTo>
                  <a:pt x="307" y="94"/>
                </a:lnTo>
                <a:lnTo>
                  <a:pt x="307" y="90"/>
                </a:lnTo>
                <a:lnTo>
                  <a:pt x="307" y="81"/>
                </a:lnTo>
                <a:lnTo>
                  <a:pt x="311" y="76"/>
                </a:lnTo>
                <a:lnTo>
                  <a:pt x="320" y="72"/>
                </a:lnTo>
                <a:lnTo>
                  <a:pt x="324" y="72"/>
                </a:lnTo>
                <a:lnTo>
                  <a:pt x="324" y="67"/>
                </a:lnTo>
                <a:lnTo>
                  <a:pt x="324" y="63"/>
                </a:lnTo>
                <a:lnTo>
                  <a:pt x="324" y="58"/>
                </a:lnTo>
                <a:lnTo>
                  <a:pt x="320" y="58"/>
                </a:lnTo>
                <a:lnTo>
                  <a:pt x="315" y="58"/>
                </a:lnTo>
                <a:lnTo>
                  <a:pt x="315" y="63"/>
                </a:lnTo>
                <a:lnTo>
                  <a:pt x="307" y="63"/>
                </a:lnTo>
                <a:lnTo>
                  <a:pt x="302" y="58"/>
                </a:lnTo>
                <a:lnTo>
                  <a:pt x="289" y="40"/>
                </a:lnTo>
                <a:lnTo>
                  <a:pt x="285" y="31"/>
                </a:lnTo>
                <a:lnTo>
                  <a:pt x="281" y="31"/>
                </a:lnTo>
                <a:lnTo>
                  <a:pt x="281" y="36"/>
                </a:lnTo>
                <a:lnTo>
                  <a:pt x="268" y="36"/>
                </a:lnTo>
                <a:lnTo>
                  <a:pt x="264" y="36"/>
                </a:lnTo>
                <a:lnTo>
                  <a:pt x="259" y="36"/>
                </a:lnTo>
                <a:lnTo>
                  <a:pt x="255" y="36"/>
                </a:lnTo>
                <a:lnTo>
                  <a:pt x="255" y="31"/>
                </a:lnTo>
                <a:lnTo>
                  <a:pt x="255" y="27"/>
                </a:lnTo>
                <a:lnTo>
                  <a:pt x="255" y="22"/>
                </a:lnTo>
                <a:lnTo>
                  <a:pt x="251" y="22"/>
                </a:lnTo>
                <a:lnTo>
                  <a:pt x="251" y="27"/>
                </a:lnTo>
                <a:lnTo>
                  <a:pt x="246" y="27"/>
                </a:lnTo>
                <a:lnTo>
                  <a:pt x="246" y="22"/>
                </a:lnTo>
                <a:lnTo>
                  <a:pt x="242" y="18"/>
                </a:lnTo>
                <a:lnTo>
                  <a:pt x="238" y="13"/>
                </a:lnTo>
                <a:lnTo>
                  <a:pt x="233" y="13"/>
                </a:lnTo>
                <a:lnTo>
                  <a:pt x="220" y="9"/>
                </a:lnTo>
                <a:lnTo>
                  <a:pt x="216" y="9"/>
                </a:lnTo>
                <a:lnTo>
                  <a:pt x="212" y="9"/>
                </a:lnTo>
                <a:lnTo>
                  <a:pt x="207" y="9"/>
                </a:lnTo>
                <a:lnTo>
                  <a:pt x="199" y="4"/>
                </a:lnTo>
                <a:lnTo>
                  <a:pt x="186" y="0"/>
                </a:lnTo>
                <a:lnTo>
                  <a:pt x="160" y="4"/>
                </a:lnTo>
                <a:lnTo>
                  <a:pt x="156" y="9"/>
                </a:lnTo>
                <a:lnTo>
                  <a:pt x="151" y="9"/>
                </a:lnTo>
                <a:lnTo>
                  <a:pt x="156" y="13"/>
                </a:lnTo>
                <a:lnTo>
                  <a:pt x="160" y="27"/>
                </a:lnTo>
                <a:lnTo>
                  <a:pt x="169" y="36"/>
                </a:lnTo>
                <a:lnTo>
                  <a:pt x="173" y="49"/>
                </a:lnTo>
                <a:lnTo>
                  <a:pt x="173" y="67"/>
                </a:lnTo>
                <a:lnTo>
                  <a:pt x="173" y="85"/>
                </a:lnTo>
                <a:lnTo>
                  <a:pt x="169" y="85"/>
                </a:lnTo>
                <a:lnTo>
                  <a:pt x="164" y="85"/>
                </a:lnTo>
                <a:lnTo>
                  <a:pt x="156" y="85"/>
                </a:lnTo>
                <a:lnTo>
                  <a:pt x="151" y="85"/>
                </a:lnTo>
                <a:lnTo>
                  <a:pt x="143" y="90"/>
                </a:lnTo>
                <a:lnTo>
                  <a:pt x="134" y="90"/>
                </a:lnTo>
                <a:lnTo>
                  <a:pt x="117" y="85"/>
                </a:lnTo>
                <a:lnTo>
                  <a:pt x="108" y="85"/>
                </a:lnTo>
                <a:lnTo>
                  <a:pt x="100" y="81"/>
                </a:lnTo>
                <a:lnTo>
                  <a:pt x="91" y="81"/>
                </a:lnTo>
                <a:lnTo>
                  <a:pt x="78" y="81"/>
                </a:lnTo>
                <a:lnTo>
                  <a:pt x="78" y="85"/>
                </a:lnTo>
                <a:lnTo>
                  <a:pt x="78" y="94"/>
                </a:lnTo>
                <a:lnTo>
                  <a:pt x="74" y="94"/>
                </a:lnTo>
                <a:lnTo>
                  <a:pt x="61" y="103"/>
                </a:lnTo>
                <a:lnTo>
                  <a:pt x="61" y="108"/>
                </a:lnTo>
                <a:lnTo>
                  <a:pt x="56" y="117"/>
                </a:lnTo>
                <a:lnTo>
                  <a:pt x="52" y="117"/>
                </a:lnTo>
                <a:lnTo>
                  <a:pt x="39" y="122"/>
                </a:lnTo>
                <a:lnTo>
                  <a:pt x="39" y="126"/>
                </a:lnTo>
                <a:lnTo>
                  <a:pt x="35" y="140"/>
                </a:lnTo>
                <a:lnTo>
                  <a:pt x="35" y="149"/>
                </a:lnTo>
                <a:lnTo>
                  <a:pt x="35" y="158"/>
                </a:lnTo>
                <a:lnTo>
                  <a:pt x="39" y="162"/>
                </a:lnTo>
                <a:lnTo>
                  <a:pt x="39" y="167"/>
                </a:lnTo>
                <a:lnTo>
                  <a:pt x="26" y="167"/>
                </a:lnTo>
                <a:lnTo>
                  <a:pt x="22" y="167"/>
                </a:lnTo>
                <a:lnTo>
                  <a:pt x="22" y="176"/>
                </a:lnTo>
                <a:lnTo>
                  <a:pt x="13" y="176"/>
                </a:lnTo>
                <a:lnTo>
                  <a:pt x="13" y="180"/>
                </a:lnTo>
                <a:lnTo>
                  <a:pt x="9" y="194"/>
                </a:lnTo>
                <a:lnTo>
                  <a:pt x="9" y="207"/>
                </a:lnTo>
                <a:lnTo>
                  <a:pt x="9" y="212"/>
                </a:lnTo>
                <a:lnTo>
                  <a:pt x="5" y="216"/>
                </a:lnTo>
                <a:lnTo>
                  <a:pt x="0" y="275"/>
                </a:lnTo>
                <a:close/>
              </a:path>
            </a:pathLst>
          </a:custGeom>
          <a:solidFill>
            <a:schemeClr val="bg2">
              <a:lumMod val="60000"/>
              <a:lumOff val="40000"/>
            </a:schemeClr>
          </a:solidFill>
          <a:ln w="3175" cap="rnd" cmpd="sng">
            <a:solidFill>
              <a:srgbClr val="808080"/>
            </a:solidFill>
            <a:prstDash val="solid"/>
            <a:round/>
            <a:headEnd type="none" w="med" len="med"/>
            <a:tailEnd type="none" w="med" len="med"/>
          </a:ln>
        </p:spPr>
        <p:txBody>
          <a:bodyPr/>
          <a:lstStyle/>
          <a:p>
            <a:endParaRPr lang="es-MX"/>
          </a:p>
        </p:txBody>
      </p:sp>
      <p:sp>
        <p:nvSpPr>
          <p:cNvPr id="57" name="Freeform 581"/>
          <p:cNvSpPr>
            <a:spLocks/>
          </p:cNvSpPr>
          <p:nvPr/>
        </p:nvSpPr>
        <p:spPr bwMode="auto">
          <a:xfrm>
            <a:off x="5149205" y="4686077"/>
            <a:ext cx="1266825" cy="712787"/>
          </a:xfrm>
          <a:custGeom>
            <a:avLst/>
            <a:gdLst>
              <a:gd name="T0" fmla="*/ 2147483647 w 466"/>
              <a:gd name="T1" fmla="*/ 2147483647 h 319"/>
              <a:gd name="T2" fmla="*/ 2147483647 w 466"/>
              <a:gd name="T3" fmla="*/ 2147483647 h 319"/>
              <a:gd name="T4" fmla="*/ 2147483647 w 466"/>
              <a:gd name="T5" fmla="*/ 2147483647 h 319"/>
              <a:gd name="T6" fmla="*/ 2147483647 w 466"/>
              <a:gd name="T7" fmla="*/ 2147483647 h 319"/>
              <a:gd name="T8" fmla="*/ 2147483647 w 466"/>
              <a:gd name="T9" fmla="*/ 2147483647 h 319"/>
              <a:gd name="T10" fmla="*/ 2147483647 w 466"/>
              <a:gd name="T11" fmla="*/ 2147483647 h 319"/>
              <a:gd name="T12" fmla="*/ 2147483647 w 466"/>
              <a:gd name="T13" fmla="*/ 2147483647 h 319"/>
              <a:gd name="T14" fmla="*/ 2147483647 w 466"/>
              <a:gd name="T15" fmla="*/ 2147483647 h 319"/>
              <a:gd name="T16" fmla="*/ 2147483647 w 466"/>
              <a:gd name="T17" fmla="*/ 2147483647 h 319"/>
              <a:gd name="T18" fmla="*/ 2147483647 w 466"/>
              <a:gd name="T19" fmla="*/ 2147483647 h 319"/>
              <a:gd name="T20" fmla="*/ 2147483647 w 466"/>
              <a:gd name="T21" fmla="*/ 2147483647 h 319"/>
              <a:gd name="T22" fmla="*/ 2147483647 w 466"/>
              <a:gd name="T23" fmla="*/ 2147483647 h 319"/>
              <a:gd name="T24" fmla="*/ 2147483647 w 466"/>
              <a:gd name="T25" fmla="*/ 2147483647 h 319"/>
              <a:gd name="T26" fmla="*/ 2147483647 w 466"/>
              <a:gd name="T27" fmla="*/ 2147483647 h 319"/>
              <a:gd name="T28" fmla="*/ 2147483647 w 466"/>
              <a:gd name="T29" fmla="*/ 2147483647 h 319"/>
              <a:gd name="T30" fmla="*/ 2147483647 w 466"/>
              <a:gd name="T31" fmla="*/ 2147483647 h 319"/>
              <a:gd name="T32" fmla="*/ 2147483647 w 466"/>
              <a:gd name="T33" fmla="*/ 2147483647 h 319"/>
              <a:gd name="T34" fmla="*/ 2147483647 w 466"/>
              <a:gd name="T35" fmla="*/ 2147483647 h 319"/>
              <a:gd name="T36" fmla="*/ 2147483647 w 466"/>
              <a:gd name="T37" fmla="*/ 2147483647 h 319"/>
              <a:gd name="T38" fmla="*/ 2147483647 w 466"/>
              <a:gd name="T39" fmla="*/ 2147483647 h 319"/>
              <a:gd name="T40" fmla="*/ 2147483647 w 466"/>
              <a:gd name="T41" fmla="*/ 2147483647 h 319"/>
              <a:gd name="T42" fmla="*/ 2147483647 w 466"/>
              <a:gd name="T43" fmla="*/ 2147483647 h 319"/>
              <a:gd name="T44" fmla="*/ 2147483647 w 466"/>
              <a:gd name="T45" fmla="*/ 2147483647 h 319"/>
              <a:gd name="T46" fmla="*/ 2147483647 w 466"/>
              <a:gd name="T47" fmla="*/ 2147483647 h 319"/>
              <a:gd name="T48" fmla="*/ 2147483647 w 466"/>
              <a:gd name="T49" fmla="*/ 2147483647 h 319"/>
              <a:gd name="T50" fmla="*/ 2147483647 w 466"/>
              <a:gd name="T51" fmla="*/ 2147483647 h 319"/>
              <a:gd name="T52" fmla="*/ 2147483647 w 466"/>
              <a:gd name="T53" fmla="*/ 2147483647 h 319"/>
              <a:gd name="T54" fmla="*/ 2147483647 w 466"/>
              <a:gd name="T55" fmla="*/ 2147483647 h 319"/>
              <a:gd name="T56" fmla="*/ 2147483647 w 466"/>
              <a:gd name="T57" fmla="*/ 2147483647 h 319"/>
              <a:gd name="T58" fmla="*/ 2147483647 w 466"/>
              <a:gd name="T59" fmla="*/ 2147483647 h 319"/>
              <a:gd name="T60" fmla="*/ 2147483647 w 466"/>
              <a:gd name="T61" fmla="*/ 2147483647 h 319"/>
              <a:gd name="T62" fmla="*/ 2147483647 w 466"/>
              <a:gd name="T63" fmla="*/ 2147483647 h 319"/>
              <a:gd name="T64" fmla="*/ 2147483647 w 466"/>
              <a:gd name="T65" fmla="*/ 2147483647 h 319"/>
              <a:gd name="T66" fmla="*/ 2147483647 w 466"/>
              <a:gd name="T67" fmla="*/ 2147483647 h 319"/>
              <a:gd name="T68" fmla="*/ 2147483647 w 466"/>
              <a:gd name="T69" fmla="*/ 2147483647 h 319"/>
              <a:gd name="T70" fmla="*/ 2147483647 w 466"/>
              <a:gd name="T71" fmla="*/ 2147483647 h 319"/>
              <a:gd name="T72" fmla="*/ 2147483647 w 466"/>
              <a:gd name="T73" fmla="*/ 2147483647 h 319"/>
              <a:gd name="T74" fmla="*/ 2147483647 w 466"/>
              <a:gd name="T75" fmla="*/ 2147483647 h 319"/>
              <a:gd name="T76" fmla="*/ 2147483647 w 466"/>
              <a:gd name="T77" fmla="*/ 2147483647 h 319"/>
              <a:gd name="T78" fmla="*/ 2147483647 w 466"/>
              <a:gd name="T79" fmla="*/ 2147483647 h 319"/>
              <a:gd name="T80" fmla="*/ 2147483647 w 466"/>
              <a:gd name="T81" fmla="*/ 2147483647 h 319"/>
              <a:gd name="T82" fmla="*/ 2147483647 w 466"/>
              <a:gd name="T83" fmla="*/ 2147483647 h 319"/>
              <a:gd name="T84" fmla="*/ 2147483647 w 466"/>
              <a:gd name="T85" fmla="*/ 2147483647 h 319"/>
              <a:gd name="T86" fmla="*/ 2147483647 w 466"/>
              <a:gd name="T87" fmla="*/ 2147483647 h 319"/>
              <a:gd name="T88" fmla="*/ 2147483647 w 466"/>
              <a:gd name="T89" fmla="*/ 2147483647 h 319"/>
              <a:gd name="T90" fmla="*/ 2147483647 w 466"/>
              <a:gd name="T91" fmla="*/ 2147483647 h 319"/>
              <a:gd name="T92" fmla="*/ 2147483647 w 466"/>
              <a:gd name="T93" fmla="*/ 2147483647 h 319"/>
              <a:gd name="T94" fmla="*/ 2147483647 w 466"/>
              <a:gd name="T95" fmla="*/ 2147483647 h 319"/>
              <a:gd name="T96" fmla="*/ 2147483647 w 466"/>
              <a:gd name="T97" fmla="*/ 2147483647 h 319"/>
              <a:gd name="T98" fmla="*/ 2147483647 w 466"/>
              <a:gd name="T99" fmla="*/ 2147483647 h 319"/>
              <a:gd name="T100" fmla="*/ 2147483647 w 466"/>
              <a:gd name="T101" fmla="*/ 2147483647 h 319"/>
              <a:gd name="T102" fmla="*/ 2147483647 w 466"/>
              <a:gd name="T103" fmla="*/ 2147483647 h 319"/>
              <a:gd name="T104" fmla="*/ 2147483647 w 466"/>
              <a:gd name="T105" fmla="*/ 2147483647 h 319"/>
              <a:gd name="T106" fmla="*/ 2147483647 w 466"/>
              <a:gd name="T107" fmla="*/ 2147483647 h 319"/>
              <a:gd name="T108" fmla="*/ 2147483647 w 466"/>
              <a:gd name="T109" fmla="*/ 2147483647 h 319"/>
              <a:gd name="T110" fmla="*/ 2147483647 w 466"/>
              <a:gd name="T111" fmla="*/ 2147483647 h 319"/>
              <a:gd name="T112" fmla="*/ 2147483647 w 466"/>
              <a:gd name="T113" fmla="*/ 2147483647 h 319"/>
              <a:gd name="T114" fmla="*/ 2147483647 w 466"/>
              <a:gd name="T115" fmla="*/ 2147483647 h 319"/>
              <a:gd name="T116" fmla="*/ 2147483647 w 466"/>
              <a:gd name="T117" fmla="*/ 2147483647 h 319"/>
              <a:gd name="T118" fmla="*/ 2147483647 w 466"/>
              <a:gd name="T119" fmla="*/ 2147483647 h 319"/>
              <a:gd name="T120" fmla="*/ 2147483647 w 466"/>
              <a:gd name="T121" fmla="*/ 2147483647 h 319"/>
              <a:gd name="T122" fmla="*/ 2147483647 w 466"/>
              <a:gd name="T123" fmla="*/ 2147483647 h 31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66" h="319">
                <a:moveTo>
                  <a:pt x="0" y="243"/>
                </a:moveTo>
                <a:lnTo>
                  <a:pt x="4" y="243"/>
                </a:lnTo>
                <a:lnTo>
                  <a:pt x="4" y="238"/>
                </a:lnTo>
                <a:lnTo>
                  <a:pt x="0" y="234"/>
                </a:lnTo>
                <a:lnTo>
                  <a:pt x="4" y="229"/>
                </a:lnTo>
                <a:lnTo>
                  <a:pt x="8" y="225"/>
                </a:lnTo>
                <a:lnTo>
                  <a:pt x="13" y="225"/>
                </a:lnTo>
                <a:lnTo>
                  <a:pt x="17" y="220"/>
                </a:lnTo>
                <a:lnTo>
                  <a:pt x="21" y="220"/>
                </a:lnTo>
                <a:lnTo>
                  <a:pt x="17" y="207"/>
                </a:lnTo>
                <a:lnTo>
                  <a:pt x="21" y="207"/>
                </a:lnTo>
                <a:lnTo>
                  <a:pt x="26" y="207"/>
                </a:lnTo>
                <a:lnTo>
                  <a:pt x="26" y="202"/>
                </a:lnTo>
                <a:lnTo>
                  <a:pt x="30" y="202"/>
                </a:lnTo>
                <a:lnTo>
                  <a:pt x="34" y="202"/>
                </a:lnTo>
                <a:lnTo>
                  <a:pt x="34" y="193"/>
                </a:lnTo>
                <a:lnTo>
                  <a:pt x="34" y="184"/>
                </a:lnTo>
                <a:lnTo>
                  <a:pt x="39" y="184"/>
                </a:lnTo>
                <a:lnTo>
                  <a:pt x="39" y="180"/>
                </a:lnTo>
                <a:lnTo>
                  <a:pt x="39" y="175"/>
                </a:lnTo>
                <a:lnTo>
                  <a:pt x="30" y="171"/>
                </a:lnTo>
                <a:lnTo>
                  <a:pt x="26" y="171"/>
                </a:lnTo>
                <a:lnTo>
                  <a:pt x="26" y="166"/>
                </a:lnTo>
                <a:lnTo>
                  <a:pt x="21" y="157"/>
                </a:lnTo>
                <a:lnTo>
                  <a:pt x="21" y="153"/>
                </a:lnTo>
                <a:lnTo>
                  <a:pt x="17" y="153"/>
                </a:lnTo>
                <a:lnTo>
                  <a:pt x="13" y="121"/>
                </a:lnTo>
                <a:lnTo>
                  <a:pt x="8" y="117"/>
                </a:lnTo>
                <a:lnTo>
                  <a:pt x="4" y="117"/>
                </a:lnTo>
                <a:lnTo>
                  <a:pt x="4" y="112"/>
                </a:lnTo>
                <a:lnTo>
                  <a:pt x="8" y="90"/>
                </a:lnTo>
                <a:lnTo>
                  <a:pt x="8" y="85"/>
                </a:lnTo>
                <a:lnTo>
                  <a:pt x="8" y="81"/>
                </a:lnTo>
                <a:lnTo>
                  <a:pt x="13" y="81"/>
                </a:lnTo>
                <a:lnTo>
                  <a:pt x="17" y="81"/>
                </a:lnTo>
                <a:lnTo>
                  <a:pt x="21" y="76"/>
                </a:lnTo>
                <a:lnTo>
                  <a:pt x="21" y="81"/>
                </a:lnTo>
                <a:lnTo>
                  <a:pt x="26" y="85"/>
                </a:lnTo>
                <a:lnTo>
                  <a:pt x="26" y="81"/>
                </a:lnTo>
                <a:lnTo>
                  <a:pt x="26" y="72"/>
                </a:lnTo>
                <a:lnTo>
                  <a:pt x="30" y="67"/>
                </a:lnTo>
                <a:lnTo>
                  <a:pt x="30" y="72"/>
                </a:lnTo>
                <a:lnTo>
                  <a:pt x="34" y="72"/>
                </a:lnTo>
                <a:lnTo>
                  <a:pt x="39" y="72"/>
                </a:lnTo>
                <a:lnTo>
                  <a:pt x="43" y="67"/>
                </a:lnTo>
                <a:lnTo>
                  <a:pt x="43" y="72"/>
                </a:lnTo>
                <a:lnTo>
                  <a:pt x="47" y="72"/>
                </a:lnTo>
                <a:lnTo>
                  <a:pt x="52" y="72"/>
                </a:lnTo>
                <a:lnTo>
                  <a:pt x="56" y="76"/>
                </a:lnTo>
                <a:lnTo>
                  <a:pt x="60" y="81"/>
                </a:lnTo>
                <a:lnTo>
                  <a:pt x="64" y="76"/>
                </a:lnTo>
                <a:lnTo>
                  <a:pt x="69" y="72"/>
                </a:lnTo>
                <a:lnTo>
                  <a:pt x="69" y="67"/>
                </a:lnTo>
                <a:lnTo>
                  <a:pt x="64" y="67"/>
                </a:lnTo>
                <a:lnTo>
                  <a:pt x="64" y="63"/>
                </a:lnTo>
                <a:lnTo>
                  <a:pt x="60" y="58"/>
                </a:lnTo>
                <a:lnTo>
                  <a:pt x="69" y="45"/>
                </a:lnTo>
                <a:lnTo>
                  <a:pt x="73" y="40"/>
                </a:lnTo>
                <a:lnTo>
                  <a:pt x="77" y="40"/>
                </a:lnTo>
                <a:lnTo>
                  <a:pt x="82" y="40"/>
                </a:lnTo>
                <a:lnTo>
                  <a:pt x="86" y="40"/>
                </a:lnTo>
                <a:lnTo>
                  <a:pt x="86" y="49"/>
                </a:lnTo>
                <a:lnTo>
                  <a:pt x="90" y="58"/>
                </a:lnTo>
                <a:lnTo>
                  <a:pt x="95" y="67"/>
                </a:lnTo>
                <a:lnTo>
                  <a:pt x="99" y="67"/>
                </a:lnTo>
                <a:lnTo>
                  <a:pt x="99" y="63"/>
                </a:lnTo>
                <a:lnTo>
                  <a:pt x="103" y="67"/>
                </a:lnTo>
                <a:lnTo>
                  <a:pt x="99" y="67"/>
                </a:lnTo>
                <a:lnTo>
                  <a:pt x="99" y="72"/>
                </a:lnTo>
                <a:lnTo>
                  <a:pt x="103" y="72"/>
                </a:lnTo>
                <a:lnTo>
                  <a:pt x="103" y="67"/>
                </a:lnTo>
                <a:lnTo>
                  <a:pt x="108" y="63"/>
                </a:lnTo>
                <a:lnTo>
                  <a:pt x="112" y="63"/>
                </a:lnTo>
                <a:lnTo>
                  <a:pt x="116" y="58"/>
                </a:lnTo>
                <a:lnTo>
                  <a:pt x="116" y="54"/>
                </a:lnTo>
                <a:lnTo>
                  <a:pt x="121" y="54"/>
                </a:lnTo>
                <a:lnTo>
                  <a:pt x="125" y="54"/>
                </a:lnTo>
                <a:lnTo>
                  <a:pt x="125" y="49"/>
                </a:lnTo>
                <a:lnTo>
                  <a:pt x="134" y="49"/>
                </a:lnTo>
                <a:lnTo>
                  <a:pt x="138" y="54"/>
                </a:lnTo>
                <a:lnTo>
                  <a:pt x="142" y="54"/>
                </a:lnTo>
                <a:lnTo>
                  <a:pt x="146" y="54"/>
                </a:lnTo>
                <a:lnTo>
                  <a:pt x="151" y="49"/>
                </a:lnTo>
                <a:lnTo>
                  <a:pt x="155" y="49"/>
                </a:lnTo>
                <a:lnTo>
                  <a:pt x="159" y="45"/>
                </a:lnTo>
                <a:lnTo>
                  <a:pt x="164" y="45"/>
                </a:lnTo>
                <a:lnTo>
                  <a:pt x="164" y="40"/>
                </a:lnTo>
                <a:lnTo>
                  <a:pt x="168" y="36"/>
                </a:lnTo>
                <a:lnTo>
                  <a:pt x="172" y="31"/>
                </a:lnTo>
                <a:lnTo>
                  <a:pt x="172" y="27"/>
                </a:lnTo>
                <a:lnTo>
                  <a:pt x="177" y="27"/>
                </a:lnTo>
                <a:lnTo>
                  <a:pt x="181" y="27"/>
                </a:lnTo>
                <a:lnTo>
                  <a:pt x="181" y="22"/>
                </a:lnTo>
                <a:lnTo>
                  <a:pt x="185" y="13"/>
                </a:lnTo>
                <a:lnTo>
                  <a:pt x="185" y="9"/>
                </a:lnTo>
                <a:lnTo>
                  <a:pt x="185" y="4"/>
                </a:lnTo>
                <a:lnTo>
                  <a:pt x="185" y="0"/>
                </a:lnTo>
                <a:lnTo>
                  <a:pt x="190" y="0"/>
                </a:lnTo>
                <a:lnTo>
                  <a:pt x="194" y="4"/>
                </a:lnTo>
                <a:lnTo>
                  <a:pt x="198" y="4"/>
                </a:lnTo>
                <a:lnTo>
                  <a:pt x="203" y="9"/>
                </a:lnTo>
                <a:lnTo>
                  <a:pt x="207" y="9"/>
                </a:lnTo>
                <a:lnTo>
                  <a:pt x="211" y="13"/>
                </a:lnTo>
                <a:lnTo>
                  <a:pt x="220" y="13"/>
                </a:lnTo>
                <a:lnTo>
                  <a:pt x="220" y="18"/>
                </a:lnTo>
                <a:lnTo>
                  <a:pt x="220" y="22"/>
                </a:lnTo>
                <a:lnTo>
                  <a:pt x="220" y="27"/>
                </a:lnTo>
                <a:lnTo>
                  <a:pt x="224" y="27"/>
                </a:lnTo>
                <a:lnTo>
                  <a:pt x="224" y="36"/>
                </a:lnTo>
                <a:lnTo>
                  <a:pt x="228" y="36"/>
                </a:lnTo>
                <a:lnTo>
                  <a:pt x="233" y="40"/>
                </a:lnTo>
                <a:lnTo>
                  <a:pt x="233" y="45"/>
                </a:lnTo>
                <a:lnTo>
                  <a:pt x="233" y="49"/>
                </a:lnTo>
                <a:lnTo>
                  <a:pt x="237" y="49"/>
                </a:lnTo>
                <a:lnTo>
                  <a:pt x="241" y="54"/>
                </a:lnTo>
                <a:lnTo>
                  <a:pt x="246" y="49"/>
                </a:lnTo>
                <a:lnTo>
                  <a:pt x="250" y="54"/>
                </a:lnTo>
                <a:lnTo>
                  <a:pt x="259" y="49"/>
                </a:lnTo>
                <a:lnTo>
                  <a:pt x="263" y="49"/>
                </a:lnTo>
                <a:lnTo>
                  <a:pt x="267" y="58"/>
                </a:lnTo>
                <a:lnTo>
                  <a:pt x="272" y="63"/>
                </a:lnTo>
                <a:lnTo>
                  <a:pt x="272" y="72"/>
                </a:lnTo>
                <a:lnTo>
                  <a:pt x="272" y="81"/>
                </a:lnTo>
                <a:lnTo>
                  <a:pt x="267" y="85"/>
                </a:lnTo>
                <a:lnTo>
                  <a:pt x="263" y="90"/>
                </a:lnTo>
                <a:lnTo>
                  <a:pt x="263" y="94"/>
                </a:lnTo>
                <a:lnTo>
                  <a:pt x="267" y="112"/>
                </a:lnTo>
                <a:lnTo>
                  <a:pt x="267" y="117"/>
                </a:lnTo>
                <a:lnTo>
                  <a:pt x="276" y="117"/>
                </a:lnTo>
                <a:lnTo>
                  <a:pt x="280" y="121"/>
                </a:lnTo>
                <a:lnTo>
                  <a:pt x="285" y="121"/>
                </a:lnTo>
                <a:lnTo>
                  <a:pt x="293" y="121"/>
                </a:lnTo>
                <a:lnTo>
                  <a:pt x="302" y="112"/>
                </a:lnTo>
                <a:lnTo>
                  <a:pt x="302" y="108"/>
                </a:lnTo>
                <a:lnTo>
                  <a:pt x="310" y="108"/>
                </a:lnTo>
                <a:lnTo>
                  <a:pt x="323" y="99"/>
                </a:lnTo>
                <a:lnTo>
                  <a:pt x="328" y="94"/>
                </a:lnTo>
                <a:lnTo>
                  <a:pt x="328" y="99"/>
                </a:lnTo>
                <a:lnTo>
                  <a:pt x="332" y="103"/>
                </a:lnTo>
                <a:lnTo>
                  <a:pt x="341" y="103"/>
                </a:lnTo>
                <a:lnTo>
                  <a:pt x="336" y="108"/>
                </a:lnTo>
                <a:lnTo>
                  <a:pt x="332" y="112"/>
                </a:lnTo>
                <a:lnTo>
                  <a:pt x="328" y="112"/>
                </a:lnTo>
                <a:lnTo>
                  <a:pt x="328" y="117"/>
                </a:lnTo>
                <a:lnTo>
                  <a:pt x="332" y="121"/>
                </a:lnTo>
                <a:lnTo>
                  <a:pt x="341" y="126"/>
                </a:lnTo>
                <a:lnTo>
                  <a:pt x="345" y="135"/>
                </a:lnTo>
                <a:lnTo>
                  <a:pt x="358" y="144"/>
                </a:lnTo>
                <a:lnTo>
                  <a:pt x="362" y="144"/>
                </a:lnTo>
                <a:lnTo>
                  <a:pt x="362" y="153"/>
                </a:lnTo>
                <a:lnTo>
                  <a:pt x="371" y="157"/>
                </a:lnTo>
                <a:lnTo>
                  <a:pt x="379" y="157"/>
                </a:lnTo>
                <a:lnTo>
                  <a:pt x="384" y="153"/>
                </a:lnTo>
                <a:lnTo>
                  <a:pt x="392" y="157"/>
                </a:lnTo>
                <a:lnTo>
                  <a:pt x="401" y="153"/>
                </a:lnTo>
                <a:lnTo>
                  <a:pt x="414" y="157"/>
                </a:lnTo>
                <a:lnTo>
                  <a:pt x="444" y="157"/>
                </a:lnTo>
                <a:lnTo>
                  <a:pt x="457" y="157"/>
                </a:lnTo>
                <a:lnTo>
                  <a:pt x="466" y="157"/>
                </a:lnTo>
                <a:lnTo>
                  <a:pt x="449" y="202"/>
                </a:lnTo>
                <a:lnTo>
                  <a:pt x="440" y="234"/>
                </a:lnTo>
                <a:lnTo>
                  <a:pt x="444" y="247"/>
                </a:lnTo>
                <a:lnTo>
                  <a:pt x="444" y="265"/>
                </a:lnTo>
                <a:lnTo>
                  <a:pt x="440" y="265"/>
                </a:lnTo>
                <a:lnTo>
                  <a:pt x="431" y="261"/>
                </a:lnTo>
                <a:lnTo>
                  <a:pt x="427" y="261"/>
                </a:lnTo>
                <a:lnTo>
                  <a:pt x="418" y="256"/>
                </a:lnTo>
                <a:lnTo>
                  <a:pt x="414" y="256"/>
                </a:lnTo>
                <a:lnTo>
                  <a:pt x="405" y="256"/>
                </a:lnTo>
                <a:lnTo>
                  <a:pt x="392" y="256"/>
                </a:lnTo>
                <a:lnTo>
                  <a:pt x="384" y="256"/>
                </a:lnTo>
                <a:lnTo>
                  <a:pt x="384" y="252"/>
                </a:lnTo>
                <a:lnTo>
                  <a:pt x="388" y="252"/>
                </a:lnTo>
                <a:lnTo>
                  <a:pt x="392" y="247"/>
                </a:lnTo>
                <a:lnTo>
                  <a:pt x="397" y="247"/>
                </a:lnTo>
                <a:lnTo>
                  <a:pt x="397" y="243"/>
                </a:lnTo>
                <a:lnTo>
                  <a:pt x="397" y="238"/>
                </a:lnTo>
                <a:lnTo>
                  <a:pt x="392" y="238"/>
                </a:lnTo>
                <a:lnTo>
                  <a:pt x="388" y="238"/>
                </a:lnTo>
                <a:lnTo>
                  <a:pt x="384" y="238"/>
                </a:lnTo>
                <a:lnTo>
                  <a:pt x="384" y="243"/>
                </a:lnTo>
                <a:lnTo>
                  <a:pt x="379" y="243"/>
                </a:lnTo>
                <a:lnTo>
                  <a:pt x="375" y="247"/>
                </a:lnTo>
                <a:lnTo>
                  <a:pt x="379" y="243"/>
                </a:lnTo>
                <a:lnTo>
                  <a:pt x="379" y="238"/>
                </a:lnTo>
                <a:lnTo>
                  <a:pt x="375" y="238"/>
                </a:lnTo>
                <a:lnTo>
                  <a:pt x="375" y="234"/>
                </a:lnTo>
                <a:lnTo>
                  <a:pt x="371" y="234"/>
                </a:lnTo>
                <a:lnTo>
                  <a:pt x="371" y="229"/>
                </a:lnTo>
                <a:lnTo>
                  <a:pt x="367" y="234"/>
                </a:lnTo>
                <a:lnTo>
                  <a:pt x="362" y="234"/>
                </a:lnTo>
                <a:lnTo>
                  <a:pt x="358" y="243"/>
                </a:lnTo>
                <a:lnTo>
                  <a:pt x="354" y="243"/>
                </a:lnTo>
                <a:lnTo>
                  <a:pt x="349" y="247"/>
                </a:lnTo>
                <a:lnTo>
                  <a:pt x="354" y="247"/>
                </a:lnTo>
                <a:lnTo>
                  <a:pt x="358" y="247"/>
                </a:lnTo>
                <a:lnTo>
                  <a:pt x="358" y="252"/>
                </a:lnTo>
                <a:lnTo>
                  <a:pt x="358" y="256"/>
                </a:lnTo>
                <a:lnTo>
                  <a:pt x="354" y="256"/>
                </a:lnTo>
                <a:lnTo>
                  <a:pt x="349" y="256"/>
                </a:lnTo>
                <a:lnTo>
                  <a:pt x="345" y="256"/>
                </a:lnTo>
                <a:lnTo>
                  <a:pt x="341" y="256"/>
                </a:lnTo>
                <a:lnTo>
                  <a:pt x="336" y="261"/>
                </a:lnTo>
                <a:lnTo>
                  <a:pt x="332" y="261"/>
                </a:lnTo>
                <a:lnTo>
                  <a:pt x="332" y="265"/>
                </a:lnTo>
                <a:lnTo>
                  <a:pt x="328" y="265"/>
                </a:lnTo>
                <a:lnTo>
                  <a:pt x="328" y="270"/>
                </a:lnTo>
                <a:lnTo>
                  <a:pt x="323" y="270"/>
                </a:lnTo>
                <a:lnTo>
                  <a:pt x="319" y="270"/>
                </a:lnTo>
                <a:lnTo>
                  <a:pt x="319" y="274"/>
                </a:lnTo>
                <a:lnTo>
                  <a:pt x="319" y="279"/>
                </a:lnTo>
                <a:lnTo>
                  <a:pt x="315" y="279"/>
                </a:lnTo>
                <a:lnTo>
                  <a:pt x="315" y="283"/>
                </a:lnTo>
                <a:lnTo>
                  <a:pt x="310" y="283"/>
                </a:lnTo>
                <a:lnTo>
                  <a:pt x="306" y="283"/>
                </a:lnTo>
                <a:lnTo>
                  <a:pt x="302" y="283"/>
                </a:lnTo>
                <a:lnTo>
                  <a:pt x="297" y="283"/>
                </a:lnTo>
                <a:lnTo>
                  <a:pt x="293" y="283"/>
                </a:lnTo>
                <a:lnTo>
                  <a:pt x="293" y="288"/>
                </a:lnTo>
                <a:lnTo>
                  <a:pt x="289" y="288"/>
                </a:lnTo>
                <a:lnTo>
                  <a:pt x="285" y="288"/>
                </a:lnTo>
                <a:lnTo>
                  <a:pt x="285" y="292"/>
                </a:lnTo>
                <a:lnTo>
                  <a:pt x="272" y="297"/>
                </a:lnTo>
                <a:lnTo>
                  <a:pt x="263" y="297"/>
                </a:lnTo>
                <a:lnTo>
                  <a:pt x="263" y="301"/>
                </a:lnTo>
                <a:lnTo>
                  <a:pt x="259" y="301"/>
                </a:lnTo>
                <a:lnTo>
                  <a:pt x="254" y="306"/>
                </a:lnTo>
                <a:lnTo>
                  <a:pt x="250" y="306"/>
                </a:lnTo>
                <a:lnTo>
                  <a:pt x="246" y="306"/>
                </a:lnTo>
                <a:lnTo>
                  <a:pt x="246" y="310"/>
                </a:lnTo>
                <a:lnTo>
                  <a:pt x="241" y="310"/>
                </a:lnTo>
                <a:lnTo>
                  <a:pt x="237" y="310"/>
                </a:lnTo>
                <a:lnTo>
                  <a:pt x="237" y="315"/>
                </a:lnTo>
                <a:lnTo>
                  <a:pt x="233" y="315"/>
                </a:lnTo>
                <a:lnTo>
                  <a:pt x="228" y="315"/>
                </a:lnTo>
                <a:lnTo>
                  <a:pt x="224" y="315"/>
                </a:lnTo>
                <a:lnTo>
                  <a:pt x="220" y="315"/>
                </a:lnTo>
                <a:lnTo>
                  <a:pt x="215" y="315"/>
                </a:lnTo>
                <a:lnTo>
                  <a:pt x="211" y="315"/>
                </a:lnTo>
                <a:lnTo>
                  <a:pt x="211" y="319"/>
                </a:lnTo>
                <a:lnTo>
                  <a:pt x="203" y="319"/>
                </a:lnTo>
                <a:lnTo>
                  <a:pt x="203" y="315"/>
                </a:lnTo>
                <a:lnTo>
                  <a:pt x="198" y="315"/>
                </a:lnTo>
                <a:lnTo>
                  <a:pt x="194" y="310"/>
                </a:lnTo>
                <a:lnTo>
                  <a:pt x="190" y="310"/>
                </a:lnTo>
                <a:lnTo>
                  <a:pt x="181" y="310"/>
                </a:lnTo>
                <a:lnTo>
                  <a:pt x="177" y="310"/>
                </a:lnTo>
                <a:lnTo>
                  <a:pt x="168" y="306"/>
                </a:lnTo>
                <a:lnTo>
                  <a:pt x="164" y="306"/>
                </a:lnTo>
                <a:lnTo>
                  <a:pt x="159" y="306"/>
                </a:lnTo>
                <a:lnTo>
                  <a:pt x="155" y="301"/>
                </a:lnTo>
                <a:lnTo>
                  <a:pt x="155" y="297"/>
                </a:lnTo>
                <a:lnTo>
                  <a:pt x="146" y="297"/>
                </a:lnTo>
                <a:lnTo>
                  <a:pt x="142" y="292"/>
                </a:lnTo>
                <a:lnTo>
                  <a:pt x="134" y="292"/>
                </a:lnTo>
                <a:lnTo>
                  <a:pt x="129" y="288"/>
                </a:lnTo>
                <a:lnTo>
                  <a:pt x="125" y="288"/>
                </a:lnTo>
                <a:lnTo>
                  <a:pt x="125" y="292"/>
                </a:lnTo>
                <a:lnTo>
                  <a:pt x="116" y="292"/>
                </a:lnTo>
                <a:lnTo>
                  <a:pt x="112" y="288"/>
                </a:lnTo>
                <a:lnTo>
                  <a:pt x="108" y="288"/>
                </a:lnTo>
                <a:lnTo>
                  <a:pt x="103" y="288"/>
                </a:lnTo>
                <a:lnTo>
                  <a:pt x="99" y="288"/>
                </a:lnTo>
                <a:lnTo>
                  <a:pt x="95" y="288"/>
                </a:lnTo>
                <a:lnTo>
                  <a:pt x="90" y="288"/>
                </a:lnTo>
                <a:lnTo>
                  <a:pt x="86" y="288"/>
                </a:lnTo>
                <a:lnTo>
                  <a:pt x="82" y="288"/>
                </a:lnTo>
                <a:lnTo>
                  <a:pt x="77" y="283"/>
                </a:lnTo>
                <a:lnTo>
                  <a:pt x="73" y="279"/>
                </a:lnTo>
                <a:lnTo>
                  <a:pt x="69" y="279"/>
                </a:lnTo>
                <a:lnTo>
                  <a:pt x="69" y="274"/>
                </a:lnTo>
                <a:lnTo>
                  <a:pt x="64" y="274"/>
                </a:lnTo>
                <a:lnTo>
                  <a:pt x="60" y="270"/>
                </a:lnTo>
                <a:lnTo>
                  <a:pt x="56" y="270"/>
                </a:lnTo>
                <a:lnTo>
                  <a:pt x="52" y="265"/>
                </a:lnTo>
                <a:lnTo>
                  <a:pt x="43" y="261"/>
                </a:lnTo>
                <a:lnTo>
                  <a:pt x="39" y="256"/>
                </a:lnTo>
                <a:lnTo>
                  <a:pt x="34" y="256"/>
                </a:lnTo>
                <a:lnTo>
                  <a:pt x="26" y="256"/>
                </a:lnTo>
                <a:lnTo>
                  <a:pt x="21" y="256"/>
                </a:lnTo>
                <a:lnTo>
                  <a:pt x="17" y="256"/>
                </a:lnTo>
                <a:lnTo>
                  <a:pt x="17" y="252"/>
                </a:lnTo>
                <a:lnTo>
                  <a:pt x="4" y="252"/>
                </a:lnTo>
                <a:lnTo>
                  <a:pt x="4" y="247"/>
                </a:lnTo>
                <a:lnTo>
                  <a:pt x="0" y="243"/>
                </a:lnTo>
                <a:close/>
              </a:path>
            </a:pathLst>
          </a:custGeom>
          <a:solidFill>
            <a:srgbClr val="002060"/>
          </a:solidFill>
          <a:ln w="3175" cap="rnd" cmpd="sng">
            <a:solidFill>
              <a:srgbClr val="808080"/>
            </a:solidFill>
            <a:prstDash val="solid"/>
            <a:round/>
            <a:headEnd type="none" w="med" len="med"/>
            <a:tailEnd type="none" w="med" len="med"/>
          </a:ln>
          <a:effectLst/>
        </p:spPr>
        <p:txBody>
          <a:bodyPr/>
          <a:lstStyle/>
          <a:p>
            <a:pPr>
              <a:defRPr/>
            </a:pPr>
            <a:endParaRPr lang="es-MX"/>
          </a:p>
        </p:txBody>
      </p:sp>
      <p:sp>
        <p:nvSpPr>
          <p:cNvPr id="58" name="Freeform 582"/>
          <p:cNvSpPr>
            <a:spLocks/>
          </p:cNvSpPr>
          <p:nvPr/>
        </p:nvSpPr>
        <p:spPr bwMode="auto">
          <a:xfrm>
            <a:off x="6773218" y="4087589"/>
            <a:ext cx="889000" cy="766763"/>
          </a:xfrm>
          <a:custGeom>
            <a:avLst/>
            <a:gdLst>
              <a:gd name="T0" fmla="*/ 2147483647 w 328"/>
              <a:gd name="T1" fmla="*/ 2147483647 h 343"/>
              <a:gd name="T2" fmla="*/ 2147483647 w 328"/>
              <a:gd name="T3" fmla="*/ 2147483647 h 343"/>
              <a:gd name="T4" fmla="*/ 2147483647 w 328"/>
              <a:gd name="T5" fmla="*/ 2147483647 h 343"/>
              <a:gd name="T6" fmla="*/ 2147483647 w 328"/>
              <a:gd name="T7" fmla="*/ 2147483647 h 343"/>
              <a:gd name="T8" fmla="*/ 2147483647 w 328"/>
              <a:gd name="T9" fmla="*/ 2147483647 h 343"/>
              <a:gd name="T10" fmla="*/ 2147483647 w 328"/>
              <a:gd name="T11" fmla="*/ 2147483647 h 343"/>
              <a:gd name="T12" fmla="*/ 2147483647 w 328"/>
              <a:gd name="T13" fmla="*/ 2147483647 h 343"/>
              <a:gd name="T14" fmla="*/ 2147483647 w 328"/>
              <a:gd name="T15" fmla="*/ 2147483647 h 343"/>
              <a:gd name="T16" fmla="*/ 2147483647 w 328"/>
              <a:gd name="T17" fmla="*/ 2147483647 h 343"/>
              <a:gd name="T18" fmla="*/ 2147483647 w 328"/>
              <a:gd name="T19" fmla="*/ 2147483647 h 343"/>
              <a:gd name="T20" fmla="*/ 2147483647 w 328"/>
              <a:gd name="T21" fmla="*/ 2147483647 h 343"/>
              <a:gd name="T22" fmla="*/ 2147483647 w 328"/>
              <a:gd name="T23" fmla="*/ 2147483647 h 343"/>
              <a:gd name="T24" fmla="*/ 2147483647 w 328"/>
              <a:gd name="T25" fmla="*/ 2147483647 h 343"/>
              <a:gd name="T26" fmla="*/ 2147483647 w 328"/>
              <a:gd name="T27" fmla="*/ 2147483647 h 343"/>
              <a:gd name="T28" fmla="*/ 2147483647 w 328"/>
              <a:gd name="T29" fmla="*/ 2147483647 h 343"/>
              <a:gd name="T30" fmla="*/ 2147483647 w 328"/>
              <a:gd name="T31" fmla="*/ 2147483647 h 343"/>
              <a:gd name="T32" fmla="*/ 2147483647 w 328"/>
              <a:gd name="T33" fmla="*/ 2147483647 h 343"/>
              <a:gd name="T34" fmla="*/ 2147483647 w 328"/>
              <a:gd name="T35" fmla="*/ 2147483647 h 343"/>
              <a:gd name="T36" fmla="*/ 2147483647 w 328"/>
              <a:gd name="T37" fmla="*/ 2147483647 h 343"/>
              <a:gd name="T38" fmla="*/ 2147483647 w 328"/>
              <a:gd name="T39" fmla="*/ 2147483647 h 343"/>
              <a:gd name="T40" fmla="*/ 2147483647 w 328"/>
              <a:gd name="T41" fmla="*/ 0 h 343"/>
              <a:gd name="T42" fmla="*/ 2147483647 w 328"/>
              <a:gd name="T43" fmla="*/ 2147483647 h 343"/>
              <a:gd name="T44" fmla="*/ 2147483647 w 328"/>
              <a:gd name="T45" fmla="*/ 2147483647 h 343"/>
              <a:gd name="T46" fmla="*/ 2147483647 w 328"/>
              <a:gd name="T47" fmla="*/ 2147483647 h 343"/>
              <a:gd name="T48" fmla="*/ 2147483647 w 328"/>
              <a:gd name="T49" fmla="*/ 2147483647 h 343"/>
              <a:gd name="T50" fmla="*/ 2147483647 w 328"/>
              <a:gd name="T51" fmla="*/ 2147483647 h 343"/>
              <a:gd name="T52" fmla="*/ 2147483647 w 328"/>
              <a:gd name="T53" fmla="*/ 2147483647 h 343"/>
              <a:gd name="T54" fmla="*/ 2147483647 w 328"/>
              <a:gd name="T55" fmla="*/ 2147483647 h 343"/>
              <a:gd name="T56" fmla="*/ 2147483647 w 328"/>
              <a:gd name="T57" fmla="*/ 2147483647 h 343"/>
              <a:gd name="T58" fmla="*/ 2147483647 w 328"/>
              <a:gd name="T59" fmla="*/ 2147483647 h 343"/>
              <a:gd name="T60" fmla="*/ 2147483647 w 328"/>
              <a:gd name="T61" fmla="*/ 2147483647 h 343"/>
              <a:gd name="T62" fmla="*/ 2147483647 w 328"/>
              <a:gd name="T63" fmla="*/ 2147483647 h 343"/>
              <a:gd name="T64" fmla="*/ 2147483647 w 328"/>
              <a:gd name="T65" fmla="*/ 2147483647 h 343"/>
              <a:gd name="T66" fmla="*/ 2147483647 w 328"/>
              <a:gd name="T67" fmla="*/ 2147483647 h 343"/>
              <a:gd name="T68" fmla="*/ 0 w 328"/>
              <a:gd name="T69" fmla="*/ 2147483647 h 343"/>
              <a:gd name="T70" fmla="*/ 2147483647 w 328"/>
              <a:gd name="T71" fmla="*/ 2147483647 h 343"/>
              <a:gd name="T72" fmla="*/ 2147483647 w 328"/>
              <a:gd name="T73" fmla="*/ 2147483647 h 3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8"/>
              <a:gd name="T112" fmla="*/ 0 h 343"/>
              <a:gd name="T113" fmla="*/ 328 w 328"/>
              <a:gd name="T114" fmla="*/ 343 h 3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8" h="343">
                <a:moveTo>
                  <a:pt x="26" y="307"/>
                </a:moveTo>
                <a:lnTo>
                  <a:pt x="26" y="311"/>
                </a:lnTo>
                <a:lnTo>
                  <a:pt x="30" y="311"/>
                </a:lnTo>
                <a:lnTo>
                  <a:pt x="34" y="320"/>
                </a:lnTo>
                <a:lnTo>
                  <a:pt x="39" y="320"/>
                </a:lnTo>
                <a:lnTo>
                  <a:pt x="43" y="320"/>
                </a:lnTo>
                <a:lnTo>
                  <a:pt x="47" y="320"/>
                </a:lnTo>
                <a:lnTo>
                  <a:pt x="52" y="325"/>
                </a:lnTo>
                <a:lnTo>
                  <a:pt x="56" y="334"/>
                </a:lnTo>
                <a:lnTo>
                  <a:pt x="78" y="334"/>
                </a:lnTo>
                <a:lnTo>
                  <a:pt x="82" y="334"/>
                </a:lnTo>
                <a:lnTo>
                  <a:pt x="86" y="329"/>
                </a:lnTo>
                <a:lnTo>
                  <a:pt x="86" y="320"/>
                </a:lnTo>
                <a:lnTo>
                  <a:pt x="91" y="316"/>
                </a:lnTo>
                <a:lnTo>
                  <a:pt x="95" y="311"/>
                </a:lnTo>
                <a:lnTo>
                  <a:pt x="103" y="316"/>
                </a:lnTo>
                <a:lnTo>
                  <a:pt x="108" y="316"/>
                </a:lnTo>
                <a:lnTo>
                  <a:pt x="112" y="316"/>
                </a:lnTo>
                <a:lnTo>
                  <a:pt x="129" y="325"/>
                </a:lnTo>
                <a:lnTo>
                  <a:pt x="147" y="325"/>
                </a:lnTo>
                <a:lnTo>
                  <a:pt x="147" y="343"/>
                </a:lnTo>
                <a:lnTo>
                  <a:pt x="194" y="338"/>
                </a:lnTo>
                <a:lnTo>
                  <a:pt x="311" y="329"/>
                </a:lnTo>
                <a:lnTo>
                  <a:pt x="328" y="329"/>
                </a:lnTo>
                <a:lnTo>
                  <a:pt x="328" y="316"/>
                </a:lnTo>
                <a:lnTo>
                  <a:pt x="319" y="199"/>
                </a:lnTo>
                <a:lnTo>
                  <a:pt x="319" y="171"/>
                </a:lnTo>
                <a:lnTo>
                  <a:pt x="242" y="63"/>
                </a:lnTo>
                <a:lnTo>
                  <a:pt x="224" y="41"/>
                </a:lnTo>
                <a:lnTo>
                  <a:pt x="220" y="50"/>
                </a:lnTo>
                <a:lnTo>
                  <a:pt x="211" y="45"/>
                </a:lnTo>
                <a:lnTo>
                  <a:pt x="211" y="41"/>
                </a:lnTo>
                <a:lnTo>
                  <a:pt x="203" y="41"/>
                </a:lnTo>
                <a:lnTo>
                  <a:pt x="194" y="41"/>
                </a:lnTo>
                <a:lnTo>
                  <a:pt x="194" y="0"/>
                </a:lnTo>
                <a:lnTo>
                  <a:pt x="190" y="0"/>
                </a:lnTo>
                <a:lnTo>
                  <a:pt x="185" y="14"/>
                </a:lnTo>
                <a:lnTo>
                  <a:pt x="181" y="41"/>
                </a:lnTo>
                <a:lnTo>
                  <a:pt x="185" y="95"/>
                </a:lnTo>
                <a:lnTo>
                  <a:pt x="190" y="104"/>
                </a:lnTo>
                <a:lnTo>
                  <a:pt x="185" y="108"/>
                </a:lnTo>
                <a:lnTo>
                  <a:pt x="181" y="113"/>
                </a:lnTo>
                <a:lnTo>
                  <a:pt x="177" y="117"/>
                </a:lnTo>
                <a:lnTo>
                  <a:pt x="172" y="126"/>
                </a:lnTo>
                <a:lnTo>
                  <a:pt x="168" y="126"/>
                </a:lnTo>
                <a:lnTo>
                  <a:pt x="168" y="149"/>
                </a:lnTo>
                <a:lnTo>
                  <a:pt x="168" y="158"/>
                </a:lnTo>
                <a:lnTo>
                  <a:pt x="164" y="167"/>
                </a:lnTo>
                <a:lnTo>
                  <a:pt x="164" y="176"/>
                </a:lnTo>
                <a:lnTo>
                  <a:pt x="155" y="185"/>
                </a:lnTo>
                <a:lnTo>
                  <a:pt x="147" y="190"/>
                </a:lnTo>
                <a:lnTo>
                  <a:pt x="95" y="235"/>
                </a:lnTo>
                <a:lnTo>
                  <a:pt x="91" y="239"/>
                </a:lnTo>
                <a:lnTo>
                  <a:pt x="82" y="244"/>
                </a:lnTo>
                <a:lnTo>
                  <a:pt x="78" y="244"/>
                </a:lnTo>
                <a:lnTo>
                  <a:pt x="69" y="248"/>
                </a:lnTo>
                <a:lnTo>
                  <a:pt x="65" y="248"/>
                </a:lnTo>
                <a:lnTo>
                  <a:pt x="60" y="253"/>
                </a:lnTo>
                <a:lnTo>
                  <a:pt x="0" y="257"/>
                </a:lnTo>
                <a:lnTo>
                  <a:pt x="9" y="275"/>
                </a:lnTo>
                <a:lnTo>
                  <a:pt x="26" y="280"/>
                </a:lnTo>
                <a:lnTo>
                  <a:pt x="26" y="298"/>
                </a:lnTo>
                <a:lnTo>
                  <a:pt x="26" y="307"/>
                </a:lnTo>
                <a:close/>
              </a:path>
            </a:pathLst>
          </a:custGeom>
          <a:solidFill>
            <a:schemeClr val="accent2">
              <a:lumMod val="60000"/>
              <a:lumOff val="40000"/>
            </a:schemeClr>
          </a:solidFill>
          <a:ln w="3175" cap="rnd" cmpd="sng">
            <a:solidFill>
              <a:srgbClr val="808080"/>
            </a:solidFill>
            <a:prstDash val="solid"/>
            <a:round/>
            <a:headEnd type="none" w="med" len="med"/>
            <a:tailEnd type="none" w="med" len="med"/>
          </a:ln>
          <a:effectLst/>
        </p:spPr>
        <p:txBody>
          <a:bodyPr/>
          <a:lstStyle/>
          <a:p>
            <a:pPr>
              <a:defRPr/>
            </a:pPr>
            <a:endParaRPr lang="es-MX"/>
          </a:p>
        </p:txBody>
      </p:sp>
      <p:sp>
        <p:nvSpPr>
          <p:cNvPr id="59" name="Freeform 583"/>
          <p:cNvSpPr>
            <a:spLocks/>
          </p:cNvSpPr>
          <p:nvPr/>
        </p:nvSpPr>
        <p:spPr bwMode="auto">
          <a:xfrm>
            <a:off x="6322368" y="4813077"/>
            <a:ext cx="1046162" cy="817562"/>
          </a:xfrm>
          <a:custGeom>
            <a:avLst/>
            <a:gdLst>
              <a:gd name="T0" fmla="*/ 2147483647 w 384"/>
              <a:gd name="T1" fmla="*/ 2147483647 h 365"/>
              <a:gd name="T2" fmla="*/ 2147483647 w 384"/>
              <a:gd name="T3" fmla="*/ 2147483647 h 365"/>
              <a:gd name="T4" fmla="*/ 2147483647 w 384"/>
              <a:gd name="T5" fmla="*/ 2147483647 h 365"/>
              <a:gd name="T6" fmla="*/ 2147483647 w 384"/>
              <a:gd name="T7" fmla="*/ 2147483647 h 365"/>
              <a:gd name="T8" fmla="*/ 2147483647 w 384"/>
              <a:gd name="T9" fmla="*/ 2147483647 h 365"/>
              <a:gd name="T10" fmla="*/ 2147483647 w 384"/>
              <a:gd name="T11" fmla="*/ 2147483647 h 365"/>
              <a:gd name="T12" fmla="*/ 2147483647 w 384"/>
              <a:gd name="T13" fmla="*/ 2147483647 h 365"/>
              <a:gd name="T14" fmla="*/ 2147483647 w 384"/>
              <a:gd name="T15" fmla="*/ 2147483647 h 365"/>
              <a:gd name="T16" fmla="*/ 2147483647 w 384"/>
              <a:gd name="T17" fmla="*/ 2147483647 h 365"/>
              <a:gd name="T18" fmla="*/ 2147483647 w 384"/>
              <a:gd name="T19" fmla="*/ 2147483647 h 365"/>
              <a:gd name="T20" fmla="*/ 2147483647 w 384"/>
              <a:gd name="T21" fmla="*/ 2147483647 h 365"/>
              <a:gd name="T22" fmla="*/ 2147483647 w 384"/>
              <a:gd name="T23" fmla="*/ 2147483647 h 365"/>
              <a:gd name="T24" fmla="*/ 2147483647 w 384"/>
              <a:gd name="T25" fmla="*/ 2147483647 h 365"/>
              <a:gd name="T26" fmla="*/ 2147483647 w 384"/>
              <a:gd name="T27" fmla="*/ 2147483647 h 365"/>
              <a:gd name="T28" fmla="*/ 2147483647 w 384"/>
              <a:gd name="T29" fmla="*/ 2147483647 h 365"/>
              <a:gd name="T30" fmla="*/ 2147483647 w 384"/>
              <a:gd name="T31" fmla="*/ 2147483647 h 365"/>
              <a:gd name="T32" fmla="*/ 2147483647 w 384"/>
              <a:gd name="T33" fmla="*/ 2147483647 h 365"/>
              <a:gd name="T34" fmla="*/ 2147483647 w 384"/>
              <a:gd name="T35" fmla="*/ 2147483647 h 365"/>
              <a:gd name="T36" fmla="*/ 2147483647 w 384"/>
              <a:gd name="T37" fmla="*/ 2147483647 h 365"/>
              <a:gd name="T38" fmla="*/ 2147483647 w 384"/>
              <a:gd name="T39" fmla="*/ 2147483647 h 365"/>
              <a:gd name="T40" fmla="*/ 2147483647 w 384"/>
              <a:gd name="T41" fmla="*/ 2147483647 h 365"/>
              <a:gd name="T42" fmla="*/ 2147483647 w 384"/>
              <a:gd name="T43" fmla="*/ 2147483647 h 365"/>
              <a:gd name="T44" fmla="*/ 2147483647 w 384"/>
              <a:gd name="T45" fmla="*/ 2147483647 h 365"/>
              <a:gd name="T46" fmla="*/ 2147483647 w 384"/>
              <a:gd name="T47" fmla="*/ 2147483647 h 365"/>
              <a:gd name="T48" fmla="*/ 2147483647 w 384"/>
              <a:gd name="T49" fmla="*/ 2147483647 h 365"/>
              <a:gd name="T50" fmla="*/ 2147483647 w 384"/>
              <a:gd name="T51" fmla="*/ 2147483647 h 365"/>
              <a:gd name="T52" fmla="*/ 2147483647 w 384"/>
              <a:gd name="T53" fmla="*/ 2147483647 h 365"/>
              <a:gd name="T54" fmla="*/ 2147483647 w 384"/>
              <a:gd name="T55" fmla="*/ 2147483647 h 365"/>
              <a:gd name="T56" fmla="*/ 2147483647 w 384"/>
              <a:gd name="T57" fmla="*/ 2147483647 h 365"/>
              <a:gd name="T58" fmla="*/ 2147483647 w 384"/>
              <a:gd name="T59" fmla="*/ 2147483647 h 365"/>
              <a:gd name="T60" fmla="*/ 2147483647 w 384"/>
              <a:gd name="T61" fmla="*/ 2147483647 h 365"/>
              <a:gd name="T62" fmla="*/ 2147483647 w 384"/>
              <a:gd name="T63" fmla="*/ 2147483647 h 365"/>
              <a:gd name="T64" fmla="*/ 2147483647 w 384"/>
              <a:gd name="T65" fmla="*/ 2147483647 h 365"/>
              <a:gd name="T66" fmla="*/ 2147483647 w 384"/>
              <a:gd name="T67" fmla="*/ 2147483647 h 365"/>
              <a:gd name="T68" fmla="*/ 2147483647 w 384"/>
              <a:gd name="T69" fmla="*/ 2147483647 h 365"/>
              <a:gd name="T70" fmla="*/ 2147483647 w 384"/>
              <a:gd name="T71" fmla="*/ 2147483647 h 365"/>
              <a:gd name="T72" fmla="*/ 2147483647 w 384"/>
              <a:gd name="T73" fmla="*/ 2147483647 h 365"/>
              <a:gd name="T74" fmla="*/ 2147483647 w 384"/>
              <a:gd name="T75" fmla="*/ 2147483647 h 365"/>
              <a:gd name="T76" fmla="*/ 2147483647 w 384"/>
              <a:gd name="T77" fmla="*/ 2147483647 h 365"/>
              <a:gd name="T78" fmla="*/ 2147483647 w 384"/>
              <a:gd name="T79" fmla="*/ 2147483647 h 365"/>
              <a:gd name="T80" fmla="*/ 2147483647 w 384"/>
              <a:gd name="T81" fmla="*/ 2147483647 h 365"/>
              <a:gd name="T82" fmla="*/ 2147483647 w 384"/>
              <a:gd name="T83" fmla="*/ 2147483647 h 365"/>
              <a:gd name="T84" fmla="*/ 2147483647 w 384"/>
              <a:gd name="T85" fmla="*/ 2147483647 h 365"/>
              <a:gd name="T86" fmla="*/ 2147483647 w 384"/>
              <a:gd name="T87" fmla="*/ 2147483647 h 365"/>
              <a:gd name="T88" fmla="*/ 2147483647 w 384"/>
              <a:gd name="T89" fmla="*/ 2147483647 h 365"/>
              <a:gd name="T90" fmla="*/ 2147483647 w 384"/>
              <a:gd name="T91" fmla="*/ 2147483647 h 365"/>
              <a:gd name="T92" fmla="*/ 2147483647 w 384"/>
              <a:gd name="T93" fmla="*/ 2147483647 h 365"/>
              <a:gd name="T94" fmla="*/ 2147483647 w 384"/>
              <a:gd name="T95" fmla="*/ 2147483647 h 365"/>
              <a:gd name="T96" fmla="*/ 2147483647 w 384"/>
              <a:gd name="T97" fmla="*/ 2147483647 h 365"/>
              <a:gd name="T98" fmla="*/ 2147483647 w 384"/>
              <a:gd name="T99" fmla="*/ 2147483647 h 365"/>
              <a:gd name="T100" fmla="*/ 2147483647 w 384"/>
              <a:gd name="T101" fmla="*/ 2147483647 h 365"/>
              <a:gd name="T102" fmla="*/ 2147483647 w 384"/>
              <a:gd name="T103" fmla="*/ 2147483647 h 365"/>
              <a:gd name="T104" fmla="*/ 2147483647 w 384"/>
              <a:gd name="T105" fmla="*/ 2147483647 h 365"/>
              <a:gd name="T106" fmla="*/ 2147483647 w 384"/>
              <a:gd name="T107" fmla="*/ 2147483647 h 365"/>
              <a:gd name="T108" fmla="*/ 0 w 384"/>
              <a:gd name="T109" fmla="*/ 2147483647 h 3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84" h="365">
                <a:moveTo>
                  <a:pt x="0" y="176"/>
                </a:moveTo>
                <a:lnTo>
                  <a:pt x="13" y="144"/>
                </a:lnTo>
                <a:lnTo>
                  <a:pt x="30" y="99"/>
                </a:lnTo>
                <a:lnTo>
                  <a:pt x="30" y="95"/>
                </a:lnTo>
                <a:lnTo>
                  <a:pt x="39" y="86"/>
                </a:lnTo>
                <a:lnTo>
                  <a:pt x="43" y="86"/>
                </a:lnTo>
                <a:lnTo>
                  <a:pt x="47" y="81"/>
                </a:lnTo>
                <a:lnTo>
                  <a:pt x="52" y="81"/>
                </a:lnTo>
                <a:lnTo>
                  <a:pt x="52" y="77"/>
                </a:lnTo>
                <a:lnTo>
                  <a:pt x="60" y="50"/>
                </a:lnTo>
                <a:lnTo>
                  <a:pt x="65" y="50"/>
                </a:lnTo>
                <a:lnTo>
                  <a:pt x="65" y="45"/>
                </a:lnTo>
                <a:lnTo>
                  <a:pt x="69" y="45"/>
                </a:lnTo>
                <a:lnTo>
                  <a:pt x="73" y="36"/>
                </a:lnTo>
                <a:lnTo>
                  <a:pt x="73" y="14"/>
                </a:lnTo>
                <a:lnTo>
                  <a:pt x="78" y="5"/>
                </a:lnTo>
                <a:lnTo>
                  <a:pt x="82" y="5"/>
                </a:lnTo>
                <a:lnTo>
                  <a:pt x="91" y="5"/>
                </a:lnTo>
                <a:lnTo>
                  <a:pt x="95" y="5"/>
                </a:lnTo>
                <a:lnTo>
                  <a:pt x="99" y="14"/>
                </a:lnTo>
                <a:lnTo>
                  <a:pt x="108" y="18"/>
                </a:lnTo>
                <a:lnTo>
                  <a:pt x="108" y="23"/>
                </a:lnTo>
                <a:lnTo>
                  <a:pt x="103" y="27"/>
                </a:lnTo>
                <a:lnTo>
                  <a:pt x="103" y="36"/>
                </a:lnTo>
                <a:lnTo>
                  <a:pt x="108" y="41"/>
                </a:lnTo>
                <a:lnTo>
                  <a:pt x="108" y="54"/>
                </a:lnTo>
                <a:lnTo>
                  <a:pt x="112" y="54"/>
                </a:lnTo>
                <a:lnTo>
                  <a:pt x="121" y="54"/>
                </a:lnTo>
                <a:lnTo>
                  <a:pt x="125" y="54"/>
                </a:lnTo>
                <a:lnTo>
                  <a:pt x="134" y="63"/>
                </a:lnTo>
                <a:lnTo>
                  <a:pt x="138" y="63"/>
                </a:lnTo>
                <a:lnTo>
                  <a:pt x="142" y="68"/>
                </a:lnTo>
                <a:lnTo>
                  <a:pt x="142" y="63"/>
                </a:lnTo>
                <a:lnTo>
                  <a:pt x="155" y="45"/>
                </a:lnTo>
                <a:lnTo>
                  <a:pt x="173" y="27"/>
                </a:lnTo>
                <a:lnTo>
                  <a:pt x="173" y="23"/>
                </a:lnTo>
                <a:lnTo>
                  <a:pt x="177" y="23"/>
                </a:lnTo>
                <a:lnTo>
                  <a:pt x="181" y="18"/>
                </a:lnTo>
                <a:lnTo>
                  <a:pt x="185" y="14"/>
                </a:lnTo>
                <a:lnTo>
                  <a:pt x="194" y="14"/>
                </a:lnTo>
                <a:lnTo>
                  <a:pt x="198" y="5"/>
                </a:lnTo>
                <a:lnTo>
                  <a:pt x="207" y="0"/>
                </a:lnTo>
                <a:lnTo>
                  <a:pt x="207" y="5"/>
                </a:lnTo>
                <a:lnTo>
                  <a:pt x="211" y="5"/>
                </a:lnTo>
                <a:lnTo>
                  <a:pt x="216" y="9"/>
                </a:lnTo>
                <a:lnTo>
                  <a:pt x="220" y="9"/>
                </a:lnTo>
                <a:lnTo>
                  <a:pt x="224" y="9"/>
                </a:lnTo>
                <a:lnTo>
                  <a:pt x="229" y="9"/>
                </a:lnTo>
                <a:lnTo>
                  <a:pt x="229" y="18"/>
                </a:lnTo>
                <a:lnTo>
                  <a:pt x="229" y="23"/>
                </a:lnTo>
                <a:lnTo>
                  <a:pt x="233" y="23"/>
                </a:lnTo>
                <a:lnTo>
                  <a:pt x="237" y="27"/>
                </a:lnTo>
                <a:lnTo>
                  <a:pt x="242" y="27"/>
                </a:lnTo>
                <a:lnTo>
                  <a:pt x="246" y="32"/>
                </a:lnTo>
                <a:lnTo>
                  <a:pt x="246" y="36"/>
                </a:lnTo>
                <a:lnTo>
                  <a:pt x="242" y="45"/>
                </a:lnTo>
                <a:lnTo>
                  <a:pt x="242" y="50"/>
                </a:lnTo>
                <a:lnTo>
                  <a:pt x="246" y="50"/>
                </a:lnTo>
                <a:lnTo>
                  <a:pt x="255" y="50"/>
                </a:lnTo>
                <a:lnTo>
                  <a:pt x="259" y="54"/>
                </a:lnTo>
                <a:lnTo>
                  <a:pt x="267" y="54"/>
                </a:lnTo>
                <a:lnTo>
                  <a:pt x="267" y="59"/>
                </a:lnTo>
                <a:lnTo>
                  <a:pt x="272" y="59"/>
                </a:lnTo>
                <a:lnTo>
                  <a:pt x="272" y="63"/>
                </a:lnTo>
                <a:lnTo>
                  <a:pt x="267" y="68"/>
                </a:lnTo>
                <a:lnTo>
                  <a:pt x="280" y="72"/>
                </a:lnTo>
                <a:lnTo>
                  <a:pt x="306" y="99"/>
                </a:lnTo>
                <a:lnTo>
                  <a:pt x="324" y="108"/>
                </a:lnTo>
                <a:lnTo>
                  <a:pt x="341" y="117"/>
                </a:lnTo>
                <a:lnTo>
                  <a:pt x="354" y="131"/>
                </a:lnTo>
                <a:lnTo>
                  <a:pt x="367" y="144"/>
                </a:lnTo>
                <a:lnTo>
                  <a:pt x="375" y="144"/>
                </a:lnTo>
                <a:lnTo>
                  <a:pt x="384" y="149"/>
                </a:lnTo>
                <a:lnTo>
                  <a:pt x="380" y="171"/>
                </a:lnTo>
                <a:lnTo>
                  <a:pt x="367" y="189"/>
                </a:lnTo>
                <a:lnTo>
                  <a:pt x="255" y="198"/>
                </a:lnTo>
                <a:lnTo>
                  <a:pt x="242" y="216"/>
                </a:lnTo>
                <a:lnTo>
                  <a:pt x="237" y="225"/>
                </a:lnTo>
                <a:lnTo>
                  <a:pt x="216" y="266"/>
                </a:lnTo>
                <a:lnTo>
                  <a:pt x="211" y="270"/>
                </a:lnTo>
                <a:lnTo>
                  <a:pt x="207" y="270"/>
                </a:lnTo>
                <a:lnTo>
                  <a:pt x="207" y="275"/>
                </a:lnTo>
                <a:lnTo>
                  <a:pt x="211" y="275"/>
                </a:lnTo>
                <a:lnTo>
                  <a:pt x="211" y="288"/>
                </a:lnTo>
                <a:lnTo>
                  <a:pt x="207" y="297"/>
                </a:lnTo>
                <a:lnTo>
                  <a:pt x="211" y="297"/>
                </a:lnTo>
                <a:lnTo>
                  <a:pt x="220" y="302"/>
                </a:lnTo>
                <a:lnTo>
                  <a:pt x="220" y="315"/>
                </a:lnTo>
                <a:lnTo>
                  <a:pt x="216" y="320"/>
                </a:lnTo>
                <a:lnTo>
                  <a:pt x="211" y="324"/>
                </a:lnTo>
                <a:lnTo>
                  <a:pt x="211" y="338"/>
                </a:lnTo>
                <a:lnTo>
                  <a:pt x="211" y="342"/>
                </a:lnTo>
                <a:lnTo>
                  <a:pt x="216" y="351"/>
                </a:lnTo>
                <a:lnTo>
                  <a:pt x="207" y="365"/>
                </a:lnTo>
                <a:lnTo>
                  <a:pt x="203" y="365"/>
                </a:lnTo>
                <a:lnTo>
                  <a:pt x="203" y="361"/>
                </a:lnTo>
                <a:lnTo>
                  <a:pt x="177" y="338"/>
                </a:lnTo>
                <a:lnTo>
                  <a:pt x="173" y="338"/>
                </a:lnTo>
                <a:lnTo>
                  <a:pt x="164" y="324"/>
                </a:lnTo>
                <a:lnTo>
                  <a:pt x="160" y="320"/>
                </a:lnTo>
                <a:lnTo>
                  <a:pt x="164" y="320"/>
                </a:lnTo>
                <a:lnTo>
                  <a:pt x="160" y="320"/>
                </a:lnTo>
                <a:lnTo>
                  <a:pt x="151" y="311"/>
                </a:lnTo>
                <a:lnTo>
                  <a:pt x="151" y="306"/>
                </a:lnTo>
                <a:lnTo>
                  <a:pt x="147" y="306"/>
                </a:lnTo>
                <a:lnTo>
                  <a:pt x="138" y="297"/>
                </a:lnTo>
                <a:lnTo>
                  <a:pt x="134" y="293"/>
                </a:lnTo>
                <a:lnTo>
                  <a:pt x="134" y="288"/>
                </a:lnTo>
                <a:lnTo>
                  <a:pt x="129" y="288"/>
                </a:lnTo>
                <a:lnTo>
                  <a:pt x="125" y="284"/>
                </a:lnTo>
                <a:lnTo>
                  <a:pt x="125" y="288"/>
                </a:lnTo>
                <a:lnTo>
                  <a:pt x="125" y="284"/>
                </a:lnTo>
                <a:lnTo>
                  <a:pt x="121" y="284"/>
                </a:lnTo>
                <a:lnTo>
                  <a:pt x="116" y="284"/>
                </a:lnTo>
                <a:lnTo>
                  <a:pt x="108" y="270"/>
                </a:lnTo>
                <a:lnTo>
                  <a:pt x="103" y="266"/>
                </a:lnTo>
                <a:lnTo>
                  <a:pt x="99" y="266"/>
                </a:lnTo>
                <a:lnTo>
                  <a:pt x="91" y="257"/>
                </a:lnTo>
                <a:lnTo>
                  <a:pt x="86" y="257"/>
                </a:lnTo>
                <a:lnTo>
                  <a:pt x="82" y="252"/>
                </a:lnTo>
                <a:lnTo>
                  <a:pt x="73" y="243"/>
                </a:lnTo>
                <a:lnTo>
                  <a:pt x="65" y="239"/>
                </a:lnTo>
                <a:lnTo>
                  <a:pt x="60" y="234"/>
                </a:lnTo>
                <a:lnTo>
                  <a:pt x="52" y="230"/>
                </a:lnTo>
                <a:lnTo>
                  <a:pt x="52" y="225"/>
                </a:lnTo>
                <a:lnTo>
                  <a:pt x="43" y="225"/>
                </a:lnTo>
                <a:lnTo>
                  <a:pt x="39" y="221"/>
                </a:lnTo>
                <a:lnTo>
                  <a:pt x="34" y="216"/>
                </a:lnTo>
                <a:lnTo>
                  <a:pt x="30" y="216"/>
                </a:lnTo>
                <a:lnTo>
                  <a:pt x="26" y="216"/>
                </a:lnTo>
                <a:lnTo>
                  <a:pt x="26" y="212"/>
                </a:lnTo>
                <a:lnTo>
                  <a:pt x="21" y="212"/>
                </a:lnTo>
                <a:lnTo>
                  <a:pt x="17" y="207"/>
                </a:lnTo>
                <a:lnTo>
                  <a:pt x="13" y="212"/>
                </a:lnTo>
                <a:lnTo>
                  <a:pt x="9" y="207"/>
                </a:lnTo>
                <a:lnTo>
                  <a:pt x="9" y="189"/>
                </a:lnTo>
                <a:lnTo>
                  <a:pt x="0" y="176"/>
                </a:lnTo>
                <a:close/>
              </a:path>
            </a:pathLst>
          </a:custGeom>
          <a:solidFill>
            <a:schemeClr val="accent2">
              <a:lumMod val="60000"/>
              <a:lumOff val="40000"/>
            </a:schemeClr>
          </a:solidFill>
          <a:ln w="3175" cap="rnd" cmpd="sng">
            <a:solidFill>
              <a:srgbClr val="808080"/>
            </a:solidFill>
            <a:prstDash val="solid"/>
            <a:round/>
            <a:headEnd type="none" w="med" len="med"/>
            <a:tailEnd type="none" w="med" len="med"/>
          </a:ln>
        </p:spPr>
        <p:txBody>
          <a:bodyPr/>
          <a:lstStyle/>
          <a:p>
            <a:endParaRPr lang="es-MX"/>
          </a:p>
        </p:txBody>
      </p:sp>
      <p:sp>
        <p:nvSpPr>
          <p:cNvPr id="60" name="Freeform 584"/>
          <p:cNvSpPr>
            <a:spLocks/>
          </p:cNvSpPr>
          <p:nvPr/>
        </p:nvSpPr>
        <p:spPr bwMode="auto">
          <a:xfrm>
            <a:off x="7620943" y="3879627"/>
            <a:ext cx="588962" cy="906462"/>
          </a:xfrm>
          <a:custGeom>
            <a:avLst/>
            <a:gdLst>
              <a:gd name="T0" fmla="*/ 2147483647 w 216"/>
              <a:gd name="T1" fmla="*/ 2147483647 h 405"/>
              <a:gd name="T2" fmla="*/ 2147483647 w 216"/>
              <a:gd name="T3" fmla="*/ 2147483647 h 405"/>
              <a:gd name="T4" fmla="*/ 2147483647 w 216"/>
              <a:gd name="T5" fmla="*/ 2147483647 h 405"/>
              <a:gd name="T6" fmla="*/ 2147483647 w 216"/>
              <a:gd name="T7" fmla="*/ 2147483647 h 405"/>
              <a:gd name="T8" fmla="*/ 2147483647 w 216"/>
              <a:gd name="T9" fmla="*/ 2147483647 h 405"/>
              <a:gd name="T10" fmla="*/ 2147483647 w 216"/>
              <a:gd name="T11" fmla="*/ 2147483647 h 405"/>
              <a:gd name="T12" fmla="*/ 2147483647 w 216"/>
              <a:gd name="T13" fmla="*/ 2147483647 h 405"/>
              <a:gd name="T14" fmla="*/ 2147483647 w 216"/>
              <a:gd name="T15" fmla="*/ 2147483647 h 405"/>
              <a:gd name="T16" fmla="*/ 2147483647 w 216"/>
              <a:gd name="T17" fmla="*/ 2147483647 h 405"/>
              <a:gd name="T18" fmla="*/ 2147483647 w 216"/>
              <a:gd name="T19" fmla="*/ 2147483647 h 405"/>
              <a:gd name="T20" fmla="*/ 2147483647 w 216"/>
              <a:gd name="T21" fmla="*/ 2147483647 h 405"/>
              <a:gd name="T22" fmla="*/ 2147483647 w 216"/>
              <a:gd name="T23" fmla="*/ 2147483647 h 405"/>
              <a:gd name="T24" fmla="*/ 2147483647 w 216"/>
              <a:gd name="T25" fmla="*/ 2147483647 h 405"/>
              <a:gd name="T26" fmla="*/ 2147483647 w 216"/>
              <a:gd name="T27" fmla="*/ 2147483647 h 405"/>
              <a:gd name="T28" fmla="*/ 2147483647 w 216"/>
              <a:gd name="T29" fmla="*/ 2147483647 h 405"/>
              <a:gd name="T30" fmla="*/ 2147483647 w 216"/>
              <a:gd name="T31" fmla="*/ 2147483647 h 405"/>
              <a:gd name="T32" fmla="*/ 2147483647 w 216"/>
              <a:gd name="T33" fmla="*/ 2147483647 h 405"/>
              <a:gd name="T34" fmla="*/ 2147483647 w 216"/>
              <a:gd name="T35" fmla="*/ 2147483647 h 405"/>
              <a:gd name="T36" fmla="*/ 2147483647 w 216"/>
              <a:gd name="T37" fmla="*/ 2147483647 h 405"/>
              <a:gd name="T38" fmla="*/ 2147483647 w 216"/>
              <a:gd name="T39" fmla="*/ 2147483647 h 405"/>
              <a:gd name="T40" fmla="*/ 2147483647 w 216"/>
              <a:gd name="T41" fmla="*/ 2147483647 h 405"/>
              <a:gd name="T42" fmla="*/ 2147483647 w 216"/>
              <a:gd name="T43" fmla="*/ 2147483647 h 405"/>
              <a:gd name="T44" fmla="*/ 2147483647 w 216"/>
              <a:gd name="T45" fmla="*/ 2147483647 h 405"/>
              <a:gd name="T46" fmla="*/ 2147483647 w 216"/>
              <a:gd name="T47" fmla="*/ 2147483647 h 405"/>
              <a:gd name="T48" fmla="*/ 2147483647 w 216"/>
              <a:gd name="T49" fmla="*/ 2147483647 h 405"/>
              <a:gd name="T50" fmla="*/ 2147483647 w 216"/>
              <a:gd name="T51" fmla="*/ 2147483647 h 405"/>
              <a:gd name="T52" fmla="*/ 2147483647 w 216"/>
              <a:gd name="T53" fmla="*/ 2147483647 h 405"/>
              <a:gd name="T54" fmla="*/ 2147483647 w 216"/>
              <a:gd name="T55" fmla="*/ 2147483647 h 405"/>
              <a:gd name="T56" fmla="*/ 2147483647 w 216"/>
              <a:gd name="T57" fmla="*/ 2147483647 h 405"/>
              <a:gd name="T58" fmla="*/ 2147483647 w 216"/>
              <a:gd name="T59" fmla="*/ 2147483647 h 405"/>
              <a:gd name="T60" fmla="*/ 2147483647 w 216"/>
              <a:gd name="T61" fmla="*/ 2147483647 h 405"/>
              <a:gd name="T62" fmla="*/ 2147483647 w 216"/>
              <a:gd name="T63" fmla="*/ 2147483647 h 405"/>
              <a:gd name="T64" fmla="*/ 2147483647 w 216"/>
              <a:gd name="T65" fmla="*/ 2147483647 h 405"/>
              <a:gd name="T66" fmla="*/ 2147483647 w 216"/>
              <a:gd name="T67" fmla="*/ 2147483647 h 405"/>
              <a:gd name="T68" fmla="*/ 2147483647 w 216"/>
              <a:gd name="T69" fmla="*/ 2147483647 h 405"/>
              <a:gd name="T70" fmla="*/ 2147483647 w 216"/>
              <a:gd name="T71" fmla="*/ 2147483647 h 405"/>
              <a:gd name="T72" fmla="*/ 2147483647 w 216"/>
              <a:gd name="T73" fmla="*/ 2147483647 h 405"/>
              <a:gd name="T74" fmla="*/ 2147483647 w 216"/>
              <a:gd name="T75" fmla="*/ 2147483647 h 405"/>
              <a:gd name="T76" fmla="*/ 2147483647 w 216"/>
              <a:gd name="T77" fmla="*/ 2147483647 h 405"/>
              <a:gd name="T78" fmla="*/ 2147483647 w 216"/>
              <a:gd name="T79" fmla="*/ 2147483647 h 405"/>
              <a:gd name="T80" fmla="*/ 2147483647 w 216"/>
              <a:gd name="T81" fmla="*/ 2147483647 h 405"/>
              <a:gd name="T82" fmla="*/ 2147483647 w 216"/>
              <a:gd name="T83" fmla="*/ 2147483647 h 405"/>
              <a:gd name="T84" fmla="*/ 2147483647 w 216"/>
              <a:gd name="T85" fmla="*/ 2147483647 h 405"/>
              <a:gd name="T86" fmla="*/ 2147483647 w 216"/>
              <a:gd name="T87" fmla="*/ 2147483647 h 405"/>
              <a:gd name="T88" fmla="*/ 2147483647 w 216"/>
              <a:gd name="T89" fmla="*/ 2147483647 h 405"/>
              <a:gd name="T90" fmla="*/ 2147483647 w 216"/>
              <a:gd name="T91" fmla="*/ 2147483647 h 405"/>
              <a:gd name="T92" fmla="*/ 2147483647 w 216"/>
              <a:gd name="T93" fmla="*/ 2147483647 h 405"/>
              <a:gd name="T94" fmla="*/ 2147483647 w 216"/>
              <a:gd name="T95" fmla="*/ 2147483647 h 405"/>
              <a:gd name="T96" fmla="*/ 2147483647 w 216"/>
              <a:gd name="T97" fmla="*/ 0 h 405"/>
              <a:gd name="T98" fmla="*/ 2147483647 w 216"/>
              <a:gd name="T99" fmla="*/ 2147483647 h 405"/>
              <a:gd name="T100" fmla="*/ 2147483647 w 216"/>
              <a:gd name="T101" fmla="*/ 2147483647 h 405"/>
              <a:gd name="T102" fmla="*/ 2147483647 w 216"/>
              <a:gd name="T103" fmla="*/ 2147483647 h 40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6"/>
              <a:gd name="T157" fmla="*/ 0 h 405"/>
              <a:gd name="T158" fmla="*/ 216 w 216"/>
              <a:gd name="T159" fmla="*/ 405 h 40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6" h="405">
                <a:moveTo>
                  <a:pt x="0" y="261"/>
                </a:moveTo>
                <a:lnTo>
                  <a:pt x="5" y="293"/>
                </a:lnTo>
                <a:lnTo>
                  <a:pt x="9" y="401"/>
                </a:lnTo>
                <a:lnTo>
                  <a:pt x="13" y="401"/>
                </a:lnTo>
                <a:lnTo>
                  <a:pt x="17" y="401"/>
                </a:lnTo>
                <a:lnTo>
                  <a:pt x="17" y="396"/>
                </a:lnTo>
                <a:lnTo>
                  <a:pt x="22" y="396"/>
                </a:lnTo>
                <a:lnTo>
                  <a:pt x="26" y="396"/>
                </a:lnTo>
                <a:lnTo>
                  <a:pt x="30" y="401"/>
                </a:lnTo>
                <a:lnTo>
                  <a:pt x="35" y="401"/>
                </a:lnTo>
                <a:lnTo>
                  <a:pt x="39" y="401"/>
                </a:lnTo>
                <a:lnTo>
                  <a:pt x="43" y="405"/>
                </a:lnTo>
                <a:lnTo>
                  <a:pt x="43" y="401"/>
                </a:lnTo>
                <a:lnTo>
                  <a:pt x="48" y="396"/>
                </a:lnTo>
                <a:lnTo>
                  <a:pt x="48" y="392"/>
                </a:lnTo>
                <a:lnTo>
                  <a:pt x="52" y="392"/>
                </a:lnTo>
                <a:lnTo>
                  <a:pt x="52" y="387"/>
                </a:lnTo>
                <a:lnTo>
                  <a:pt x="56" y="387"/>
                </a:lnTo>
                <a:lnTo>
                  <a:pt x="56" y="383"/>
                </a:lnTo>
                <a:lnTo>
                  <a:pt x="61" y="378"/>
                </a:lnTo>
                <a:lnTo>
                  <a:pt x="61" y="374"/>
                </a:lnTo>
                <a:lnTo>
                  <a:pt x="61" y="369"/>
                </a:lnTo>
                <a:lnTo>
                  <a:pt x="65" y="360"/>
                </a:lnTo>
                <a:lnTo>
                  <a:pt x="65" y="356"/>
                </a:lnTo>
                <a:lnTo>
                  <a:pt x="65" y="351"/>
                </a:lnTo>
                <a:lnTo>
                  <a:pt x="69" y="347"/>
                </a:lnTo>
                <a:lnTo>
                  <a:pt x="69" y="342"/>
                </a:lnTo>
                <a:lnTo>
                  <a:pt x="74" y="338"/>
                </a:lnTo>
                <a:lnTo>
                  <a:pt x="82" y="338"/>
                </a:lnTo>
                <a:lnTo>
                  <a:pt x="87" y="338"/>
                </a:lnTo>
                <a:lnTo>
                  <a:pt x="91" y="338"/>
                </a:lnTo>
                <a:lnTo>
                  <a:pt x="95" y="338"/>
                </a:lnTo>
                <a:lnTo>
                  <a:pt x="95" y="333"/>
                </a:lnTo>
                <a:lnTo>
                  <a:pt x="95" y="329"/>
                </a:lnTo>
                <a:lnTo>
                  <a:pt x="95" y="324"/>
                </a:lnTo>
                <a:lnTo>
                  <a:pt x="99" y="324"/>
                </a:lnTo>
                <a:lnTo>
                  <a:pt x="99" y="320"/>
                </a:lnTo>
                <a:lnTo>
                  <a:pt x="99" y="315"/>
                </a:lnTo>
                <a:lnTo>
                  <a:pt x="104" y="315"/>
                </a:lnTo>
                <a:lnTo>
                  <a:pt x="108" y="311"/>
                </a:lnTo>
                <a:lnTo>
                  <a:pt x="104" y="311"/>
                </a:lnTo>
                <a:lnTo>
                  <a:pt x="108" y="311"/>
                </a:lnTo>
                <a:lnTo>
                  <a:pt x="108" y="306"/>
                </a:lnTo>
                <a:lnTo>
                  <a:pt x="108" y="302"/>
                </a:lnTo>
                <a:lnTo>
                  <a:pt x="108" y="297"/>
                </a:lnTo>
                <a:lnTo>
                  <a:pt x="112" y="297"/>
                </a:lnTo>
                <a:lnTo>
                  <a:pt x="112" y="302"/>
                </a:lnTo>
                <a:lnTo>
                  <a:pt x="117" y="302"/>
                </a:lnTo>
                <a:lnTo>
                  <a:pt x="117" y="306"/>
                </a:lnTo>
                <a:lnTo>
                  <a:pt x="117" y="311"/>
                </a:lnTo>
                <a:lnTo>
                  <a:pt x="117" y="315"/>
                </a:lnTo>
                <a:lnTo>
                  <a:pt x="117" y="320"/>
                </a:lnTo>
                <a:lnTo>
                  <a:pt x="117" y="324"/>
                </a:lnTo>
                <a:lnTo>
                  <a:pt x="112" y="324"/>
                </a:lnTo>
                <a:lnTo>
                  <a:pt x="117" y="329"/>
                </a:lnTo>
                <a:lnTo>
                  <a:pt x="112" y="329"/>
                </a:lnTo>
                <a:lnTo>
                  <a:pt x="117" y="329"/>
                </a:lnTo>
                <a:lnTo>
                  <a:pt x="112" y="329"/>
                </a:lnTo>
                <a:lnTo>
                  <a:pt x="112" y="333"/>
                </a:lnTo>
                <a:lnTo>
                  <a:pt x="112" y="338"/>
                </a:lnTo>
                <a:lnTo>
                  <a:pt x="121" y="338"/>
                </a:lnTo>
                <a:lnTo>
                  <a:pt x="125" y="338"/>
                </a:lnTo>
                <a:lnTo>
                  <a:pt x="125" y="342"/>
                </a:lnTo>
                <a:lnTo>
                  <a:pt x="125" y="347"/>
                </a:lnTo>
                <a:lnTo>
                  <a:pt x="130" y="347"/>
                </a:lnTo>
                <a:lnTo>
                  <a:pt x="130" y="351"/>
                </a:lnTo>
                <a:lnTo>
                  <a:pt x="130" y="356"/>
                </a:lnTo>
                <a:lnTo>
                  <a:pt x="130" y="360"/>
                </a:lnTo>
                <a:lnTo>
                  <a:pt x="130" y="356"/>
                </a:lnTo>
                <a:lnTo>
                  <a:pt x="130" y="360"/>
                </a:lnTo>
                <a:lnTo>
                  <a:pt x="130" y="365"/>
                </a:lnTo>
                <a:lnTo>
                  <a:pt x="134" y="365"/>
                </a:lnTo>
                <a:lnTo>
                  <a:pt x="134" y="360"/>
                </a:lnTo>
                <a:lnTo>
                  <a:pt x="134" y="365"/>
                </a:lnTo>
                <a:lnTo>
                  <a:pt x="138" y="365"/>
                </a:lnTo>
                <a:lnTo>
                  <a:pt x="138" y="356"/>
                </a:lnTo>
                <a:lnTo>
                  <a:pt x="138" y="351"/>
                </a:lnTo>
                <a:lnTo>
                  <a:pt x="138" y="347"/>
                </a:lnTo>
                <a:lnTo>
                  <a:pt x="143" y="342"/>
                </a:lnTo>
                <a:lnTo>
                  <a:pt x="143" y="338"/>
                </a:lnTo>
                <a:lnTo>
                  <a:pt x="143" y="333"/>
                </a:lnTo>
                <a:lnTo>
                  <a:pt x="143" y="329"/>
                </a:lnTo>
                <a:lnTo>
                  <a:pt x="143" y="320"/>
                </a:lnTo>
                <a:lnTo>
                  <a:pt x="143" y="311"/>
                </a:lnTo>
                <a:lnTo>
                  <a:pt x="147" y="311"/>
                </a:lnTo>
                <a:lnTo>
                  <a:pt x="147" y="306"/>
                </a:lnTo>
                <a:lnTo>
                  <a:pt x="151" y="306"/>
                </a:lnTo>
                <a:lnTo>
                  <a:pt x="151" y="302"/>
                </a:lnTo>
                <a:lnTo>
                  <a:pt x="151" y="297"/>
                </a:lnTo>
                <a:lnTo>
                  <a:pt x="151" y="293"/>
                </a:lnTo>
                <a:lnTo>
                  <a:pt x="151" y="284"/>
                </a:lnTo>
                <a:lnTo>
                  <a:pt x="151" y="279"/>
                </a:lnTo>
                <a:lnTo>
                  <a:pt x="156" y="274"/>
                </a:lnTo>
                <a:lnTo>
                  <a:pt x="156" y="270"/>
                </a:lnTo>
                <a:lnTo>
                  <a:pt x="156" y="265"/>
                </a:lnTo>
                <a:lnTo>
                  <a:pt x="156" y="261"/>
                </a:lnTo>
                <a:lnTo>
                  <a:pt x="160" y="256"/>
                </a:lnTo>
                <a:lnTo>
                  <a:pt x="164" y="247"/>
                </a:lnTo>
                <a:lnTo>
                  <a:pt x="164" y="243"/>
                </a:lnTo>
                <a:lnTo>
                  <a:pt x="160" y="247"/>
                </a:lnTo>
                <a:lnTo>
                  <a:pt x="160" y="243"/>
                </a:lnTo>
                <a:lnTo>
                  <a:pt x="160" y="247"/>
                </a:lnTo>
                <a:lnTo>
                  <a:pt x="156" y="247"/>
                </a:lnTo>
                <a:lnTo>
                  <a:pt x="151" y="252"/>
                </a:lnTo>
                <a:lnTo>
                  <a:pt x="147" y="256"/>
                </a:lnTo>
                <a:lnTo>
                  <a:pt x="143" y="256"/>
                </a:lnTo>
                <a:lnTo>
                  <a:pt x="143" y="252"/>
                </a:lnTo>
                <a:lnTo>
                  <a:pt x="147" y="247"/>
                </a:lnTo>
                <a:lnTo>
                  <a:pt x="143" y="247"/>
                </a:lnTo>
                <a:lnTo>
                  <a:pt x="143" y="243"/>
                </a:lnTo>
                <a:lnTo>
                  <a:pt x="147" y="238"/>
                </a:lnTo>
                <a:lnTo>
                  <a:pt x="151" y="238"/>
                </a:lnTo>
                <a:lnTo>
                  <a:pt x="151" y="234"/>
                </a:lnTo>
                <a:lnTo>
                  <a:pt x="151" y="238"/>
                </a:lnTo>
                <a:lnTo>
                  <a:pt x="156" y="238"/>
                </a:lnTo>
                <a:lnTo>
                  <a:pt x="156" y="234"/>
                </a:lnTo>
                <a:lnTo>
                  <a:pt x="160" y="234"/>
                </a:lnTo>
                <a:lnTo>
                  <a:pt x="164" y="229"/>
                </a:lnTo>
                <a:lnTo>
                  <a:pt x="164" y="220"/>
                </a:lnTo>
                <a:lnTo>
                  <a:pt x="164" y="216"/>
                </a:lnTo>
                <a:lnTo>
                  <a:pt x="160" y="211"/>
                </a:lnTo>
                <a:lnTo>
                  <a:pt x="164" y="216"/>
                </a:lnTo>
                <a:lnTo>
                  <a:pt x="160" y="216"/>
                </a:lnTo>
                <a:lnTo>
                  <a:pt x="156" y="216"/>
                </a:lnTo>
                <a:lnTo>
                  <a:pt x="151" y="220"/>
                </a:lnTo>
                <a:lnTo>
                  <a:pt x="147" y="220"/>
                </a:lnTo>
                <a:lnTo>
                  <a:pt x="143" y="220"/>
                </a:lnTo>
                <a:lnTo>
                  <a:pt x="138" y="220"/>
                </a:lnTo>
                <a:lnTo>
                  <a:pt x="138" y="216"/>
                </a:lnTo>
                <a:lnTo>
                  <a:pt x="143" y="216"/>
                </a:lnTo>
                <a:lnTo>
                  <a:pt x="143" y="207"/>
                </a:lnTo>
                <a:lnTo>
                  <a:pt x="147" y="202"/>
                </a:lnTo>
                <a:lnTo>
                  <a:pt x="147" y="193"/>
                </a:lnTo>
                <a:lnTo>
                  <a:pt x="151" y="193"/>
                </a:lnTo>
                <a:lnTo>
                  <a:pt x="156" y="193"/>
                </a:lnTo>
                <a:lnTo>
                  <a:pt x="160" y="193"/>
                </a:lnTo>
                <a:lnTo>
                  <a:pt x="160" y="189"/>
                </a:lnTo>
                <a:lnTo>
                  <a:pt x="160" y="184"/>
                </a:lnTo>
                <a:lnTo>
                  <a:pt x="160" y="180"/>
                </a:lnTo>
                <a:lnTo>
                  <a:pt x="160" y="175"/>
                </a:lnTo>
                <a:lnTo>
                  <a:pt x="156" y="171"/>
                </a:lnTo>
                <a:lnTo>
                  <a:pt x="156" y="162"/>
                </a:lnTo>
                <a:lnTo>
                  <a:pt x="160" y="148"/>
                </a:lnTo>
                <a:lnTo>
                  <a:pt x="160" y="144"/>
                </a:lnTo>
                <a:lnTo>
                  <a:pt x="164" y="144"/>
                </a:lnTo>
                <a:lnTo>
                  <a:pt x="164" y="139"/>
                </a:lnTo>
                <a:lnTo>
                  <a:pt x="173" y="126"/>
                </a:lnTo>
                <a:lnTo>
                  <a:pt x="173" y="121"/>
                </a:lnTo>
                <a:lnTo>
                  <a:pt x="177" y="121"/>
                </a:lnTo>
                <a:lnTo>
                  <a:pt x="181" y="112"/>
                </a:lnTo>
                <a:lnTo>
                  <a:pt x="186" y="112"/>
                </a:lnTo>
                <a:lnTo>
                  <a:pt x="194" y="103"/>
                </a:lnTo>
                <a:lnTo>
                  <a:pt x="194" y="99"/>
                </a:lnTo>
                <a:lnTo>
                  <a:pt x="194" y="94"/>
                </a:lnTo>
                <a:lnTo>
                  <a:pt x="199" y="94"/>
                </a:lnTo>
                <a:lnTo>
                  <a:pt x="203" y="85"/>
                </a:lnTo>
                <a:lnTo>
                  <a:pt x="203" y="81"/>
                </a:lnTo>
                <a:lnTo>
                  <a:pt x="203" y="76"/>
                </a:lnTo>
                <a:lnTo>
                  <a:pt x="207" y="76"/>
                </a:lnTo>
                <a:lnTo>
                  <a:pt x="207" y="67"/>
                </a:lnTo>
                <a:lnTo>
                  <a:pt x="212" y="63"/>
                </a:lnTo>
                <a:lnTo>
                  <a:pt x="212" y="58"/>
                </a:lnTo>
                <a:lnTo>
                  <a:pt x="216" y="58"/>
                </a:lnTo>
                <a:lnTo>
                  <a:pt x="212" y="58"/>
                </a:lnTo>
                <a:lnTo>
                  <a:pt x="216" y="54"/>
                </a:lnTo>
                <a:lnTo>
                  <a:pt x="216" y="49"/>
                </a:lnTo>
                <a:lnTo>
                  <a:pt x="212" y="49"/>
                </a:lnTo>
                <a:lnTo>
                  <a:pt x="212" y="45"/>
                </a:lnTo>
                <a:lnTo>
                  <a:pt x="207" y="45"/>
                </a:lnTo>
                <a:lnTo>
                  <a:pt x="207" y="40"/>
                </a:lnTo>
                <a:lnTo>
                  <a:pt x="207" y="36"/>
                </a:lnTo>
                <a:lnTo>
                  <a:pt x="207" y="31"/>
                </a:lnTo>
                <a:lnTo>
                  <a:pt x="207" y="27"/>
                </a:lnTo>
                <a:lnTo>
                  <a:pt x="207" y="22"/>
                </a:lnTo>
                <a:lnTo>
                  <a:pt x="203" y="18"/>
                </a:lnTo>
                <a:lnTo>
                  <a:pt x="199" y="18"/>
                </a:lnTo>
                <a:lnTo>
                  <a:pt x="194" y="18"/>
                </a:lnTo>
                <a:lnTo>
                  <a:pt x="194" y="13"/>
                </a:lnTo>
                <a:lnTo>
                  <a:pt x="186" y="4"/>
                </a:lnTo>
                <a:lnTo>
                  <a:pt x="181" y="0"/>
                </a:lnTo>
                <a:lnTo>
                  <a:pt x="177" y="0"/>
                </a:lnTo>
                <a:lnTo>
                  <a:pt x="173" y="4"/>
                </a:lnTo>
                <a:lnTo>
                  <a:pt x="169" y="9"/>
                </a:lnTo>
                <a:lnTo>
                  <a:pt x="164" y="9"/>
                </a:lnTo>
                <a:lnTo>
                  <a:pt x="160" y="9"/>
                </a:lnTo>
                <a:lnTo>
                  <a:pt x="156" y="9"/>
                </a:lnTo>
                <a:lnTo>
                  <a:pt x="151" y="9"/>
                </a:lnTo>
                <a:lnTo>
                  <a:pt x="151" y="13"/>
                </a:lnTo>
                <a:lnTo>
                  <a:pt x="147" y="18"/>
                </a:lnTo>
                <a:lnTo>
                  <a:pt x="143" y="18"/>
                </a:lnTo>
                <a:lnTo>
                  <a:pt x="138" y="18"/>
                </a:lnTo>
                <a:lnTo>
                  <a:pt x="143" y="54"/>
                </a:lnTo>
                <a:lnTo>
                  <a:pt x="134" y="90"/>
                </a:lnTo>
                <a:lnTo>
                  <a:pt x="108" y="121"/>
                </a:lnTo>
                <a:lnTo>
                  <a:pt x="0" y="261"/>
                </a:lnTo>
                <a:close/>
              </a:path>
            </a:pathLst>
          </a:custGeom>
          <a:solidFill>
            <a:schemeClr val="accent2">
              <a:lumMod val="60000"/>
              <a:lumOff val="40000"/>
            </a:schemeClr>
          </a:solidFill>
          <a:ln w="3175" cap="rnd" cmpd="sng">
            <a:solidFill>
              <a:srgbClr val="808080"/>
            </a:solidFill>
            <a:prstDash val="solid"/>
            <a:round/>
            <a:headEnd type="none" w="med" len="med"/>
            <a:tailEnd type="none" w="med" len="med"/>
          </a:ln>
          <a:effectLst/>
        </p:spPr>
        <p:txBody>
          <a:bodyPr/>
          <a:lstStyle/>
          <a:p>
            <a:pPr>
              <a:defRPr/>
            </a:pPr>
            <a:endParaRPr lang="es-MX"/>
          </a:p>
        </p:txBody>
      </p:sp>
      <p:sp>
        <p:nvSpPr>
          <p:cNvPr id="61" name="Freeform 585"/>
          <p:cNvSpPr>
            <a:spLocks/>
          </p:cNvSpPr>
          <p:nvPr/>
        </p:nvSpPr>
        <p:spPr bwMode="auto">
          <a:xfrm>
            <a:off x="6322368" y="4644802"/>
            <a:ext cx="846137" cy="361950"/>
          </a:xfrm>
          <a:custGeom>
            <a:avLst/>
            <a:gdLst>
              <a:gd name="T0" fmla="*/ 0 w 311"/>
              <a:gd name="T1" fmla="*/ 2147483647 h 162"/>
              <a:gd name="T2" fmla="*/ 2147483647 w 311"/>
              <a:gd name="T3" fmla="*/ 2147483647 h 162"/>
              <a:gd name="T4" fmla="*/ 2147483647 w 311"/>
              <a:gd name="T5" fmla="*/ 2147483647 h 162"/>
              <a:gd name="T6" fmla="*/ 2147483647 w 311"/>
              <a:gd name="T7" fmla="*/ 2147483647 h 162"/>
              <a:gd name="T8" fmla="*/ 2147483647 w 311"/>
              <a:gd name="T9" fmla="*/ 2147483647 h 162"/>
              <a:gd name="T10" fmla="*/ 2147483647 w 311"/>
              <a:gd name="T11" fmla="*/ 2147483647 h 162"/>
              <a:gd name="T12" fmla="*/ 2147483647 w 311"/>
              <a:gd name="T13" fmla="*/ 2147483647 h 162"/>
              <a:gd name="T14" fmla="*/ 2147483647 w 311"/>
              <a:gd name="T15" fmla="*/ 2147483647 h 162"/>
              <a:gd name="T16" fmla="*/ 2147483647 w 311"/>
              <a:gd name="T17" fmla="*/ 2147483647 h 162"/>
              <a:gd name="T18" fmla="*/ 2147483647 w 311"/>
              <a:gd name="T19" fmla="*/ 2147483647 h 162"/>
              <a:gd name="T20" fmla="*/ 2147483647 w 311"/>
              <a:gd name="T21" fmla="*/ 2147483647 h 162"/>
              <a:gd name="T22" fmla="*/ 2147483647 w 311"/>
              <a:gd name="T23" fmla="*/ 2147483647 h 162"/>
              <a:gd name="T24" fmla="*/ 2147483647 w 311"/>
              <a:gd name="T25" fmla="*/ 2147483647 h 162"/>
              <a:gd name="T26" fmla="*/ 2147483647 w 311"/>
              <a:gd name="T27" fmla="*/ 2147483647 h 162"/>
              <a:gd name="T28" fmla="*/ 2147483647 w 311"/>
              <a:gd name="T29" fmla="*/ 2147483647 h 162"/>
              <a:gd name="T30" fmla="*/ 2147483647 w 311"/>
              <a:gd name="T31" fmla="*/ 2147483647 h 162"/>
              <a:gd name="T32" fmla="*/ 2147483647 w 311"/>
              <a:gd name="T33" fmla="*/ 2147483647 h 162"/>
              <a:gd name="T34" fmla="*/ 2147483647 w 311"/>
              <a:gd name="T35" fmla="*/ 2147483647 h 162"/>
              <a:gd name="T36" fmla="*/ 2147483647 w 311"/>
              <a:gd name="T37" fmla="*/ 2147483647 h 162"/>
              <a:gd name="T38" fmla="*/ 2147483647 w 311"/>
              <a:gd name="T39" fmla="*/ 2147483647 h 162"/>
              <a:gd name="T40" fmla="*/ 2147483647 w 311"/>
              <a:gd name="T41" fmla="*/ 2147483647 h 162"/>
              <a:gd name="T42" fmla="*/ 2147483647 w 311"/>
              <a:gd name="T43" fmla="*/ 2147483647 h 162"/>
              <a:gd name="T44" fmla="*/ 2147483647 w 311"/>
              <a:gd name="T45" fmla="*/ 2147483647 h 162"/>
              <a:gd name="T46" fmla="*/ 2147483647 w 311"/>
              <a:gd name="T47" fmla="*/ 2147483647 h 162"/>
              <a:gd name="T48" fmla="*/ 2147483647 w 311"/>
              <a:gd name="T49" fmla="*/ 2147483647 h 162"/>
              <a:gd name="T50" fmla="*/ 2147483647 w 311"/>
              <a:gd name="T51" fmla="*/ 2147483647 h 162"/>
              <a:gd name="T52" fmla="*/ 2147483647 w 311"/>
              <a:gd name="T53" fmla="*/ 2147483647 h 162"/>
              <a:gd name="T54" fmla="*/ 2147483647 w 311"/>
              <a:gd name="T55" fmla="*/ 2147483647 h 162"/>
              <a:gd name="T56" fmla="*/ 2147483647 w 311"/>
              <a:gd name="T57" fmla="*/ 2147483647 h 162"/>
              <a:gd name="T58" fmla="*/ 2147483647 w 311"/>
              <a:gd name="T59" fmla="*/ 2147483647 h 162"/>
              <a:gd name="T60" fmla="*/ 2147483647 w 311"/>
              <a:gd name="T61" fmla="*/ 2147483647 h 162"/>
              <a:gd name="T62" fmla="*/ 2147483647 w 311"/>
              <a:gd name="T63" fmla="*/ 2147483647 h 162"/>
              <a:gd name="T64" fmla="*/ 2147483647 w 311"/>
              <a:gd name="T65" fmla="*/ 2147483647 h 162"/>
              <a:gd name="T66" fmla="*/ 2147483647 w 311"/>
              <a:gd name="T67" fmla="*/ 2147483647 h 162"/>
              <a:gd name="T68" fmla="*/ 2147483647 w 311"/>
              <a:gd name="T69" fmla="*/ 2147483647 h 162"/>
              <a:gd name="T70" fmla="*/ 2147483647 w 311"/>
              <a:gd name="T71" fmla="*/ 2147483647 h 162"/>
              <a:gd name="T72" fmla="*/ 2147483647 w 311"/>
              <a:gd name="T73" fmla="*/ 2147483647 h 162"/>
              <a:gd name="T74" fmla="*/ 2147483647 w 311"/>
              <a:gd name="T75" fmla="*/ 2147483647 h 162"/>
              <a:gd name="T76" fmla="*/ 2147483647 w 311"/>
              <a:gd name="T77" fmla="*/ 2147483647 h 162"/>
              <a:gd name="T78" fmla="*/ 2147483647 w 311"/>
              <a:gd name="T79" fmla="*/ 2147483647 h 162"/>
              <a:gd name="T80" fmla="*/ 2147483647 w 311"/>
              <a:gd name="T81" fmla="*/ 2147483647 h 162"/>
              <a:gd name="T82" fmla="*/ 2147483647 w 311"/>
              <a:gd name="T83" fmla="*/ 2147483647 h 162"/>
              <a:gd name="T84" fmla="*/ 2147483647 w 311"/>
              <a:gd name="T85" fmla="*/ 2147483647 h 162"/>
              <a:gd name="T86" fmla="*/ 2147483647 w 311"/>
              <a:gd name="T87" fmla="*/ 0 h 162"/>
              <a:gd name="T88" fmla="*/ 2147483647 w 311"/>
              <a:gd name="T89" fmla="*/ 2147483647 h 162"/>
              <a:gd name="T90" fmla="*/ 2147483647 w 311"/>
              <a:gd name="T91" fmla="*/ 2147483647 h 162"/>
              <a:gd name="T92" fmla="*/ 2147483647 w 311"/>
              <a:gd name="T93" fmla="*/ 2147483647 h 162"/>
              <a:gd name="T94" fmla="*/ 2147483647 w 311"/>
              <a:gd name="T95" fmla="*/ 2147483647 h 162"/>
              <a:gd name="T96" fmla="*/ 2147483647 w 311"/>
              <a:gd name="T97" fmla="*/ 2147483647 h 162"/>
              <a:gd name="T98" fmla="*/ 2147483647 w 311"/>
              <a:gd name="T99" fmla="*/ 2147483647 h 162"/>
              <a:gd name="T100" fmla="*/ 2147483647 w 311"/>
              <a:gd name="T101" fmla="*/ 2147483647 h 162"/>
              <a:gd name="T102" fmla="*/ 2147483647 w 311"/>
              <a:gd name="T103" fmla="*/ 2147483647 h 16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1"/>
              <a:gd name="T157" fmla="*/ 0 h 162"/>
              <a:gd name="T158" fmla="*/ 311 w 311"/>
              <a:gd name="T159" fmla="*/ 162 h 16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1" h="162">
                <a:moveTo>
                  <a:pt x="0" y="58"/>
                </a:moveTo>
                <a:lnTo>
                  <a:pt x="0" y="67"/>
                </a:lnTo>
                <a:lnTo>
                  <a:pt x="0" y="72"/>
                </a:lnTo>
                <a:lnTo>
                  <a:pt x="4" y="76"/>
                </a:lnTo>
                <a:lnTo>
                  <a:pt x="4" y="81"/>
                </a:lnTo>
                <a:lnTo>
                  <a:pt x="9" y="81"/>
                </a:lnTo>
                <a:lnTo>
                  <a:pt x="4" y="85"/>
                </a:lnTo>
                <a:lnTo>
                  <a:pt x="4" y="99"/>
                </a:lnTo>
                <a:lnTo>
                  <a:pt x="9" y="99"/>
                </a:lnTo>
                <a:lnTo>
                  <a:pt x="9" y="103"/>
                </a:lnTo>
                <a:lnTo>
                  <a:pt x="13" y="99"/>
                </a:lnTo>
                <a:lnTo>
                  <a:pt x="17" y="108"/>
                </a:lnTo>
                <a:lnTo>
                  <a:pt x="21" y="112"/>
                </a:lnTo>
                <a:lnTo>
                  <a:pt x="26" y="117"/>
                </a:lnTo>
                <a:lnTo>
                  <a:pt x="30" y="121"/>
                </a:lnTo>
                <a:lnTo>
                  <a:pt x="30" y="117"/>
                </a:lnTo>
                <a:lnTo>
                  <a:pt x="30" y="121"/>
                </a:lnTo>
                <a:lnTo>
                  <a:pt x="34" y="121"/>
                </a:lnTo>
                <a:lnTo>
                  <a:pt x="39" y="126"/>
                </a:lnTo>
                <a:lnTo>
                  <a:pt x="39" y="135"/>
                </a:lnTo>
                <a:lnTo>
                  <a:pt x="43" y="135"/>
                </a:lnTo>
                <a:lnTo>
                  <a:pt x="47" y="135"/>
                </a:lnTo>
                <a:lnTo>
                  <a:pt x="47" y="157"/>
                </a:lnTo>
                <a:lnTo>
                  <a:pt x="52" y="162"/>
                </a:lnTo>
                <a:lnTo>
                  <a:pt x="60" y="135"/>
                </a:lnTo>
                <a:lnTo>
                  <a:pt x="65" y="135"/>
                </a:lnTo>
                <a:lnTo>
                  <a:pt x="65" y="130"/>
                </a:lnTo>
                <a:lnTo>
                  <a:pt x="69" y="126"/>
                </a:lnTo>
                <a:lnTo>
                  <a:pt x="73" y="121"/>
                </a:lnTo>
                <a:lnTo>
                  <a:pt x="73" y="99"/>
                </a:lnTo>
                <a:lnTo>
                  <a:pt x="82" y="85"/>
                </a:lnTo>
                <a:lnTo>
                  <a:pt x="95" y="85"/>
                </a:lnTo>
                <a:lnTo>
                  <a:pt x="95" y="90"/>
                </a:lnTo>
                <a:lnTo>
                  <a:pt x="99" y="99"/>
                </a:lnTo>
                <a:lnTo>
                  <a:pt x="108" y="99"/>
                </a:lnTo>
                <a:lnTo>
                  <a:pt x="108" y="103"/>
                </a:lnTo>
                <a:lnTo>
                  <a:pt x="108" y="112"/>
                </a:lnTo>
                <a:lnTo>
                  <a:pt x="108" y="121"/>
                </a:lnTo>
                <a:lnTo>
                  <a:pt x="112" y="135"/>
                </a:lnTo>
                <a:lnTo>
                  <a:pt x="125" y="135"/>
                </a:lnTo>
                <a:lnTo>
                  <a:pt x="125" y="139"/>
                </a:lnTo>
                <a:lnTo>
                  <a:pt x="134" y="148"/>
                </a:lnTo>
                <a:lnTo>
                  <a:pt x="138" y="148"/>
                </a:lnTo>
                <a:lnTo>
                  <a:pt x="142" y="148"/>
                </a:lnTo>
                <a:lnTo>
                  <a:pt x="155" y="130"/>
                </a:lnTo>
                <a:lnTo>
                  <a:pt x="168" y="112"/>
                </a:lnTo>
                <a:lnTo>
                  <a:pt x="173" y="108"/>
                </a:lnTo>
                <a:lnTo>
                  <a:pt x="177" y="103"/>
                </a:lnTo>
                <a:lnTo>
                  <a:pt x="181" y="99"/>
                </a:lnTo>
                <a:lnTo>
                  <a:pt x="185" y="99"/>
                </a:lnTo>
                <a:lnTo>
                  <a:pt x="190" y="99"/>
                </a:lnTo>
                <a:lnTo>
                  <a:pt x="194" y="99"/>
                </a:lnTo>
                <a:lnTo>
                  <a:pt x="198" y="94"/>
                </a:lnTo>
                <a:lnTo>
                  <a:pt x="198" y="85"/>
                </a:lnTo>
                <a:lnTo>
                  <a:pt x="203" y="85"/>
                </a:lnTo>
                <a:lnTo>
                  <a:pt x="207" y="81"/>
                </a:lnTo>
                <a:lnTo>
                  <a:pt x="211" y="85"/>
                </a:lnTo>
                <a:lnTo>
                  <a:pt x="211" y="90"/>
                </a:lnTo>
                <a:lnTo>
                  <a:pt x="216" y="85"/>
                </a:lnTo>
                <a:lnTo>
                  <a:pt x="216" y="90"/>
                </a:lnTo>
                <a:lnTo>
                  <a:pt x="216" y="94"/>
                </a:lnTo>
                <a:lnTo>
                  <a:pt x="220" y="94"/>
                </a:lnTo>
                <a:lnTo>
                  <a:pt x="224" y="90"/>
                </a:lnTo>
                <a:lnTo>
                  <a:pt x="224" y="94"/>
                </a:lnTo>
                <a:lnTo>
                  <a:pt x="229" y="99"/>
                </a:lnTo>
                <a:lnTo>
                  <a:pt x="233" y="108"/>
                </a:lnTo>
                <a:lnTo>
                  <a:pt x="237" y="108"/>
                </a:lnTo>
                <a:lnTo>
                  <a:pt x="242" y="112"/>
                </a:lnTo>
                <a:lnTo>
                  <a:pt x="246" y="117"/>
                </a:lnTo>
                <a:lnTo>
                  <a:pt x="246" y="121"/>
                </a:lnTo>
                <a:lnTo>
                  <a:pt x="242" y="126"/>
                </a:lnTo>
                <a:lnTo>
                  <a:pt x="242" y="130"/>
                </a:lnTo>
                <a:lnTo>
                  <a:pt x="246" y="135"/>
                </a:lnTo>
                <a:lnTo>
                  <a:pt x="255" y="135"/>
                </a:lnTo>
                <a:lnTo>
                  <a:pt x="259" y="135"/>
                </a:lnTo>
                <a:lnTo>
                  <a:pt x="259" y="139"/>
                </a:lnTo>
                <a:lnTo>
                  <a:pt x="263" y="139"/>
                </a:lnTo>
                <a:lnTo>
                  <a:pt x="267" y="139"/>
                </a:lnTo>
                <a:lnTo>
                  <a:pt x="272" y="144"/>
                </a:lnTo>
                <a:lnTo>
                  <a:pt x="272" y="148"/>
                </a:lnTo>
                <a:lnTo>
                  <a:pt x="311" y="148"/>
                </a:lnTo>
                <a:lnTo>
                  <a:pt x="311" y="85"/>
                </a:lnTo>
                <a:lnTo>
                  <a:pt x="306" y="67"/>
                </a:lnTo>
                <a:lnTo>
                  <a:pt x="289" y="67"/>
                </a:lnTo>
                <a:lnTo>
                  <a:pt x="272" y="58"/>
                </a:lnTo>
                <a:lnTo>
                  <a:pt x="267" y="58"/>
                </a:lnTo>
                <a:lnTo>
                  <a:pt x="263" y="58"/>
                </a:lnTo>
                <a:lnTo>
                  <a:pt x="255" y="58"/>
                </a:lnTo>
                <a:lnTo>
                  <a:pt x="250" y="58"/>
                </a:lnTo>
                <a:lnTo>
                  <a:pt x="246" y="63"/>
                </a:lnTo>
                <a:lnTo>
                  <a:pt x="246" y="72"/>
                </a:lnTo>
                <a:lnTo>
                  <a:pt x="242" y="76"/>
                </a:lnTo>
                <a:lnTo>
                  <a:pt x="242" y="81"/>
                </a:lnTo>
                <a:lnTo>
                  <a:pt x="242" y="76"/>
                </a:lnTo>
                <a:lnTo>
                  <a:pt x="216" y="81"/>
                </a:lnTo>
                <a:lnTo>
                  <a:pt x="216" y="76"/>
                </a:lnTo>
                <a:lnTo>
                  <a:pt x="211" y="67"/>
                </a:lnTo>
                <a:lnTo>
                  <a:pt x="207" y="67"/>
                </a:lnTo>
                <a:lnTo>
                  <a:pt x="203" y="67"/>
                </a:lnTo>
                <a:lnTo>
                  <a:pt x="203" y="63"/>
                </a:lnTo>
                <a:lnTo>
                  <a:pt x="198" y="63"/>
                </a:lnTo>
                <a:lnTo>
                  <a:pt x="194" y="63"/>
                </a:lnTo>
                <a:lnTo>
                  <a:pt x="190" y="58"/>
                </a:lnTo>
                <a:lnTo>
                  <a:pt x="190" y="49"/>
                </a:lnTo>
                <a:lnTo>
                  <a:pt x="190" y="36"/>
                </a:lnTo>
                <a:lnTo>
                  <a:pt x="185" y="22"/>
                </a:lnTo>
                <a:lnTo>
                  <a:pt x="168" y="18"/>
                </a:lnTo>
                <a:lnTo>
                  <a:pt x="160" y="0"/>
                </a:lnTo>
                <a:lnTo>
                  <a:pt x="151" y="4"/>
                </a:lnTo>
                <a:lnTo>
                  <a:pt x="147" y="9"/>
                </a:lnTo>
                <a:lnTo>
                  <a:pt x="142" y="4"/>
                </a:lnTo>
                <a:lnTo>
                  <a:pt x="138" y="9"/>
                </a:lnTo>
                <a:lnTo>
                  <a:pt x="138" y="13"/>
                </a:lnTo>
                <a:lnTo>
                  <a:pt x="129" y="18"/>
                </a:lnTo>
                <a:lnTo>
                  <a:pt x="125" y="22"/>
                </a:lnTo>
                <a:lnTo>
                  <a:pt x="116" y="27"/>
                </a:lnTo>
                <a:lnTo>
                  <a:pt x="112" y="27"/>
                </a:lnTo>
                <a:lnTo>
                  <a:pt x="99" y="27"/>
                </a:lnTo>
                <a:lnTo>
                  <a:pt x="95" y="27"/>
                </a:lnTo>
                <a:lnTo>
                  <a:pt x="82" y="27"/>
                </a:lnTo>
                <a:lnTo>
                  <a:pt x="73" y="27"/>
                </a:lnTo>
                <a:lnTo>
                  <a:pt x="69" y="27"/>
                </a:lnTo>
                <a:lnTo>
                  <a:pt x="60" y="31"/>
                </a:lnTo>
                <a:lnTo>
                  <a:pt x="52" y="31"/>
                </a:lnTo>
                <a:lnTo>
                  <a:pt x="39" y="40"/>
                </a:lnTo>
                <a:lnTo>
                  <a:pt x="34" y="45"/>
                </a:lnTo>
                <a:lnTo>
                  <a:pt x="30" y="45"/>
                </a:lnTo>
                <a:lnTo>
                  <a:pt x="26" y="45"/>
                </a:lnTo>
                <a:lnTo>
                  <a:pt x="4" y="58"/>
                </a:lnTo>
                <a:lnTo>
                  <a:pt x="0" y="58"/>
                </a:lnTo>
                <a:close/>
              </a:path>
            </a:pathLst>
          </a:custGeom>
          <a:solidFill>
            <a:schemeClr val="bg2">
              <a:lumMod val="75000"/>
            </a:schemeClr>
          </a:solidFill>
          <a:ln w="3175" cap="rnd" cmpd="sng">
            <a:solidFill>
              <a:srgbClr val="808080"/>
            </a:solidFill>
            <a:prstDash val="solid"/>
            <a:round/>
            <a:headEnd type="none" w="med" len="med"/>
            <a:tailEnd type="none" w="med" len="med"/>
          </a:ln>
        </p:spPr>
        <p:txBody>
          <a:bodyPr/>
          <a:lstStyle/>
          <a:p>
            <a:pPr>
              <a:defRPr/>
            </a:pPr>
            <a:endParaRPr lang="es-MX"/>
          </a:p>
        </p:txBody>
      </p:sp>
      <p:sp>
        <p:nvSpPr>
          <p:cNvPr id="62" name="Freeform 586"/>
          <p:cNvSpPr>
            <a:spLocks/>
          </p:cNvSpPr>
          <p:nvPr/>
        </p:nvSpPr>
        <p:spPr bwMode="auto">
          <a:xfrm>
            <a:off x="5171430" y="3790727"/>
            <a:ext cx="1312863" cy="1249362"/>
          </a:xfrm>
          <a:custGeom>
            <a:avLst/>
            <a:gdLst>
              <a:gd name="T0" fmla="*/ 2147483647 w 483"/>
              <a:gd name="T1" fmla="*/ 2147483647 h 558"/>
              <a:gd name="T2" fmla="*/ 2147483647 w 483"/>
              <a:gd name="T3" fmla="*/ 2147483647 h 558"/>
              <a:gd name="T4" fmla="*/ 2147483647 w 483"/>
              <a:gd name="T5" fmla="*/ 2147483647 h 558"/>
              <a:gd name="T6" fmla="*/ 2147483647 w 483"/>
              <a:gd name="T7" fmla="*/ 2147483647 h 558"/>
              <a:gd name="T8" fmla="*/ 2147483647 w 483"/>
              <a:gd name="T9" fmla="*/ 2147483647 h 558"/>
              <a:gd name="T10" fmla="*/ 2147483647 w 483"/>
              <a:gd name="T11" fmla="*/ 2147483647 h 558"/>
              <a:gd name="T12" fmla="*/ 2147483647 w 483"/>
              <a:gd name="T13" fmla="*/ 2147483647 h 558"/>
              <a:gd name="T14" fmla="*/ 2147483647 w 483"/>
              <a:gd name="T15" fmla="*/ 2147483647 h 558"/>
              <a:gd name="T16" fmla="*/ 2147483647 w 483"/>
              <a:gd name="T17" fmla="*/ 2147483647 h 558"/>
              <a:gd name="T18" fmla="*/ 2147483647 w 483"/>
              <a:gd name="T19" fmla="*/ 2147483647 h 558"/>
              <a:gd name="T20" fmla="*/ 2147483647 w 483"/>
              <a:gd name="T21" fmla="*/ 2147483647 h 558"/>
              <a:gd name="T22" fmla="*/ 2147483647 w 483"/>
              <a:gd name="T23" fmla="*/ 2147483647 h 558"/>
              <a:gd name="T24" fmla="*/ 2147483647 w 483"/>
              <a:gd name="T25" fmla="*/ 2147483647 h 558"/>
              <a:gd name="T26" fmla="*/ 2147483647 w 483"/>
              <a:gd name="T27" fmla="*/ 2147483647 h 558"/>
              <a:gd name="T28" fmla="*/ 2147483647 w 483"/>
              <a:gd name="T29" fmla="*/ 2147483647 h 558"/>
              <a:gd name="T30" fmla="*/ 2147483647 w 483"/>
              <a:gd name="T31" fmla="*/ 2147483647 h 558"/>
              <a:gd name="T32" fmla="*/ 2147483647 w 483"/>
              <a:gd name="T33" fmla="*/ 2147483647 h 558"/>
              <a:gd name="T34" fmla="*/ 2147483647 w 483"/>
              <a:gd name="T35" fmla="*/ 2147483647 h 558"/>
              <a:gd name="T36" fmla="*/ 2147483647 w 483"/>
              <a:gd name="T37" fmla="*/ 2147483647 h 558"/>
              <a:gd name="T38" fmla="*/ 2147483647 w 483"/>
              <a:gd name="T39" fmla="*/ 2147483647 h 558"/>
              <a:gd name="T40" fmla="*/ 2147483647 w 483"/>
              <a:gd name="T41" fmla="*/ 2147483647 h 558"/>
              <a:gd name="T42" fmla="*/ 2147483647 w 483"/>
              <a:gd name="T43" fmla="*/ 2147483647 h 558"/>
              <a:gd name="T44" fmla="*/ 2147483647 w 483"/>
              <a:gd name="T45" fmla="*/ 2147483647 h 558"/>
              <a:gd name="T46" fmla="*/ 2147483647 w 483"/>
              <a:gd name="T47" fmla="*/ 2147483647 h 558"/>
              <a:gd name="T48" fmla="*/ 2147483647 w 483"/>
              <a:gd name="T49" fmla="*/ 2147483647 h 558"/>
              <a:gd name="T50" fmla="*/ 2147483647 w 483"/>
              <a:gd name="T51" fmla="*/ 2147483647 h 558"/>
              <a:gd name="T52" fmla="*/ 2147483647 w 483"/>
              <a:gd name="T53" fmla="*/ 2147483647 h 558"/>
              <a:gd name="T54" fmla="*/ 2147483647 w 483"/>
              <a:gd name="T55" fmla="*/ 2147483647 h 558"/>
              <a:gd name="T56" fmla="*/ 2147483647 w 483"/>
              <a:gd name="T57" fmla="*/ 2147483647 h 558"/>
              <a:gd name="T58" fmla="*/ 2147483647 w 483"/>
              <a:gd name="T59" fmla="*/ 2147483647 h 558"/>
              <a:gd name="T60" fmla="*/ 2147483647 w 483"/>
              <a:gd name="T61" fmla="*/ 2147483647 h 558"/>
              <a:gd name="T62" fmla="*/ 2147483647 w 483"/>
              <a:gd name="T63" fmla="*/ 2147483647 h 558"/>
              <a:gd name="T64" fmla="*/ 2147483647 w 483"/>
              <a:gd name="T65" fmla="*/ 2147483647 h 558"/>
              <a:gd name="T66" fmla="*/ 2147483647 w 483"/>
              <a:gd name="T67" fmla="*/ 2147483647 h 558"/>
              <a:gd name="T68" fmla="*/ 2147483647 w 483"/>
              <a:gd name="T69" fmla="*/ 2147483647 h 558"/>
              <a:gd name="T70" fmla="*/ 2147483647 w 483"/>
              <a:gd name="T71" fmla="*/ 2147483647 h 558"/>
              <a:gd name="T72" fmla="*/ 2147483647 w 483"/>
              <a:gd name="T73" fmla="*/ 2147483647 h 558"/>
              <a:gd name="T74" fmla="*/ 2147483647 w 483"/>
              <a:gd name="T75" fmla="*/ 2147483647 h 558"/>
              <a:gd name="T76" fmla="*/ 2147483647 w 483"/>
              <a:gd name="T77" fmla="*/ 2147483647 h 558"/>
              <a:gd name="T78" fmla="*/ 2147483647 w 483"/>
              <a:gd name="T79" fmla="*/ 2147483647 h 558"/>
              <a:gd name="T80" fmla="*/ 2147483647 w 483"/>
              <a:gd name="T81" fmla="*/ 2147483647 h 558"/>
              <a:gd name="T82" fmla="*/ 2147483647 w 483"/>
              <a:gd name="T83" fmla="*/ 2147483647 h 558"/>
              <a:gd name="T84" fmla="*/ 2147483647 w 483"/>
              <a:gd name="T85" fmla="*/ 2147483647 h 558"/>
              <a:gd name="T86" fmla="*/ 2147483647 w 483"/>
              <a:gd name="T87" fmla="*/ 2147483647 h 558"/>
              <a:gd name="T88" fmla="*/ 2147483647 w 483"/>
              <a:gd name="T89" fmla="*/ 2147483647 h 558"/>
              <a:gd name="T90" fmla="*/ 2147483647 w 483"/>
              <a:gd name="T91" fmla="*/ 2147483647 h 558"/>
              <a:gd name="T92" fmla="*/ 2147483647 w 483"/>
              <a:gd name="T93" fmla="*/ 2147483647 h 558"/>
              <a:gd name="T94" fmla="*/ 2147483647 w 483"/>
              <a:gd name="T95" fmla="*/ 2147483647 h 558"/>
              <a:gd name="T96" fmla="*/ 2147483647 w 483"/>
              <a:gd name="T97" fmla="*/ 2147483647 h 558"/>
              <a:gd name="T98" fmla="*/ 2147483647 w 483"/>
              <a:gd name="T99" fmla="*/ 2147483647 h 558"/>
              <a:gd name="T100" fmla="*/ 2147483647 w 483"/>
              <a:gd name="T101" fmla="*/ 2147483647 h 558"/>
              <a:gd name="T102" fmla="*/ 2147483647 w 483"/>
              <a:gd name="T103" fmla="*/ 2147483647 h 558"/>
              <a:gd name="T104" fmla="*/ 2147483647 w 483"/>
              <a:gd name="T105" fmla="*/ 2147483647 h 558"/>
              <a:gd name="T106" fmla="*/ 2147483647 w 483"/>
              <a:gd name="T107" fmla="*/ 2147483647 h 558"/>
              <a:gd name="T108" fmla="*/ 2147483647 w 483"/>
              <a:gd name="T109" fmla="*/ 2147483647 h 558"/>
              <a:gd name="T110" fmla="*/ 2147483647 w 483"/>
              <a:gd name="T111" fmla="*/ 2147483647 h 558"/>
              <a:gd name="T112" fmla="*/ 2147483647 w 483"/>
              <a:gd name="T113" fmla="*/ 2147483647 h 5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3"/>
              <a:gd name="T172" fmla="*/ 0 h 558"/>
              <a:gd name="T173" fmla="*/ 483 w 483"/>
              <a:gd name="T174" fmla="*/ 558 h 5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3" h="558">
                <a:moveTo>
                  <a:pt x="0" y="54"/>
                </a:moveTo>
                <a:lnTo>
                  <a:pt x="13" y="54"/>
                </a:lnTo>
                <a:lnTo>
                  <a:pt x="17" y="54"/>
                </a:lnTo>
                <a:lnTo>
                  <a:pt x="17" y="58"/>
                </a:lnTo>
                <a:lnTo>
                  <a:pt x="13" y="67"/>
                </a:lnTo>
                <a:lnTo>
                  <a:pt x="17" y="67"/>
                </a:lnTo>
                <a:lnTo>
                  <a:pt x="17" y="72"/>
                </a:lnTo>
                <a:lnTo>
                  <a:pt x="17" y="76"/>
                </a:lnTo>
                <a:lnTo>
                  <a:pt x="13" y="76"/>
                </a:lnTo>
                <a:lnTo>
                  <a:pt x="8" y="85"/>
                </a:lnTo>
                <a:lnTo>
                  <a:pt x="4" y="90"/>
                </a:lnTo>
                <a:lnTo>
                  <a:pt x="4" y="94"/>
                </a:lnTo>
                <a:lnTo>
                  <a:pt x="8" y="99"/>
                </a:lnTo>
                <a:lnTo>
                  <a:pt x="13" y="99"/>
                </a:lnTo>
                <a:lnTo>
                  <a:pt x="13" y="103"/>
                </a:lnTo>
                <a:lnTo>
                  <a:pt x="13" y="108"/>
                </a:lnTo>
                <a:lnTo>
                  <a:pt x="17" y="112"/>
                </a:lnTo>
                <a:lnTo>
                  <a:pt x="17" y="117"/>
                </a:lnTo>
                <a:lnTo>
                  <a:pt x="13" y="121"/>
                </a:lnTo>
                <a:lnTo>
                  <a:pt x="13" y="126"/>
                </a:lnTo>
                <a:lnTo>
                  <a:pt x="26" y="139"/>
                </a:lnTo>
                <a:lnTo>
                  <a:pt x="30" y="135"/>
                </a:lnTo>
                <a:lnTo>
                  <a:pt x="34" y="130"/>
                </a:lnTo>
                <a:lnTo>
                  <a:pt x="34" y="135"/>
                </a:lnTo>
                <a:lnTo>
                  <a:pt x="34" y="139"/>
                </a:lnTo>
                <a:lnTo>
                  <a:pt x="39" y="139"/>
                </a:lnTo>
                <a:lnTo>
                  <a:pt x="43" y="139"/>
                </a:lnTo>
                <a:lnTo>
                  <a:pt x="43" y="144"/>
                </a:lnTo>
                <a:lnTo>
                  <a:pt x="47" y="144"/>
                </a:lnTo>
                <a:lnTo>
                  <a:pt x="47" y="148"/>
                </a:lnTo>
                <a:lnTo>
                  <a:pt x="43" y="157"/>
                </a:lnTo>
                <a:lnTo>
                  <a:pt x="39" y="162"/>
                </a:lnTo>
                <a:lnTo>
                  <a:pt x="39" y="166"/>
                </a:lnTo>
                <a:lnTo>
                  <a:pt x="39" y="175"/>
                </a:lnTo>
                <a:lnTo>
                  <a:pt x="34" y="175"/>
                </a:lnTo>
                <a:lnTo>
                  <a:pt x="30" y="171"/>
                </a:lnTo>
                <a:lnTo>
                  <a:pt x="26" y="171"/>
                </a:lnTo>
                <a:lnTo>
                  <a:pt x="21" y="171"/>
                </a:lnTo>
                <a:lnTo>
                  <a:pt x="17" y="180"/>
                </a:lnTo>
                <a:lnTo>
                  <a:pt x="13" y="180"/>
                </a:lnTo>
                <a:lnTo>
                  <a:pt x="4" y="184"/>
                </a:lnTo>
                <a:lnTo>
                  <a:pt x="4" y="189"/>
                </a:lnTo>
                <a:lnTo>
                  <a:pt x="8" y="189"/>
                </a:lnTo>
                <a:lnTo>
                  <a:pt x="13" y="189"/>
                </a:lnTo>
                <a:lnTo>
                  <a:pt x="17" y="184"/>
                </a:lnTo>
                <a:lnTo>
                  <a:pt x="17" y="189"/>
                </a:lnTo>
                <a:lnTo>
                  <a:pt x="13" y="193"/>
                </a:lnTo>
                <a:lnTo>
                  <a:pt x="13" y="198"/>
                </a:lnTo>
                <a:lnTo>
                  <a:pt x="8" y="202"/>
                </a:lnTo>
                <a:lnTo>
                  <a:pt x="13" y="225"/>
                </a:lnTo>
                <a:lnTo>
                  <a:pt x="17" y="225"/>
                </a:lnTo>
                <a:lnTo>
                  <a:pt x="26" y="220"/>
                </a:lnTo>
                <a:lnTo>
                  <a:pt x="30" y="216"/>
                </a:lnTo>
                <a:lnTo>
                  <a:pt x="39" y="207"/>
                </a:lnTo>
                <a:lnTo>
                  <a:pt x="47" y="198"/>
                </a:lnTo>
                <a:lnTo>
                  <a:pt x="51" y="193"/>
                </a:lnTo>
                <a:lnTo>
                  <a:pt x="56" y="193"/>
                </a:lnTo>
                <a:lnTo>
                  <a:pt x="60" y="198"/>
                </a:lnTo>
                <a:lnTo>
                  <a:pt x="64" y="202"/>
                </a:lnTo>
                <a:lnTo>
                  <a:pt x="69" y="202"/>
                </a:lnTo>
                <a:lnTo>
                  <a:pt x="69" y="193"/>
                </a:lnTo>
                <a:lnTo>
                  <a:pt x="64" y="189"/>
                </a:lnTo>
                <a:lnTo>
                  <a:pt x="69" y="189"/>
                </a:lnTo>
                <a:lnTo>
                  <a:pt x="73" y="184"/>
                </a:lnTo>
                <a:lnTo>
                  <a:pt x="77" y="184"/>
                </a:lnTo>
                <a:lnTo>
                  <a:pt x="73" y="180"/>
                </a:lnTo>
                <a:lnTo>
                  <a:pt x="77" y="180"/>
                </a:lnTo>
                <a:lnTo>
                  <a:pt x="86" y="180"/>
                </a:lnTo>
                <a:lnTo>
                  <a:pt x="90" y="180"/>
                </a:lnTo>
                <a:lnTo>
                  <a:pt x="90" y="184"/>
                </a:lnTo>
                <a:lnTo>
                  <a:pt x="90" y="193"/>
                </a:lnTo>
                <a:lnTo>
                  <a:pt x="90" y="198"/>
                </a:lnTo>
                <a:lnTo>
                  <a:pt x="95" y="202"/>
                </a:lnTo>
                <a:lnTo>
                  <a:pt x="99" y="202"/>
                </a:lnTo>
                <a:lnTo>
                  <a:pt x="99" y="207"/>
                </a:lnTo>
                <a:lnTo>
                  <a:pt x="108" y="207"/>
                </a:lnTo>
                <a:lnTo>
                  <a:pt x="108" y="216"/>
                </a:lnTo>
                <a:lnTo>
                  <a:pt x="103" y="216"/>
                </a:lnTo>
                <a:lnTo>
                  <a:pt x="99" y="216"/>
                </a:lnTo>
                <a:lnTo>
                  <a:pt x="95" y="220"/>
                </a:lnTo>
                <a:lnTo>
                  <a:pt x="95" y="216"/>
                </a:lnTo>
                <a:lnTo>
                  <a:pt x="90" y="216"/>
                </a:lnTo>
                <a:lnTo>
                  <a:pt x="86" y="220"/>
                </a:lnTo>
                <a:lnTo>
                  <a:pt x="86" y="247"/>
                </a:lnTo>
                <a:lnTo>
                  <a:pt x="90" y="252"/>
                </a:lnTo>
                <a:lnTo>
                  <a:pt x="90" y="256"/>
                </a:lnTo>
                <a:lnTo>
                  <a:pt x="95" y="256"/>
                </a:lnTo>
                <a:lnTo>
                  <a:pt x="99" y="261"/>
                </a:lnTo>
                <a:lnTo>
                  <a:pt x="103" y="261"/>
                </a:lnTo>
                <a:lnTo>
                  <a:pt x="108" y="256"/>
                </a:lnTo>
                <a:lnTo>
                  <a:pt x="112" y="252"/>
                </a:lnTo>
                <a:lnTo>
                  <a:pt x="112" y="247"/>
                </a:lnTo>
                <a:lnTo>
                  <a:pt x="116" y="247"/>
                </a:lnTo>
                <a:lnTo>
                  <a:pt x="121" y="247"/>
                </a:lnTo>
                <a:lnTo>
                  <a:pt x="125" y="252"/>
                </a:lnTo>
                <a:lnTo>
                  <a:pt x="138" y="256"/>
                </a:lnTo>
                <a:lnTo>
                  <a:pt x="142" y="256"/>
                </a:lnTo>
                <a:lnTo>
                  <a:pt x="194" y="256"/>
                </a:lnTo>
                <a:lnTo>
                  <a:pt x="142" y="265"/>
                </a:lnTo>
                <a:lnTo>
                  <a:pt x="138" y="265"/>
                </a:lnTo>
                <a:lnTo>
                  <a:pt x="138" y="270"/>
                </a:lnTo>
                <a:lnTo>
                  <a:pt x="133" y="270"/>
                </a:lnTo>
                <a:lnTo>
                  <a:pt x="133" y="274"/>
                </a:lnTo>
                <a:lnTo>
                  <a:pt x="129" y="274"/>
                </a:lnTo>
                <a:lnTo>
                  <a:pt x="129" y="279"/>
                </a:lnTo>
                <a:lnTo>
                  <a:pt x="125" y="288"/>
                </a:lnTo>
                <a:lnTo>
                  <a:pt x="121" y="292"/>
                </a:lnTo>
                <a:lnTo>
                  <a:pt x="121" y="297"/>
                </a:lnTo>
                <a:lnTo>
                  <a:pt x="116" y="306"/>
                </a:lnTo>
                <a:lnTo>
                  <a:pt x="116" y="310"/>
                </a:lnTo>
                <a:lnTo>
                  <a:pt x="112" y="315"/>
                </a:lnTo>
                <a:lnTo>
                  <a:pt x="112" y="320"/>
                </a:lnTo>
                <a:lnTo>
                  <a:pt x="116" y="324"/>
                </a:lnTo>
                <a:lnTo>
                  <a:pt x="112" y="329"/>
                </a:lnTo>
                <a:lnTo>
                  <a:pt x="112" y="333"/>
                </a:lnTo>
                <a:lnTo>
                  <a:pt x="116" y="333"/>
                </a:lnTo>
                <a:lnTo>
                  <a:pt x="121" y="338"/>
                </a:lnTo>
                <a:lnTo>
                  <a:pt x="125" y="338"/>
                </a:lnTo>
                <a:lnTo>
                  <a:pt x="129" y="342"/>
                </a:lnTo>
                <a:lnTo>
                  <a:pt x="133" y="342"/>
                </a:lnTo>
                <a:lnTo>
                  <a:pt x="138" y="342"/>
                </a:lnTo>
                <a:lnTo>
                  <a:pt x="142" y="342"/>
                </a:lnTo>
                <a:lnTo>
                  <a:pt x="146" y="347"/>
                </a:lnTo>
                <a:lnTo>
                  <a:pt x="146" y="351"/>
                </a:lnTo>
                <a:lnTo>
                  <a:pt x="142" y="356"/>
                </a:lnTo>
                <a:lnTo>
                  <a:pt x="133" y="360"/>
                </a:lnTo>
                <a:lnTo>
                  <a:pt x="129" y="356"/>
                </a:lnTo>
                <a:lnTo>
                  <a:pt x="129" y="360"/>
                </a:lnTo>
                <a:lnTo>
                  <a:pt x="125" y="360"/>
                </a:lnTo>
                <a:lnTo>
                  <a:pt x="121" y="360"/>
                </a:lnTo>
                <a:lnTo>
                  <a:pt x="121" y="365"/>
                </a:lnTo>
                <a:lnTo>
                  <a:pt x="121" y="383"/>
                </a:lnTo>
                <a:lnTo>
                  <a:pt x="116" y="387"/>
                </a:lnTo>
                <a:lnTo>
                  <a:pt x="112" y="392"/>
                </a:lnTo>
                <a:lnTo>
                  <a:pt x="108" y="396"/>
                </a:lnTo>
                <a:lnTo>
                  <a:pt x="108" y="405"/>
                </a:lnTo>
                <a:lnTo>
                  <a:pt x="112" y="405"/>
                </a:lnTo>
                <a:lnTo>
                  <a:pt x="116" y="410"/>
                </a:lnTo>
                <a:lnTo>
                  <a:pt x="121" y="410"/>
                </a:lnTo>
                <a:lnTo>
                  <a:pt x="125" y="410"/>
                </a:lnTo>
                <a:lnTo>
                  <a:pt x="129" y="414"/>
                </a:lnTo>
                <a:lnTo>
                  <a:pt x="129" y="419"/>
                </a:lnTo>
                <a:lnTo>
                  <a:pt x="129" y="423"/>
                </a:lnTo>
                <a:lnTo>
                  <a:pt x="133" y="432"/>
                </a:lnTo>
                <a:lnTo>
                  <a:pt x="138" y="432"/>
                </a:lnTo>
                <a:lnTo>
                  <a:pt x="138" y="428"/>
                </a:lnTo>
                <a:lnTo>
                  <a:pt x="142" y="428"/>
                </a:lnTo>
                <a:lnTo>
                  <a:pt x="146" y="428"/>
                </a:lnTo>
                <a:lnTo>
                  <a:pt x="155" y="428"/>
                </a:lnTo>
                <a:lnTo>
                  <a:pt x="159" y="428"/>
                </a:lnTo>
                <a:lnTo>
                  <a:pt x="159" y="432"/>
                </a:lnTo>
                <a:lnTo>
                  <a:pt x="164" y="437"/>
                </a:lnTo>
                <a:lnTo>
                  <a:pt x="168" y="432"/>
                </a:lnTo>
                <a:lnTo>
                  <a:pt x="172" y="428"/>
                </a:lnTo>
                <a:lnTo>
                  <a:pt x="177" y="423"/>
                </a:lnTo>
                <a:lnTo>
                  <a:pt x="181" y="414"/>
                </a:lnTo>
                <a:lnTo>
                  <a:pt x="181" y="410"/>
                </a:lnTo>
                <a:lnTo>
                  <a:pt x="181" y="401"/>
                </a:lnTo>
                <a:lnTo>
                  <a:pt x="185" y="401"/>
                </a:lnTo>
                <a:lnTo>
                  <a:pt x="190" y="405"/>
                </a:lnTo>
                <a:lnTo>
                  <a:pt x="198" y="410"/>
                </a:lnTo>
                <a:lnTo>
                  <a:pt x="198" y="414"/>
                </a:lnTo>
                <a:lnTo>
                  <a:pt x="207" y="414"/>
                </a:lnTo>
                <a:lnTo>
                  <a:pt x="211" y="414"/>
                </a:lnTo>
                <a:lnTo>
                  <a:pt x="215" y="419"/>
                </a:lnTo>
                <a:lnTo>
                  <a:pt x="215" y="428"/>
                </a:lnTo>
                <a:lnTo>
                  <a:pt x="220" y="428"/>
                </a:lnTo>
                <a:lnTo>
                  <a:pt x="220" y="432"/>
                </a:lnTo>
                <a:lnTo>
                  <a:pt x="220" y="437"/>
                </a:lnTo>
                <a:lnTo>
                  <a:pt x="228" y="441"/>
                </a:lnTo>
                <a:lnTo>
                  <a:pt x="228" y="446"/>
                </a:lnTo>
                <a:lnTo>
                  <a:pt x="228" y="450"/>
                </a:lnTo>
                <a:lnTo>
                  <a:pt x="228" y="455"/>
                </a:lnTo>
                <a:lnTo>
                  <a:pt x="237" y="455"/>
                </a:lnTo>
                <a:lnTo>
                  <a:pt x="246" y="455"/>
                </a:lnTo>
                <a:lnTo>
                  <a:pt x="254" y="455"/>
                </a:lnTo>
                <a:lnTo>
                  <a:pt x="263" y="459"/>
                </a:lnTo>
                <a:lnTo>
                  <a:pt x="263" y="468"/>
                </a:lnTo>
                <a:lnTo>
                  <a:pt x="267" y="473"/>
                </a:lnTo>
                <a:lnTo>
                  <a:pt x="267" y="482"/>
                </a:lnTo>
                <a:lnTo>
                  <a:pt x="263" y="486"/>
                </a:lnTo>
                <a:lnTo>
                  <a:pt x="254" y="495"/>
                </a:lnTo>
                <a:lnTo>
                  <a:pt x="263" y="513"/>
                </a:lnTo>
                <a:lnTo>
                  <a:pt x="263" y="518"/>
                </a:lnTo>
                <a:lnTo>
                  <a:pt x="272" y="522"/>
                </a:lnTo>
                <a:lnTo>
                  <a:pt x="276" y="522"/>
                </a:lnTo>
                <a:lnTo>
                  <a:pt x="280" y="522"/>
                </a:lnTo>
                <a:lnTo>
                  <a:pt x="289" y="522"/>
                </a:lnTo>
                <a:lnTo>
                  <a:pt x="297" y="513"/>
                </a:lnTo>
                <a:lnTo>
                  <a:pt x="302" y="513"/>
                </a:lnTo>
                <a:lnTo>
                  <a:pt x="306" y="509"/>
                </a:lnTo>
                <a:lnTo>
                  <a:pt x="319" y="504"/>
                </a:lnTo>
                <a:lnTo>
                  <a:pt x="319" y="500"/>
                </a:lnTo>
                <a:lnTo>
                  <a:pt x="319" y="504"/>
                </a:lnTo>
                <a:lnTo>
                  <a:pt x="323" y="504"/>
                </a:lnTo>
                <a:lnTo>
                  <a:pt x="328" y="504"/>
                </a:lnTo>
                <a:lnTo>
                  <a:pt x="332" y="504"/>
                </a:lnTo>
                <a:lnTo>
                  <a:pt x="332" y="513"/>
                </a:lnTo>
                <a:lnTo>
                  <a:pt x="328" y="513"/>
                </a:lnTo>
                <a:lnTo>
                  <a:pt x="323" y="513"/>
                </a:lnTo>
                <a:lnTo>
                  <a:pt x="323" y="518"/>
                </a:lnTo>
                <a:lnTo>
                  <a:pt x="328" y="518"/>
                </a:lnTo>
                <a:lnTo>
                  <a:pt x="328" y="522"/>
                </a:lnTo>
                <a:lnTo>
                  <a:pt x="332" y="531"/>
                </a:lnTo>
                <a:lnTo>
                  <a:pt x="341" y="540"/>
                </a:lnTo>
                <a:lnTo>
                  <a:pt x="354" y="545"/>
                </a:lnTo>
                <a:lnTo>
                  <a:pt x="358" y="545"/>
                </a:lnTo>
                <a:lnTo>
                  <a:pt x="358" y="554"/>
                </a:lnTo>
                <a:lnTo>
                  <a:pt x="366" y="558"/>
                </a:lnTo>
                <a:lnTo>
                  <a:pt x="375" y="558"/>
                </a:lnTo>
                <a:lnTo>
                  <a:pt x="379" y="554"/>
                </a:lnTo>
                <a:lnTo>
                  <a:pt x="388" y="558"/>
                </a:lnTo>
                <a:lnTo>
                  <a:pt x="392" y="554"/>
                </a:lnTo>
                <a:lnTo>
                  <a:pt x="414" y="558"/>
                </a:lnTo>
                <a:lnTo>
                  <a:pt x="440" y="558"/>
                </a:lnTo>
                <a:lnTo>
                  <a:pt x="457" y="558"/>
                </a:lnTo>
                <a:lnTo>
                  <a:pt x="461" y="558"/>
                </a:lnTo>
                <a:lnTo>
                  <a:pt x="466" y="554"/>
                </a:lnTo>
                <a:lnTo>
                  <a:pt x="474" y="549"/>
                </a:lnTo>
                <a:lnTo>
                  <a:pt x="479" y="549"/>
                </a:lnTo>
                <a:lnTo>
                  <a:pt x="474" y="549"/>
                </a:lnTo>
                <a:lnTo>
                  <a:pt x="479" y="545"/>
                </a:lnTo>
                <a:lnTo>
                  <a:pt x="483" y="545"/>
                </a:lnTo>
                <a:lnTo>
                  <a:pt x="483" y="540"/>
                </a:lnTo>
                <a:lnTo>
                  <a:pt x="479" y="540"/>
                </a:lnTo>
                <a:lnTo>
                  <a:pt x="479" y="536"/>
                </a:lnTo>
                <a:lnTo>
                  <a:pt x="479" y="518"/>
                </a:lnTo>
                <a:lnTo>
                  <a:pt x="474" y="513"/>
                </a:lnTo>
                <a:lnTo>
                  <a:pt x="470" y="513"/>
                </a:lnTo>
                <a:lnTo>
                  <a:pt x="470" y="509"/>
                </a:lnTo>
                <a:lnTo>
                  <a:pt x="466" y="504"/>
                </a:lnTo>
                <a:lnTo>
                  <a:pt x="461" y="500"/>
                </a:lnTo>
                <a:lnTo>
                  <a:pt x="457" y="500"/>
                </a:lnTo>
                <a:lnTo>
                  <a:pt x="457" y="495"/>
                </a:lnTo>
                <a:lnTo>
                  <a:pt x="453" y="491"/>
                </a:lnTo>
                <a:lnTo>
                  <a:pt x="448" y="491"/>
                </a:lnTo>
                <a:lnTo>
                  <a:pt x="444" y="482"/>
                </a:lnTo>
                <a:lnTo>
                  <a:pt x="440" y="482"/>
                </a:lnTo>
                <a:lnTo>
                  <a:pt x="436" y="477"/>
                </a:lnTo>
                <a:lnTo>
                  <a:pt x="436" y="468"/>
                </a:lnTo>
                <a:lnTo>
                  <a:pt x="440" y="464"/>
                </a:lnTo>
                <a:lnTo>
                  <a:pt x="436" y="464"/>
                </a:lnTo>
                <a:lnTo>
                  <a:pt x="436" y="459"/>
                </a:lnTo>
                <a:lnTo>
                  <a:pt x="431" y="455"/>
                </a:lnTo>
                <a:lnTo>
                  <a:pt x="431" y="450"/>
                </a:lnTo>
                <a:lnTo>
                  <a:pt x="431" y="437"/>
                </a:lnTo>
                <a:lnTo>
                  <a:pt x="431" y="441"/>
                </a:lnTo>
                <a:lnTo>
                  <a:pt x="427" y="446"/>
                </a:lnTo>
                <a:lnTo>
                  <a:pt x="418" y="446"/>
                </a:lnTo>
                <a:lnTo>
                  <a:pt x="414" y="446"/>
                </a:lnTo>
                <a:lnTo>
                  <a:pt x="410" y="446"/>
                </a:lnTo>
                <a:lnTo>
                  <a:pt x="401" y="446"/>
                </a:lnTo>
                <a:lnTo>
                  <a:pt x="401" y="450"/>
                </a:lnTo>
                <a:lnTo>
                  <a:pt x="397" y="450"/>
                </a:lnTo>
                <a:lnTo>
                  <a:pt x="401" y="450"/>
                </a:lnTo>
                <a:lnTo>
                  <a:pt x="401" y="446"/>
                </a:lnTo>
                <a:lnTo>
                  <a:pt x="392" y="450"/>
                </a:lnTo>
                <a:lnTo>
                  <a:pt x="388" y="446"/>
                </a:lnTo>
                <a:lnTo>
                  <a:pt x="384" y="441"/>
                </a:lnTo>
                <a:lnTo>
                  <a:pt x="375" y="432"/>
                </a:lnTo>
                <a:lnTo>
                  <a:pt x="371" y="428"/>
                </a:lnTo>
                <a:lnTo>
                  <a:pt x="366" y="423"/>
                </a:lnTo>
                <a:lnTo>
                  <a:pt x="362" y="414"/>
                </a:lnTo>
                <a:lnTo>
                  <a:pt x="358" y="414"/>
                </a:lnTo>
                <a:lnTo>
                  <a:pt x="354" y="410"/>
                </a:lnTo>
                <a:lnTo>
                  <a:pt x="349" y="410"/>
                </a:lnTo>
                <a:lnTo>
                  <a:pt x="341" y="405"/>
                </a:lnTo>
                <a:lnTo>
                  <a:pt x="336" y="401"/>
                </a:lnTo>
                <a:lnTo>
                  <a:pt x="336" y="396"/>
                </a:lnTo>
                <a:lnTo>
                  <a:pt x="332" y="396"/>
                </a:lnTo>
                <a:lnTo>
                  <a:pt x="328" y="392"/>
                </a:lnTo>
                <a:lnTo>
                  <a:pt x="323" y="392"/>
                </a:lnTo>
                <a:lnTo>
                  <a:pt x="319" y="392"/>
                </a:lnTo>
                <a:lnTo>
                  <a:pt x="315" y="392"/>
                </a:lnTo>
                <a:lnTo>
                  <a:pt x="310" y="392"/>
                </a:lnTo>
                <a:lnTo>
                  <a:pt x="310" y="387"/>
                </a:lnTo>
                <a:lnTo>
                  <a:pt x="310" y="392"/>
                </a:lnTo>
                <a:lnTo>
                  <a:pt x="306" y="392"/>
                </a:lnTo>
                <a:lnTo>
                  <a:pt x="302" y="392"/>
                </a:lnTo>
                <a:lnTo>
                  <a:pt x="293" y="387"/>
                </a:lnTo>
                <a:lnTo>
                  <a:pt x="280" y="387"/>
                </a:lnTo>
                <a:lnTo>
                  <a:pt x="267" y="383"/>
                </a:lnTo>
                <a:lnTo>
                  <a:pt x="259" y="378"/>
                </a:lnTo>
                <a:lnTo>
                  <a:pt x="254" y="378"/>
                </a:lnTo>
                <a:lnTo>
                  <a:pt x="254" y="369"/>
                </a:lnTo>
                <a:lnTo>
                  <a:pt x="250" y="369"/>
                </a:lnTo>
                <a:lnTo>
                  <a:pt x="246" y="365"/>
                </a:lnTo>
                <a:lnTo>
                  <a:pt x="241" y="360"/>
                </a:lnTo>
                <a:lnTo>
                  <a:pt x="246" y="356"/>
                </a:lnTo>
                <a:lnTo>
                  <a:pt x="237" y="351"/>
                </a:lnTo>
                <a:lnTo>
                  <a:pt x="237" y="347"/>
                </a:lnTo>
                <a:lnTo>
                  <a:pt x="233" y="342"/>
                </a:lnTo>
                <a:lnTo>
                  <a:pt x="228" y="338"/>
                </a:lnTo>
                <a:lnTo>
                  <a:pt x="220" y="333"/>
                </a:lnTo>
                <a:lnTo>
                  <a:pt x="211" y="324"/>
                </a:lnTo>
                <a:lnTo>
                  <a:pt x="211" y="315"/>
                </a:lnTo>
                <a:lnTo>
                  <a:pt x="211" y="310"/>
                </a:lnTo>
                <a:lnTo>
                  <a:pt x="211" y="301"/>
                </a:lnTo>
                <a:lnTo>
                  <a:pt x="207" y="292"/>
                </a:lnTo>
                <a:lnTo>
                  <a:pt x="207" y="288"/>
                </a:lnTo>
                <a:lnTo>
                  <a:pt x="207" y="283"/>
                </a:lnTo>
                <a:lnTo>
                  <a:pt x="202" y="279"/>
                </a:lnTo>
                <a:lnTo>
                  <a:pt x="198" y="270"/>
                </a:lnTo>
                <a:lnTo>
                  <a:pt x="198" y="265"/>
                </a:lnTo>
                <a:lnTo>
                  <a:pt x="194" y="265"/>
                </a:lnTo>
                <a:lnTo>
                  <a:pt x="190" y="256"/>
                </a:lnTo>
                <a:lnTo>
                  <a:pt x="168" y="216"/>
                </a:lnTo>
                <a:lnTo>
                  <a:pt x="164" y="216"/>
                </a:lnTo>
                <a:lnTo>
                  <a:pt x="159" y="216"/>
                </a:lnTo>
                <a:lnTo>
                  <a:pt x="142" y="193"/>
                </a:lnTo>
                <a:lnTo>
                  <a:pt x="142" y="189"/>
                </a:lnTo>
                <a:lnTo>
                  <a:pt x="138" y="189"/>
                </a:lnTo>
                <a:lnTo>
                  <a:pt x="138" y="184"/>
                </a:lnTo>
                <a:lnTo>
                  <a:pt x="133" y="180"/>
                </a:lnTo>
                <a:lnTo>
                  <a:pt x="125" y="144"/>
                </a:lnTo>
                <a:lnTo>
                  <a:pt x="121" y="126"/>
                </a:lnTo>
                <a:lnTo>
                  <a:pt x="125" y="117"/>
                </a:lnTo>
                <a:lnTo>
                  <a:pt x="129" y="99"/>
                </a:lnTo>
                <a:lnTo>
                  <a:pt x="129" y="94"/>
                </a:lnTo>
                <a:lnTo>
                  <a:pt x="129" y="90"/>
                </a:lnTo>
                <a:lnTo>
                  <a:pt x="125" y="90"/>
                </a:lnTo>
                <a:lnTo>
                  <a:pt x="121" y="85"/>
                </a:lnTo>
                <a:lnTo>
                  <a:pt x="112" y="81"/>
                </a:lnTo>
                <a:lnTo>
                  <a:pt x="108" y="76"/>
                </a:lnTo>
                <a:lnTo>
                  <a:pt x="99" y="63"/>
                </a:lnTo>
                <a:lnTo>
                  <a:pt x="77" y="27"/>
                </a:lnTo>
                <a:lnTo>
                  <a:pt x="73" y="27"/>
                </a:lnTo>
                <a:lnTo>
                  <a:pt x="69" y="22"/>
                </a:lnTo>
                <a:lnTo>
                  <a:pt x="60" y="13"/>
                </a:lnTo>
                <a:lnTo>
                  <a:pt x="56" y="13"/>
                </a:lnTo>
                <a:lnTo>
                  <a:pt x="51" y="9"/>
                </a:lnTo>
                <a:lnTo>
                  <a:pt x="51" y="4"/>
                </a:lnTo>
                <a:lnTo>
                  <a:pt x="47" y="4"/>
                </a:lnTo>
                <a:lnTo>
                  <a:pt x="43" y="4"/>
                </a:lnTo>
                <a:lnTo>
                  <a:pt x="43" y="0"/>
                </a:lnTo>
                <a:lnTo>
                  <a:pt x="39" y="4"/>
                </a:lnTo>
                <a:lnTo>
                  <a:pt x="39" y="9"/>
                </a:lnTo>
                <a:lnTo>
                  <a:pt x="34" y="9"/>
                </a:lnTo>
                <a:lnTo>
                  <a:pt x="30" y="4"/>
                </a:lnTo>
                <a:lnTo>
                  <a:pt x="26" y="9"/>
                </a:lnTo>
                <a:lnTo>
                  <a:pt x="26" y="4"/>
                </a:lnTo>
                <a:lnTo>
                  <a:pt x="21" y="9"/>
                </a:lnTo>
                <a:lnTo>
                  <a:pt x="21" y="4"/>
                </a:lnTo>
                <a:lnTo>
                  <a:pt x="13" y="4"/>
                </a:lnTo>
                <a:lnTo>
                  <a:pt x="13" y="9"/>
                </a:lnTo>
                <a:lnTo>
                  <a:pt x="4" y="18"/>
                </a:lnTo>
                <a:lnTo>
                  <a:pt x="13" y="22"/>
                </a:lnTo>
                <a:lnTo>
                  <a:pt x="13" y="27"/>
                </a:lnTo>
                <a:lnTo>
                  <a:pt x="4" y="36"/>
                </a:lnTo>
                <a:lnTo>
                  <a:pt x="8" y="40"/>
                </a:lnTo>
                <a:lnTo>
                  <a:pt x="4" y="49"/>
                </a:lnTo>
                <a:lnTo>
                  <a:pt x="0" y="54"/>
                </a:lnTo>
                <a:close/>
              </a:path>
            </a:pathLst>
          </a:custGeom>
          <a:solidFill>
            <a:schemeClr val="bg2">
              <a:lumMod val="75000"/>
            </a:schemeClr>
          </a:solidFill>
          <a:ln w="3175" cap="rnd" cmpd="sng">
            <a:solidFill>
              <a:srgbClr val="808080"/>
            </a:solidFill>
            <a:prstDash val="solid"/>
            <a:round/>
            <a:headEnd type="none" w="med" len="med"/>
            <a:tailEnd type="none" w="med" len="med"/>
          </a:ln>
          <a:effectLst/>
        </p:spPr>
        <p:txBody>
          <a:bodyPr/>
          <a:lstStyle/>
          <a:p>
            <a:pPr>
              <a:defRPr/>
            </a:pPr>
            <a:endParaRPr lang="es-MX"/>
          </a:p>
        </p:txBody>
      </p:sp>
      <p:sp>
        <p:nvSpPr>
          <p:cNvPr id="63" name="Freeform 587"/>
          <p:cNvSpPr>
            <a:spLocks/>
          </p:cNvSpPr>
          <p:nvPr/>
        </p:nvSpPr>
        <p:spPr bwMode="auto">
          <a:xfrm>
            <a:off x="7284393" y="3892327"/>
            <a:ext cx="722312" cy="573087"/>
          </a:xfrm>
          <a:custGeom>
            <a:avLst/>
            <a:gdLst>
              <a:gd name="T0" fmla="*/ 0 w 267"/>
              <a:gd name="T1" fmla="*/ 2147483647 h 256"/>
              <a:gd name="T2" fmla="*/ 2147483647 w 267"/>
              <a:gd name="T3" fmla="*/ 2147483647 h 256"/>
              <a:gd name="T4" fmla="*/ 2147483647 w 267"/>
              <a:gd name="T5" fmla="*/ 2147483647 h 256"/>
              <a:gd name="T6" fmla="*/ 2147483647 w 267"/>
              <a:gd name="T7" fmla="*/ 2147483647 h 256"/>
              <a:gd name="T8" fmla="*/ 2147483647 w 267"/>
              <a:gd name="T9" fmla="*/ 2147483647 h 256"/>
              <a:gd name="T10" fmla="*/ 2147483647 w 267"/>
              <a:gd name="T11" fmla="*/ 2147483647 h 256"/>
              <a:gd name="T12" fmla="*/ 2147483647 w 267"/>
              <a:gd name="T13" fmla="*/ 2147483647 h 256"/>
              <a:gd name="T14" fmla="*/ 2147483647 w 267"/>
              <a:gd name="T15" fmla="*/ 2147483647 h 256"/>
              <a:gd name="T16" fmla="*/ 2147483647 w 267"/>
              <a:gd name="T17" fmla="*/ 2147483647 h 256"/>
              <a:gd name="T18" fmla="*/ 2147483647 w 267"/>
              <a:gd name="T19" fmla="*/ 2147483647 h 256"/>
              <a:gd name="T20" fmla="*/ 2147483647 w 267"/>
              <a:gd name="T21" fmla="*/ 2147483647 h 256"/>
              <a:gd name="T22" fmla="*/ 2147483647 w 267"/>
              <a:gd name="T23" fmla="*/ 2147483647 h 256"/>
              <a:gd name="T24" fmla="*/ 2147483647 w 267"/>
              <a:gd name="T25" fmla="*/ 2147483647 h 256"/>
              <a:gd name="T26" fmla="*/ 2147483647 w 267"/>
              <a:gd name="T27" fmla="*/ 2147483647 h 256"/>
              <a:gd name="T28" fmla="*/ 2147483647 w 267"/>
              <a:gd name="T29" fmla="*/ 2147483647 h 256"/>
              <a:gd name="T30" fmla="*/ 2147483647 w 267"/>
              <a:gd name="T31" fmla="*/ 2147483647 h 256"/>
              <a:gd name="T32" fmla="*/ 2147483647 w 267"/>
              <a:gd name="T33" fmla="*/ 2147483647 h 256"/>
              <a:gd name="T34" fmla="*/ 2147483647 w 267"/>
              <a:gd name="T35" fmla="*/ 2147483647 h 256"/>
              <a:gd name="T36" fmla="*/ 2147483647 w 267"/>
              <a:gd name="T37" fmla="*/ 2147483647 h 256"/>
              <a:gd name="T38" fmla="*/ 2147483647 w 267"/>
              <a:gd name="T39" fmla="*/ 2147483647 h 256"/>
              <a:gd name="T40" fmla="*/ 2147483647 w 267"/>
              <a:gd name="T41" fmla="*/ 2147483647 h 256"/>
              <a:gd name="T42" fmla="*/ 2147483647 w 267"/>
              <a:gd name="T43" fmla="*/ 2147483647 h 256"/>
              <a:gd name="T44" fmla="*/ 2147483647 w 267"/>
              <a:gd name="T45" fmla="*/ 0 h 256"/>
              <a:gd name="T46" fmla="*/ 2147483647 w 267"/>
              <a:gd name="T47" fmla="*/ 0 h 256"/>
              <a:gd name="T48" fmla="*/ 2147483647 w 267"/>
              <a:gd name="T49" fmla="*/ 0 h 256"/>
              <a:gd name="T50" fmla="*/ 2147483647 w 267"/>
              <a:gd name="T51" fmla="*/ 2147483647 h 256"/>
              <a:gd name="T52" fmla="*/ 2147483647 w 267"/>
              <a:gd name="T53" fmla="*/ 2147483647 h 256"/>
              <a:gd name="T54" fmla="*/ 2147483647 w 267"/>
              <a:gd name="T55" fmla="*/ 2147483647 h 256"/>
              <a:gd name="T56" fmla="*/ 2147483647 w 267"/>
              <a:gd name="T57" fmla="*/ 2147483647 h 256"/>
              <a:gd name="T58" fmla="*/ 2147483647 w 267"/>
              <a:gd name="T59" fmla="*/ 2147483647 h 256"/>
              <a:gd name="T60" fmla="*/ 2147483647 w 267"/>
              <a:gd name="T61" fmla="*/ 2147483647 h 256"/>
              <a:gd name="T62" fmla="*/ 2147483647 w 267"/>
              <a:gd name="T63" fmla="*/ 2147483647 h 256"/>
              <a:gd name="T64" fmla="*/ 2147483647 w 267"/>
              <a:gd name="T65" fmla="*/ 2147483647 h 256"/>
              <a:gd name="T66" fmla="*/ 0 w 267"/>
              <a:gd name="T67" fmla="*/ 2147483647 h 2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7"/>
              <a:gd name="T103" fmla="*/ 0 h 256"/>
              <a:gd name="T104" fmla="*/ 267 w 267"/>
              <a:gd name="T105" fmla="*/ 256 h 2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7" h="256">
                <a:moveTo>
                  <a:pt x="0" y="85"/>
                </a:moveTo>
                <a:lnTo>
                  <a:pt x="0" y="81"/>
                </a:lnTo>
                <a:lnTo>
                  <a:pt x="4" y="76"/>
                </a:lnTo>
                <a:lnTo>
                  <a:pt x="13" y="72"/>
                </a:lnTo>
                <a:lnTo>
                  <a:pt x="17" y="67"/>
                </a:lnTo>
                <a:lnTo>
                  <a:pt x="21" y="63"/>
                </a:lnTo>
                <a:lnTo>
                  <a:pt x="26" y="58"/>
                </a:lnTo>
                <a:lnTo>
                  <a:pt x="30" y="58"/>
                </a:lnTo>
                <a:lnTo>
                  <a:pt x="34" y="54"/>
                </a:lnTo>
                <a:lnTo>
                  <a:pt x="43" y="54"/>
                </a:lnTo>
                <a:lnTo>
                  <a:pt x="52" y="45"/>
                </a:lnTo>
                <a:lnTo>
                  <a:pt x="64" y="45"/>
                </a:lnTo>
                <a:lnTo>
                  <a:pt x="69" y="45"/>
                </a:lnTo>
                <a:lnTo>
                  <a:pt x="73" y="40"/>
                </a:lnTo>
                <a:lnTo>
                  <a:pt x="86" y="40"/>
                </a:lnTo>
                <a:lnTo>
                  <a:pt x="95" y="40"/>
                </a:lnTo>
                <a:lnTo>
                  <a:pt x="95" y="36"/>
                </a:lnTo>
                <a:lnTo>
                  <a:pt x="103" y="36"/>
                </a:lnTo>
                <a:lnTo>
                  <a:pt x="108" y="36"/>
                </a:lnTo>
                <a:lnTo>
                  <a:pt x="116" y="31"/>
                </a:lnTo>
                <a:lnTo>
                  <a:pt x="125" y="31"/>
                </a:lnTo>
                <a:lnTo>
                  <a:pt x="129" y="31"/>
                </a:lnTo>
                <a:lnTo>
                  <a:pt x="134" y="27"/>
                </a:lnTo>
                <a:lnTo>
                  <a:pt x="142" y="27"/>
                </a:lnTo>
                <a:lnTo>
                  <a:pt x="146" y="22"/>
                </a:lnTo>
                <a:lnTo>
                  <a:pt x="151" y="22"/>
                </a:lnTo>
                <a:lnTo>
                  <a:pt x="159" y="13"/>
                </a:lnTo>
                <a:lnTo>
                  <a:pt x="159" y="9"/>
                </a:lnTo>
                <a:lnTo>
                  <a:pt x="164" y="9"/>
                </a:lnTo>
                <a:lnTo>
                  <a:pt x="168" y="9"/>
                </a:lnTo>
                <a:lnTo>
                  <a:pt x="172" y="9"/>
                </a:lnTo>
                <a:lnTo>
                  <a:pt x="177" y="9"/>
                </a:lnTo>
                <a:lnTo>
                  <a:pt x="181" y="9"/>
                </a:lnTo>
                <a:lnTo>
                  <a:pt x="185" y="9"/>
                </a:lnTo>
                <a:lnTo>
                  <a:pt x="190" y="9"/>
                </a:lnTo>
                <a:lnTo>
                  <a:pt x="194" y="9"/>
                </a:lnTo>
                <a:lnTo>
                  <a:pt x="203" y="0"/>
                </a:lnTo>
                <a:lnTo>
                  <a:pt x="207" y="0"/>
                </a:lnTo>
                <a:lnTo>
                  <a:pt x="216" y="0"/>
                </a:lnTo>
                <a:lnTo>
                  <a:pt x="220" y="0"/>
                </a:lnTo>
                <a:lnTo>
                  <a:pt x="233" y="4"/>
                </a:lnTo>
                <a:lnTo>
                  <a:pt x="237" y="4"/>
                </a:lnTo>
                <a:lnTo>
                  <a:pt x="246" y="4"/>
                </a:lnTo>
                <a:lnTo>
                  <a:pt x="263" y="9"/>
                </a:lnTo>
                <a:lnTo>
                  <a:pt x="267" y="9"/>
                </a:lnTo>
                <a:lnTo>
                  <a:pt x="267" y="45"/>
                </a:lnTo>
                <a:lnTo>
                  <a:pt x="263" y="76"/>
                </a:lnTo>
                <a:lnTo>
                  <a:pt x="233" y="112"/>
                </a:lnTo>
                <a:lnTo>
                  <a:pt x="125" y="256"/>
                </a:lnTo>
                <a:lnTo>
                  <a:pt x="52" y="148"/>
                </a:lnTo>
                <a:lnTo>
                  <a:pt x="34" y="130"/>
                </a:lnTo>
                <a:lnTo>
                  <a:pt x="30" y="135"/>
                </a:lnTo>
                <a:lnTo>
                  <a:pt x="21" y="135"/>
                </a:lnTo>
                <a:lnTo>
                  <a:pt x="21" y="130"/>
                </a:lnTo>
                <a:lnTo>
                  <a:pt x="13" y="130"/>
                </a:lnTo>
                <a:lnTo>
                  <a:pt x="4" y="130"/>
                </a:lnTo>
                <a:lnTo>
                  <a:pt x="4" y="94"/>
                </a:lnTo>
                <a:lnTo>
                  <a:pt x="0" y="94"/>
                </a:lnTo>
                <a:lnTo>
                  <a:pt x="0" y="85"/>
                </a:lnTo>
                <a:close/>
              </a:path>
            </a:pathLst>
          </a:custGeom>
          <a:solidFill>
            <a:srgbClr val="FFFF00"/>
          </a:solidFill>
          <a:ln w="3175" cap="rnd" cmpd="sng">
            <a:solidFill>
              <a:srgbClr val="808080"/>
            </a:solidFill>
            <a:prstDash val="solid"/>
            <a:round/>
            <a:headEnd type="none" w="med" len="med"/>
            <a:tailEnd type="none" w="med" len="med"/>
          </a:ln>
          <a:effectLst/>
        </p:spPr>
        <p:txBody>
          <a:bodyPr/>
          <a:lstStyle/>
          <a:p>
            <a:pPr>
              <a:defRPr/>
            </a:pPr>
            <a:endParaRPr lang="es-MX"/>
          </a:p>
        </p:txBody>
      </p:sp>
      <p:sp>
        <p:nvSpPr>
          <p:cNvPr id="64" name="Freeform 588"/>
          <p:cNvSpPr>
            <a:spLocks/>
          </p:cNvSpPr>
          <p:nvPr/>
        </p:nvSpPr>
        <p:spPr bwMode="auto">
          <a:xfrm>
            <a:off x="683568" y="1233264"/>
            <a:ext cx="962025" cy="1160463"/>
          </a:xfrm>
          <a:custGeom>
            <a:avLst/>
            <a:gdLst>
              <a:gd name="T0" fmla="*/ 2147483647 w 353"/>
              <a:gd name="T1" fmla="*/ 2147483647 h 518"/>
              <a:gd name="T2" fmla="*/ 2147483647 w 353"/>
              <a:gd name="T3" fmla="*/ 2147483647 h 518"/>
              <a:gd name="T4" fmla="*/ 2147483647 w 353"/>
              <a:gd name="T5" fmla="*/ 2147483647 h 518"/>
              <a:gd name="T6" fmla="*/ 2147483647 w 353"/>
              <a:gd name="T7" fmla="*/ 2147483647 h 518"/>
              <a:gd name="T8" fmla="*/ 2147483647 w 353"/>
              <a:gd name="T9" fmla="*/ 2147483647 h 518"/>
              <a:gd name="T10" fmla="*/ 2147483647 w 353"/>
              <a:gd name="T11" fmla="*/ 2147483647 h 518"/>
              <a:gd name="T12" fmla="*/ 2147483647 w 353"/>
              <a:gd name="T13" fmla="*/ 2147483647 h 518"/>
              <a:gd name="T14" fmla="*/ 2147483647 w 353"/>
              <a:gd name="T15" fmla="*/ 2147483647 h 518"/>
              <a:gd name="T16" fmla="*/ 2147483647 w 353"/>
              <a:gd name="T17" fmla="*/ 2147483647 h 518"/>
              <a:gd name="T18" fmla="*/ 2147483647 w 353"/>
              <a:gd name="T19" fmla="*/ 2147483647 h 518"/>
              <a:gd name="T20" fmla="*/ 2147483647 w 353"/>
              <a:gd name="T21" fmla="*/ 2147483647 h 518"/>
              <a:gd name="T22" fmla="*/ 2147483647 w 353"/>
              <a:gd name="T23" fmla="*/ 2147483647 h 518"/>
              <a:gd name="T24" fmla="*/ 2147483647 w 353"/>
              <a:gd name="T25" fmla="*/ 2147483647 h 518"/>
              <a:gd name="T26" fmla="*/ 2147483647 w 353"/>
              <a:gd name="T27" fmla="*/ 2147483647 h 518"/>
              <a:gd name="T28" fmla="*/ 2147483647 w 353"/>
              <a:gd name="T29" fmla="*/ 2147483647 h 518"/>
              <a:gd name="T30" fmla="*/ 2147483647 w 353"/>
              <a:gd name="T31" fmla="*/ 2147483647 h 518"/>
              <a:gd name="T32" fmla="*/ 2147483647 w 353"/>
              <a:gd name="T33" fmla="*/ 2147483647 h 518"/>
              <a:gd name="T34" fmla="*/ 2147483647 w 353"/>
              <a:gd name="T35" fmla="*/ 2147483647 h 518"/>
              <a:gd name="T36" fmla="*/ 2147483647 w 353"/>
              <a:gd name="T37" fmla="*/ 2147483647 h 518"/>
              <a:gd name="T38" fmla="*/ 2147483647 w 353"/>
              <a:gd name="T39" fmla="*/ 2147483647 h 518"/>
              <a:gd name="T40" fmla="*/ 2147483647 w 353"/>
              <a:gd name="T41" fmla="*/ 2147483647 h 518"/>
              <a:gd name="T42" fmla="*/ 2147483647 w 353"/>
              <a:gd name="T43" fmla="*/ 2147483647 h 518"/>
              <a:gd name="T44" fmla="*/ 2147483647 w 353"/>
              <a:gd name="T45" fmla="*/ 2147483647 h 518"/>
              <a:gd name="T46" fmla="*/ 2147483647 w 353"/>
              <a:gd name="T47" fmla="*/ 2147483647 h 518"/>
              <a:gd name="T48" fmla="*/ 2147483647 w 353"/>
              <a:gd name="T49" fmla="*/ 2147483647 h 518"/>
              <a:gd name="T50" fmla="*/ 2147483647 w 353"/>
              <a:gd name="T51" fmla="*/ 2147483647 h 518"/>
              <a:gd name="T52" fmla="*/ 2147483647 w 353"/>
              <a:gd name="T53" fmla="*/ 2147483647 h 518"/>
              <a:gd name="T54" fmla="*/ 2147483647 w 353"/>
              <a:gd name="T55" fmla="*/ 2147483647 h 518"/>
              <a:gd name="T56" fmla="*/ 2147483647 w 353"/>
              <a:gd name="T57" fmla="*/ 2147483647 h 518"/>
              <a:gd name="T58" fmla="*/ 2147483647 w 353"/>
              <a:gd name="T59" fmla="*/ 2147483647 h 518"/>
              <a:gd name="T60" fmla="*/ 2147483647 w 353"/>
              <a:gd name="T61" fmla="*/ 2147483647 h 518"/>
              <a:gd name="T62" fmla="*/ 2147483647 w 353"/>
              <a:gd name="T63" fmla="*/ 2147483647 h 518"/>
              <a:gd name="T64" fmla="*/ 2147483647 w 353"/>
              <a:gd name="T65" fmla="*/ 2147483647 h 518"/>
              <a:gd name="T66" fmla="*/ 2147483647 w 353"/>
              <a:gd name="T67" fmla="*/ 2147483647 h 518"/>
              <a:gd name="T68" fmla="*/ 2147483647 w 353"/>
              <a:gd name="T69" fmla="*/ 2147483647 h 518"/>
              <a:gd name="T70" fmla="*/ 2147483647 w 353"/>
              <a:gd name="T71" fmla="*/ 2147483647 h 518"/>
              <a:gd name="T72" fmla="*/ 2147483647 w 353"/>
              <a:gd name="T73" fmla="*/ 2147483647 h 518"/>
              <a:gd name="T74" fmla="*/ 2147483647 w 353"/>
              <a:gd name="T75" fmla="*/ 2147483647 h 518"/>
              <a:gd name="T76" fmla="*/ 2147483647 w 353"/>
              <a:gd name="T77" fmla="*/ 2147483647 h 518"/>
              <a:gd name="T78" fmla="*/ 2147483647 w 353"/>
              <a:gd name="T79" fmla="*/ 2147483647 h 518"/>
              <a:gd name="T80" fmla="*/ 2147483647 w 353"/>
              <a:gd name="T81" fmla="*/ 2147483647 h 518"/>
              <a:gd name="T82" fmla="*/ 2147483647 w 353"/>
              <a:gd name="T83" fmla="*/ 2147483647 h 518"/>
              <a:gd name="T84" fmla="*/ 2147483647 w 353"/>
              <a:gd name="T85" fmla="*/ 2147483647 h 518"/>
              <a:gd name="T86" fmla="*/ 2147483647 w 353"/>
              <a:gd name="T87" fmla="*/ 2147483647 h 518"/>
              <a:gd name="T88" fmla="*/ 2147483647 w 353"/>
              <a:gd name="T89" fmla="*/ 2147483647 h 51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53"/>
              <a:gd name="T136" fmla="*/ 0 h 518"/>
              <a:gd name="T137" fmla="*/ 353 w 353"/>
              <a:gd name="T138" fmla="*/ 518 h 51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53" h="518">
                <a:moveTo>
                  <a:pt x="8" y="14"/>
                </a:moveTo>
                <a:lnTo>
                  <a:pt x="0" y="0"/>
                </a:lnTo>
                <a:lnTo>
                  <a:pt x="90" y="5"/>
                </a:lnTo>
                <a:lnTo>
                  <a:pt x="215" y="5"/>
                </a:lnTo>
                <a:lnTo>
                  <a:pt x="220" y="5"/>
                </a:lnTo>
                <a:lnTo>
                  <a:pt x="211" y="18"/>
                </a:lnTo>
                <a:lnTo>
                  <a:pt x="194" y="27"/>
                </a:lnTo>
                <a:lnTo>
                  <a:pt x="185" y="41"/>
                </a:lnTo>
                <a:lnTo>
                  <a:pt x="185" y="54"/>
                </a:lnTo>
                <a:lnTo>
                  <a:pt x="181" y="54"/>
                </a:lnTo>
                <a:lnTo>
                  <a:pt x="181" y="77"/>
                </a:lnTo>
                <a:lnTo>
                  <a:pt x="181" y="81"/>
                </a:lnTo>
                <a:lnTo>
                  <a:pt x="177" y="81"/>
                </a:lnTo>
                <a:lnTo>
                  <a:pt x="181" y="86"/>
                </a:lnTo>
                <a:lnTo>
                  <a:pt x="181" y="90"/>
                </a:lnTo>
                <a:lnTo>
                  <a:pt x="194" y="95"/>
                </a:lnTo>
                <a:lnTo>
                  <a:pt x="194" y="99"/>
                </a:lnTo>
                <a:lnTo>
                  <a:pt x="194" y="108"/>
                </a:lnTo>
                <a:lnTo>
                  <a:pt x="198" y="113"/>
                </a:lnTo>
                <a:lnTo>
                  <a:pt x="194" y="117"/>
                </a:lnTo>
                <a:lnTo>
                  <a:pt x="189" y="126"/>
                </a:lnTo>
                <a:lnTo>
                  <a:pt x="189" y="131"/>
                </a:lnTo>
                <a:lnTo>
                  <a:pt x="189" y="140"/>
                </a:lnTo>
                <a:lnTo>
                  <a:pt x="185" y="162"/>
                </a:lnTo>
                <a:lnTo>
                  <a:pt x="185" y="171"/>
                </a:lnTo>
                <a:lnTo>
                  <a:pt x="189" y="176"/>
                </a:lnTo>
                <a:lnTo>
                  <a:pt x="189" y="185"/>
                </a:lnTo>
                <a:lnTo>
                  <a:pt x="198" y="194"/>
                </a:lnTo>
                <a:lnTo>
                  <a:pt x="202" y="230"/>
                </a:lnTo>
                <a:lnTo>
                  <a:pt x="202" y="243"/>
                </a:lnTo>
                <a:lnTo>
                  <a:pt x="202" y="257"/>
                </a:lnTo>
                <a:lnTo>
                  <a:pt x="198" y="275"/>
                </a:lnTo>
                <a:lnTo>
                  <a:pt x="207" y="284"/>
                </a:lnTo>
                <a:lnTo>
                  <a:pt x="211" y="293"/>
                </a:lnTo>
                <a:lnTo>
                  <a:pt x="220" y="302"/>
                </a:lnTo>
                <a:lnTo>
                  <a:pt x="220" y="315"/>
                </a:lnTo>
                <a:lnTo>
                  <a:pt x="224" y="320"/>
                </a:lnTo>
                <a:lnTo>
                  <a:pt x="228" y="315"/>
                </a:lnTo>
                <a:lnTo>
                  <a:pt x="237" y="320"/>
                </a:lnTo>
                <a:lnTo>
                  <a:pt x="241" y="329"/>
                </a:lnTo>
                <a:lnTo>
                  <a:pt x="267" y="356"/>
                </a:lnTo>
                <a:lnTo>
                  <a:pt x="276" y="365"/>
                </a:lnTo>
                <a:lnTo>
                  <a:pt x="280" y="383"/>
                </a:lnTo>
                <a:lnTo>
                  <a:pt x="289" y="387"/>
                </a:lnTo>
                <a:lnTo>
                  <a:pt x="289" y="396"/>
                </a:lnTo>
                <a:lnTo>
                  <a:pt x="289" y="405"/>
                </a:lnTo>
                <a:lnTo>
                  <a:pt x="293" y="414"/>
                </a:lnTo>
                <a:lnTo>
                  <a:pt x="297" y="410"/>
                </a:lnTo>
                <a:lnTo>
                  <a:pt x="302" y="410"/>
                </a:lnTo>
                <a:lnTo>
                  <a:pt x="306" y="428"/>
                </a:lnTo>
                <a:lnTo>
                  <a:pt x="310" y="423"/>
                </a:lnTo>
                <a:lnTo>
                  <a:pt x="319" y="428"/>
                </a:lnTo>
                <a:lnTo>
                  <a:pt x="323" y="446"/>
                </a:lnTo>
                <a:lnTo>
                  <a:pt x="328" y="464"/>
                </a:lnTo>
                <a:lnTo>
                  <a:pt x="336" y="468"/>
                </a:lnTo>
                <a:lnTo>
                  <a:pt x="345" y="468"/>
                </a:lnTo>
                <a:lnTo>
                  <a:pt x="349" y="473"/>
                </a:lnTo>
                <a:lnTo>
                  <a:pt x="345" y="487"/>
                </a:lnTo>
                <a:lnTo>
                  <a:pt x="349" y="491"/>
                </a:lnTo>
                <a:lnTo>
                  <a:pt x="349" y="496"/>
                </a:lnTo>
                <a:lnTo>
                  <a:pt x="349" y="509"/>
                </a:lnTo>
                <a:lnTo>
                  <a:pt x="353" y="518"/>
                </a:lnTo>
                <a:lnTo>
                  <a:pt x="349" y="514"/>
                </a:lnTo>
                <a:lnTo>
                  <a:pt x="319" y="514"/>
                </a:lnTo>
                <a:lnTo>
                  <a:pt x="250" y="509"/>
                </a:lnTo>
                <a:lnTo>
                  <a:pt x="224" y="505"/>
                </a:lnTo>
                <a:lnTo>
                  <a:pt x="228" y="500"/>
                </a:lnTo>
                <a:lnTo>
                  <a:pt x="233" y="491"/>
                </a:lnTo>
                <a:lnTo>
                  <a:pt x="237" y="491"/>
                </a:lnTo>
                <a:lnTo>
                  <a:pt x="233" y="482"/>
                </a:lnTo>
                <a:lnTo>
                  <a:pt x="228" y="478"/>
                </a:lnTo>
                <a:lnTo>
                  <a:pt x="233" y="473"/>
                </a:lnTo>
                <a:lnTo>
                  <a:pt x="237" y="464"/>
                </a:lnTo>
                <a:lnTo>
                  <a:pt x="241" y="455"/>
                </a:lnTo>
                <a:lnTo>
                  <a:pt x="237" y="441"/>
                </a:lnTo>
                <a:lnTo>
                  <a:pt x="237" y="437"/>
                </a:lnTo>
                <a:lnTo>
                  <a:pt x="228" y="437"/>
                </a:lnTo>
                <a:lnTo>
                  <a:pt x="220" y="428"/>
                </a:lnTo>
                <a:lnTo>
                  <a:pt x="220" y="419"/>
                </a:lnTo>
                <a:lnTo>
                  <a:pt x="215" y="410"/>
                </a:lnTo>
                <a:lnTo>
                  <a:pt x="207" y="401"/>
                </a:lnTo>
                <a:lnTo>
                  <a:pt x="202" y="405"/>
                </a:lnTo>
                <a:lnTo>
                  <a:pt x="198" y="396"/>
                </a:lnTo>
                <a:lnTo>
                  <a:pt x="198" y="392"/>
                </a:lnTo>
                <a:lnTo>
                  <a:pt x="194" y="387"/>
                </a:lnTo>
                <a:lnTo>
                  <a:pt x="189" y="378"/>
                </a:lnTo>
                <a:lnTo>
                  <a:pt x="181" y="374"/>
                </a:lnTo>
                <a:lnTo>
                  <a:pt x="177" y="365"/>
                </a:lnTo>
                <a:lnTo>
                  <a:pt x="172" y="360"/>
                </a:lnTo>
                <a:lnTo>
                  <a:pt x="164" y="351"/>
                </a:lnTo>
                <a:lnTo>
                  <a:pt x="151" y="347"/>
                </a:lnTo>
                <a:lnTo>
                  <a:pt x="146" y="338"/>
                </a:lnTo>
                <a:lnTo>
                  <a:pt x="138" y="333"/>
                </a:lnTo>
                <a:lnTo>
                  <a:pt x="133" y="324"/>
                </a:lnTo>
                <a:lnTo>
                  <a:pt x="125" y="324"/>
                </a:lnTo>
                <a:lnTo>
                  <a:pt x="120" y="320"/>
                </a:lnTo>
                <a:lnTo>
                  <a:pt x="112" y="315"/>
                </a:lnTo>
                <a:lnTo>
                  <a:pt x="107" y="306"/>
                </a:lnTo>
                <a:lnTo>
                  <a:pt x="107" y="288"/>
                </a:lnTo>
                <a:lnTo>
                  <a:pt x="99" y="284"/>
                </a:lnTo>
                <a:lnTo>
                  <a:pt x="103" y="261"/>
                </a:lnTo>
                <a:lnTo>
                  <a:pt x="99" y="243"/>
                </a:lnTo>
                <a:lnTo>
                  <a:pt x="90" y="234"/>
                </a:lnTo>
                <a:lnTo>
                  <a:pt x="86" y="234"/>
                </a:lnTo>
                <a:lnTo>
                  <a:pt x="82" y="225"/>
                </a:lnTo>
                <a:lnTo>
                  <a:pt x="86" y="212"/>
                </a:lnTo>
                <a:lnTo>
                  <a:pt x="86" y="203"/>
                </a:lnTo>
                <a:lnTo>
                  <a:pt x="77" y="189"/>
                </a:lnTo>
                <a:lnTo>
                  <a:pt x="73" y="180"/>
                </a:lnTo>
                <a:lnTo>
                  <a:pt x="64" y="171"/>
                </a:lnTo>
                <a:lnTo>
                  <a:pt x="64" y="158"/>
                </a:lnTo>
                <a:lnTo>
                  <a:pt x="64" y="149"/>
                </a:lnTo>
                <a:lnTo>
                  <a:pt x="60" y="140"/>
                </a:lnTo>
                <a:lnTo>
                  <a:pt x="43" y="122"/>
                </a:lnTo>
                <a:lnTo>
                  <a:pt x="30" y="108"/>
                </a:lnTo>
                <a:lnTo>
                  <a:pt x="34" y="95"/>
                </a:lnTo>
                <a:lnTo>
                  <a:pt x="26" y="86"/>
                </a:lnTo>
                <a:lnTo>
                  <a:pt x="34" y="90"/>
                </a:lnTo>
                <a:lnTo>
                  <a:pt x="38" y="81"/>
                </a:lnTo>
                <a:lnTo>
                  <a:pt x="34" y="77"/>
                </a:lnTo>
                <a:lnTo>
                  <a:pt x="21" y="63"/>
                </a:lnTo>
                <a:lnTo>
                  <a:pt x="17" y="50"/>
                </a:lnTo>
                <a:lnTo>
                  <a:pt x="21" y="41"/>
                </a:lnTo>
                <a:lnTo>
                  <a:pt x="21" y="32"/>
                </a:lnTo>
                <a:lnTo>
                  <a:pt x="21" y="27"/>
                </a:lnTo>
                <a:lnTo>
                  <a:pt x="17" y="27"/>
                </a:lnTo>
                <a:lnTo>
                  <a:pt x="13" y="27"/>
                </a:lnTo>
                <a:lnTo>
                  <a:pt x="13" y="18"/>
                </a:lnTo>
                <a:lnTo>
                  <a:pt x="8" y="14"/>
                </a:lnTo>
                <a:close/>
              </a:path>
            </a:pathLst>
          </a:custGeom>
          <a:solidFill>
            <a:schemeClr val="accent4">
              <a:lumMod val="40000"/>
              <a:lumOff val="60000"/>
            </a:schemeClr>
          </a:solidFill>
          <a:ln w="3175" cap="rnd" cmpd="sng">
            <a:solidFill>
              <a:srgbClr val="808080"/>
            </a:solidFill>
            <a:prstDash val="solid"/>
            <a:round/>
            <a:headEnd type="none" w="med" len="med"/>
            <a:tailEnd type="none" w="med" len="med"/>
          </a:ln>
          <a:effectLst/>
        </p:spPr>
        <p:txBody>
          <a:bodyPr/>
          <a:lstStyle/>
          <a:p>
            <a:pPr>
              <a:defRPr/>
            </a:pPr>
            <a:endParaRPr lang="es-MX"/>
          </a:p>
        </p:txBody>
      </p:sp>
      <p:sp>
        <p:nvSpPr>
          <p:cNvPr id="65" name="Freeform 589"/>
          <p:cNvSpPr>
            <a:spLocks/>
          </p:cNvSpPr>
          <p:nvPr/>
        </p:nvSpPr>
        <p:spPr bwMode="auto">
          <a:xfrm>
            <a:off x="1088380" y="2319114"/>
            <a:ext cx="1314450" cy="1301750"/>
          </a:xfrm>
          <a:custGeom>
            <a:avLst/>
            <a:gdLst>
              <a:gd name="T0" fmla="*/ 2147483647 w 484"/>
              <a:gd name="T1" fmla="*/ 2147483647 h 581"/>
              <a:gd name="T2" fmla="*/ 2147483647 w 484"/>
              <a:gd name="T3" fmla="*/ 2147483647 h 581"/>
              <a:gd name="T4" fmla="*/ 2147483647 w 484"/>
              <a:gd name="T5" fmla="*/ 2147483647 h 581"/>
              <a:gd name="T6" fmla="*/ 2147483647 w 484"/>
              <a:gd name="T7" fmla="*/ 0 h 581"/>
              <a:gd name="T8" fmla="*/ 2147483647 w 484"/>
              <a:gd name="T9" fmla="*/ 2147483647 h 581"/>
              <a:gd name="T10" fmla="*/ 2147483647 w 484"/>
              <a:gd name="T11" fmla="*/ 2147483647 h 581"/>
              <a:gd name="T12" fmla="*/ 2147483647 w 484"/>
              <a:gd name="T13" fmla="*/ 2147483647 h 581"/>
              <a:gd name="T14" fmla="*/ 2147483647 w 484"/>
              <a:gd name="T15" fmla="*/ 2147483647 h 581"/>
              <a:gd name="T16" fmla="*/ 2147483647 w 484"/>
              <a:gd name="T17" fmla="*/ 2147483647 h 581"/>
              <a:gd name="T18" fmla="*/ 2147483647 w 484"/>
              <a:gd name="T19" fmla="*/ 2147483647 h 581"/>
              <a:gd name="T20" fmla="*/ 2147483647 w 484"/>
              <a:gd name="T21" fmla="*/ 2147483647 h 581"/>
              <a:gd name="T22" fmla="*/ 2147483647 w 484"/>
              <a:gd name="T23" fmla="*/ 2147483647 h 581"/>
              <a:gd name="T24" fmla="*/ 2147483647 w 484"/>
              <a:gd name="T25" fmla="*/ 2147483647 h 581"/>
              <a:gd name="T26" fmla="*/ 2147483647 w 484"/>
              <a:gd name="T27" fmla="*/ 2147483647 h 581"/>
              <a:gd name="T28" fmla="*/ 2147483647 w 484"/>
              <a:gd name="T29" fmla="*/ 2147483647 h 581"/>
              <a:gd name="T30" fmla="*/ 2147483647 w 484"/>
              <a:gd name="T31" fmla="*/ 2147483647 h 581"/>
              <a:gd name="T32" fmla="*/ 2147483647 w 484"/>
              <a:gd name="T33" fmla="*/ 2147483647 h 581"/>
              <a:gd name="T34" fmla="*/ 2147483647 w 484"/>
              <a:gd name="T35" fmla="*/ 2147483647 h 581"/>
              <a:gd name="T36" fmla="*/ 2147483647 w 484"/>
              <a:gd name="T37" fmla="*/ 2147483647 h 581"/>
              <a:gd name="T38" fmla="*/ 2147483647 w 484"/>
              <a:gd name="T39" fmla="*/ 2147483647 h 581"/>
              <a:gd name="T40" fmla="*/ 2147483647 w 484"/>
              <a:gd name="T41" fmla="*/ 2147483647 h 581"/>
              <a:gd name="T42" fmla="*/ 2147483647 w 484"/>
              <a:gd name="T43" fmla="*/ 2147483647 h 581"/>
              <a:gd name="T44" fmla="*/ 2147483647 w 484"/>
              <a:gd name="T45" fmla="*/ 2147483647 h 581"/>
              <a:gd name="T46" fmla="*/ 2147483647 w 484"/>
              <a:gd name="T47" fmla="*/ 2147483647 h 581"/>
              <a:gd name="T48" fmla="*/ 2147483647 w 484"/>
              <a:gd name="T49" fmla="*/ 2147483647 h 581"/>
              <a:gd name="T50" fmla="*/ 2147483647 w 484"/>
              <a:gd name="T51" fmla="*/ 2147483647 h 581"/>
              <a:gd name="T52" fmla="*/ 2147483647 w 484"/>
              <a:gd name="T53" fmla="*/ 2147483647 h 581"/>
              <a:gd name="T54" fmla="*/ 2147483647 w 484"/>
              <a:gd name="T55" fmla="*/ 2147483647 h 581"/>
              <a:gd name="T56" fmla="*/ 2147483647 w 484"/>
              <a:gd name="T57" fmla="*/ 2147483647 h 581"/>
              <a:gd name="T58" fmla="*/ 2147483647 w 484"/>
              <a:gd name="T59" fmla="*/ 2147483647 h 581"/>
              <a:gd name="T60" fmla="*/ 2147483647 w 484"/>
              <a:gd name="T61" fmla="*/ 2147483647 h 581"/>
              <a:gd name="T62" fmla="*/ 2147483647 w 484"/>
              <a:gd name="T63" fmla="*/ 2147483647 h 581"/>
              <a:gd name="T64" fmla="*/ 2147483647 w 484"/>
              <a:gd name="T65" fmla="*/ 2147483647 h 581"/>
              <a:gd name="T66" fmla="*/ 2147483647 w 484"/>
              <a:gd name="T67" fmla="*/ 2147483647 h 581"/>
              <a:gd name="T68" fmla="*/ 2147483647 w 484"/>
              <a:gd name="T69" fmla="*/ 2147483647 h 581"/>
              <a:gd name="T70" fmla="*/ 2147483647 w 484"/>
              <a:gd name="T71" fmla="*/ 2147483647 h 581"/>
              <a:gd name="T72" fmla="*/ 2147483647 w 484"/>
              <a:gd name="T73" fmla="*/ 2147483647 h 581"/>
              <a:gd name="T74" fmla="*/ 2147483647 w 484"/>
              <a:gd name="T75" fmla="*/ 2147483647 h 581"/>
              <a:gd name="T76" fmla="*/ 2147483647 w 484"/>
              <a:gd name="T77" fmla="*/ 2147483647 h 581"/>
              <a:gd name="T78" fmla="*/ 2147483647 w 484"/>
              <a:gd name="T79" fmla="*/ 2147483647 h 581"/>
              <a:gd name="T80" fmla="*/ 2147483647 w 484"/>
              <a:gd name="T81" fmla="*/ 2147483647 h 581"/>
              <a:gd name="T82" fmla="*/ 2147483647 w 484"/>
              <a:gd name="T83" fmla="*/ 2147483647 h 581"/>
              <a:gd name="T84" fmla="*/ 2147483647 w 484"/>
              <a:gd name="T85" fmla="*/ 2147483647 h 581"/>
              <a:gd name="T86" fmla="*/ 2147483647 w 484"/>
              <a:gd name="T87" fmla="*/ 2147483647 h 581"/>
              <a:gd name="T88" fmla="*/ 2147483647 w 484"/>
              <a:gd name="T89" fmla="*/ 2147483647 h 581"/>
              <a:gd name="T90" fmla="*/ 2147483647 w 484"/>
              <a:gd name="T91" fmla="*/ 2147483647 h 581"/>
              <a:gd name="T92" fmla="*/ 2147483647 w 484"/>
              <a:gd name="T93" fmla="*/ 2147483647 h 581"/>
              <a:gd name="T94" fmla="*/ 2147483647 w 484"/>
              <a:gd name="T95" fmla="*/ 2147483647 h 581"/>
              <a:gd name="T96" fmla="*/ 2147483647 w 484"/>
              <a:gd name="T97" fmla="*/ 2147483647 h 581"/>
              <a:gd name="T98" fmla="*/ 2147483647 w 484"/>
              <a:gd name="T99" fmla="*/ 2147483647 h 581"/>
              <a:gd name="T100" fmla="*/ 2147483647 w 484"/>
              <a:gd name="T101" fmla="*/ 2147483647 h 581"/>
              <a:gd name="T102" fmla="*/ 2147483647 w 484"/>
              <a:gd name="T103" fmla="*/ 2147483647 h 581"/>
              <a:gd name="T104" fmla="*/ 2147483647 w 484"/>
              <a:gd name="T105" fmla="*/ 2147483647 h 581"/>
              <a:gd name="T106" fmla="*/ 2147483647 w 484"/>
              <a:gd name="T107" fmla="*/ 2147483647 h 581"/>
              <a:gd name="T108" fmla="*/ 2147483647 w 484"/>
              <a:gd name="T109" fmla="*/ 2147483647 h 58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84" h="581">
                <a:moveTo>
                  <a:pt x="0" y="14"/>
                </a:moveTo>
                <a:lnTo>
                  <a:pt x="5" y="14"/>
                </a:lnTo>
                <a:lnTo>
                  <a:pt x="13" y="14"/>
                </a:lnTo>
                <a:lnTo>
                  <a:pt x="18" y="9"/>
                </a:lnTo>
                <a:lnTo>
                  <a:pt x="22" y="9"/>
                </a:lnTo>
                <a:lnTo>
                  <a:pt x="26" y="9"/>
                </a:lnTo>
                <a:lnTo>
                  <a:pt x="31" y="14"/>
                </a:lnTo>
                <a:lnTo>
                  <a:pt x="52" y="14"/>
                </a:lnTo>
                <a:lnTo>
                  <a:pt x="65" y="9"/>
                </a:lnTo>
                <a:lnTo>
                  <a:pt x="69" y="9"/>
                </a:lnTo>
                <a:lnTo>
                  <a:pt x="69" y="5"/>
                </a:lnTo>
                <a:lnTo>
                  <a:pt x="78" y="0"/>
                </a:lnTo>
                <a:lnTo>
                  <a:pt x="87" y="0"/>
                </a:lnTo>
                <a:lnTo>
                  <a:pt x="87" y="9"/>
                </a:lnTo>
                <a:lnTo>
                  <a:pt x="113" y="9"/>
                </a:lnTo>
                <a:lnTo>
                  <a:pt x="177" y="18"/>
                </a:lnTo>
                <a:lnTo>
                  <a:pt x="208" y="18"/>
                </a:lnTo>
                <a:lnTo>
                  <a:pt x="216" y="23"/>
                </a:lnTo>
                <a:lnTo>
                  <a:pt x="225" y="36"/>
                </a:lnTo>
                <a:lnTo>
                  <a:pt x="229" y="54"/>
                </a:lnTo>
                <a:lnTo>
                  <a:pt x="242" y="77"/>
                </a:lnTo>
                <a:lnTo>
                  <a:pt x="242" y="81"/>
                </a:lnTo>
                <a:lnTo>
                  <a:pt x="246" y="99"/>
                </a:lnTo>
                <a:lnTo>
                  <a:pt x="251" y="99"/>
                </a:lnTo>
                <a:lnTo>
                  <a:pt x="251" y="104"/>
                </a:lnTo>
                <a:lnTo>
                  <a:pt x="272" y="122"/>
                </a:lnTo>
                <a:lnTo>
                  <a:pt x="268" y="126"/>
                </a:lnTo>
                <a:lnTo>
                  <a:pt x="272" y="144"/>
                </a:lnTo>
                <a:lnTo>
                  <a:pt x="277" y="140"/>
                </a:lnTo>
                <a:lnTo>
                  <a:pt x="281" y="140"/>
                </a:lnTo>
                <a:lnTo>
                  <a:pt x="302" y="158"/>
                </a:lnTo>
                <a:lnTo>
                  <a:pt x="302" y="171"/>
                </a:lnTo>
                <a:lnTo>
                  <a:pt x="311" y="185"/>
                </a:lnTo>
                <a:lnTo>
                  <a:pt x="315" y="185"/>
                </a:lnTo>
                <a:lnTo>
                  <a:pt x="311" y="198"/>
                </a:lnTo>
                <a:lnTo>
                  <a:pt x="320" y="207"/>
                </a:lnTo>
                <a:lnTo>
                  <a:pt x="320" y="225"/>
                </a:lnTo>
                <a:lnTo>
                  <a:pt x="320" y="234"/>
                </a:lnTo>
                <a:lnTo>
                  <a:pt x="320" y="248"/>
                </a:lnTo>
                <a:lnTo>
                  <a:pt x="324" y="257"/>
                </a:lnTo>
                <a:lnTo>
                  <a:pt x="320" y="257"/>
                </a:lnTo>
                <a:lnTo>
                  <a:pt x="333" y="288"/>
                </a:lnTo>
                <a:lnTo>
                  <a:pt x="346" y="297"/>
                </a:lnTo>
                <a:lnTo>
                  <a:pt x="346" y="302"/>
                </a:lnTo>
                <a:lnTo>
                  <a:pt x="346" y="306"/>
                </a:lnTo>
                <a:lnTo>
                  <a:pt x="346" y="324"/>
                </a:lnTo>
                <a:lnTo>
                  <a:pt x="350" y="338"/>
                </a:lnTo>
                <a:lnTo>
                  <a:pt x="363" y="342"/>
                </a:lnTo>
                <a:lnTo>
                  <a:pt x="372" y="369"/>
                </a:lnTo>
                <a:lnTo>
                  <a:pt x="372" y="378"/>
                </a:lnTo>
                <a:lnTo>
                  <a:pt x="363" y="387"/>
                </a:lnTo>
                <a:lnTo>
                  <a:pt x="363" y="405"/>
                </a:lnTo>
                <a:lnTo>
                  <a:pt x="367" y="414"/>
                </a:lnTo>
                <a:lnTo>
                  <a:pt x="367" y="419"/>
                </a:lnTo>
                <a:lnTo>
                  <a:pt x="372" y="432"/>
                </a:lnTo>
                <a:lnTo>
                  <a:pt x="389" y="437"/>
                </a:lnTo>
                <a:lnTo>
                  <a:pt x="397" y="437"/>
                </a:lnTo>
                <a:lnTo>
                  <a:pt x="402" y="428"/>
                </a:lnTo>
                <a:lnTo>
                  <a:pt x="410" y="419"/>
                </a:lnTo>
                <a:lnTo>
                  <a:pt x="415" y="423"/>
                </a:lnTo>
                <a:lnTo>
                  <a:pt x="419" y="428"/>
                </a:lnTo>
                <a:lnTo>
                  <a:pt x="423" y="441"/>
                </a:lnTo>
                <a:lnTo>
                  <a:pt x="432" y="441"/>
                </a:lnTo>
                <a:lnTo>
                  <a:pt x="436" y="455"/>
                </a:lnTo>
                <a:lnTo>
                  <a:pt x="449" y="455"/>
                </a:lnTo>
                <a:lnTo>
                  <a:pt x="454" y="478"/>
                </a:lnTo>
                <a:lnTo>
                  <a:pt x="458" y="482"/>
                </a:lnTo>
                <a:lnTo>
                  <a:pt x="458" y="491"/>
                </a:lnTo>
                <a:lnTo>
                  <a:pt x="454" y="496"/>
                </a:lnTo>
                <a:lnTo>
                  <a:pt x="458" y="496"/>
                </a:lnTo>
                <a:lnTo>
                  <a:pt x="466" y="509"/>
                </a:lnTo>
                <a:lnTo>
                  <a:pt x="471" y="509"/>
                </a:lnTo>
                <a:lnTo>
                  <a:pt x="475" y="509"/>
                </a:lnTo>
                <a:lnTo>
                  <a:pt x="479" y="514"/>
                </a:lnTo>
                <a:lnTo>
                  <a:pt x="479" y="523"/>
                </a:lnTo>
                <a:lnTo>
                  <a:pt x="484" y="532"/>
                </a:lnTo>
                <a:lnTo>
                  <a:pt x="484" y="541"/>
                </a:lnTo>
                <a:lnTo>
                  <a:pt x="475" y="550"/>
                </a:lnTo>
                <a:lnTo>
                  <a:pt x="471" y="559"/>
                </a:lnTo>
                <a:lnTo>
                  <a:pt x="466" y="563"/>
                </a:lnTo>
                <a:lnTo>
                  <a:pt x="454" y="568"/>
                </a:lnTo>
                <a:lnTo>
                  <a:pt x="441" y="577"/>
                </a:lnTo>
                <a:lnTo>
                  <a:pt x="436" y="577"/>
                </a:lnTo>
                <a:lnTo>
                  <a:pt x="436" y="581"/>
                </a:lnTo>
                <a:lnTo>
                  <a:pt x="428" y="581"/>
                </a:lnTo>
                <a:lnTo>
                  <a:pt x="423" y="577"/>
                </a:lnTo>
                <a:lnTo>
                  <a:pt x="415" y="563"/>
                </a:lnTo>
                <a:lnTo>
                  <a:pt x="410" y="554"/>
                </a:lnTo>
                <a:lnTo>
                  <a:pt x="410" y="550"/>
                </a:lnTo>
                <a:lnTo>
                  <a:pt x="410" y="545"/>
                </a:lnTo>
                <a:lnTo>
                  <a:pt x="410" y="541"/>
                </a:lnTo>
                <a:lnTo>
                  <a:pt x="410" y="536"/>
                </a:lnTo>
                <a:lnTo>
                  <a:pt x="406" y="527"/>
                </a:lnTo>
                <a:lnTo>
                  <a:pt x="397" y="514"/>
                </a:lnTo>
                <a:lnTo>
                  <a:pt x="393" y="500"/>
                </a:lnTo>
                <a:lnTo>
                  <a:pt x="376" y="496"/>
                </a:lnTo>
                <a:lnTo>
                  <a:pt x="372" y="496"/>
                </a:lnTo>
                <a:lnTo>
                  <a:pt x="354" y="473"/>
                </a:lnTo>
                <a:lnTo>
                  <a:pt x="354" y="468"/>
                </a:lnTo>
                <a:lnTo>
                  <a:pt x="346" y="459"/>
                </a:lnTo>
                <a:lnTo>
                  <a:pt x="320" y="432"/>
                </a:lnTo>
                <a:lnTo>
                  <a:pt x="320" y="428"/>
                </a:lnTo>
                <a:lnTo>
                  <a:pt x="315" y="428"/>
                </a:lnTo>
                <a:lnTo>
                  <a:pt x="277" y="414"/>
                </a:lnTo>
                <a:lnTo>
                  <a:pt x="268" y="396"/>
                </a:lnTo>
                <a:lnTo>
                  <a:pt x="259" y="396"/>
                </a:lnTo>
                <a:lnTo>
                  <a:pt x="259" y="378"/>
                </a:lnTo>
                <a:lnTo>
                  <a:pt x="246" y="369"/>
                </a:lnTo>
                <a:lnTo>
                  <a:pt x="238" y="374"/>
                </a:lnTo>
                <a:lnTo>
                  <a:pt x="233" y="369"/>
                </a:lnTo>
                <a:lnTo>
                  <a:pt x="233" y="365"/>
                </a:lnTo>
                <a:lnTo>
                  <a:pt x="229" y="351"/>
                </a:lnTo>
                <a:lnTo>
                  <a:pt x="233" y="333"/>
                </a:lnTo>
                <a:lnTo>
                  <a:pt x="242" y="315"/>
                </a:lnTo>
                <a:lnTo>
                  <a:pt x="242" y="297"/>
                </a:lnTo>
                <a:lnTo>
                  <a:pt x="251" y="293"/>
                </a:lnTo>
                <a:lnTo>
                  <a:pt x="246" y="288"/>
                </a:lnTo>
                <a:lnTo>
                  <a:pt x="242" y="279"/>
                </a:lnTo>
                <a:lnTo>
                  <a:pt x="242" y="239"/>
                </a:lnTo>
                <a:lnTo>
                  <a:pt x="242" y="225"/>
                </a:lnTo>
                <a:lnTo>
                  <a:pt x="233" y="225"/>
                </a:lnTo>
                <a:lnTo>
                  <a:pt x="225" y="207"/>
                </a:lnTo>
                <a:lnTo>
                  <a:pt x="216" y="198"/>
                </a:lnTo>
                <a:lnTo>
                  <a:pt x="212" y="203"/>
                </a:lnTo>
                <a:lnTo>
                  <a:pt x="203" y="198"/>
                </a:lnTo>
                <a:lnTo>
                  <a:pt x="203" y="194"/>
                </a:lnTo>
                <a:lnTo>
                  <a:pt x="199" y="194"/>
                </a:lnTo>
                <a:lnTo>
                  <a:pt x="195" y="189"/>
                </a:lnTo>
                <a:lnTo>
                  <a:pt x="186" y="185"/>
                </a:lnTo>
                <a:lnTo>
                  <a:pt x="182" y="180"/>
                </a:lnTo>
                <a:lnTo>
                  <a:pt x="190" y="180"/>
                </a:lnTo>
                <a:lnTo>
                  <a:pt x="186" y="176"/>
                </a:lnTo>
                <a:lnTo>
                  <a:pt x="173" y="171"/>
                </a:lnTo>
                <a:lnTo>
                  <a:pt x="169" y="167"/>
                </a:lnTo>
                <a:lnTo>
                  <a:pt x="169" y="162"/>
                </a:lnTo>
                <a:lnTo>
                  <a:pt x="164" y="140"/>
                </a:lnTo>
                <a:lnTo>
                  <a:pt x="160" y="135"/>
                </a:lnTo>
                <a:lnTo>
                  <a:pt x="143" y="131"/>
                </a:lnTo>
                <a:lnTo>
                  <a:pt x="126" y="131"/>
                </a:lnTo>
                <a:lnTo>
                  <a:pt x="117" y="135"/>
                </a:lnTo>
                <a:lnTo>
                  <a:pt x="113" y="135"/>
                </a:lnTo>
                <a:lnTo>
                  <a:pt x="113" y="131"/>
                </a:lnTo>
                <a:lnTo>
                  <a:pt x="104" y="126"/>
                </a:lnTo>
                <a:lnTo>
                  <a:pt x="104" y="117"/>
                </a:lnTo>
                <a:lnTo>
                  <a:pt x="91" y="108"/>
                </a:lnTo>
                <a:lnTo>
                  <a:pt x="78" y="108"/>
                </a:lnTo>
                <a:lnTo>
                  <a:pt x="69" y="86"/>
                </a:lnTo>
                <a:lnTo>
                  <a:pt x="56" y="86"/>
                </a:lnTo>
                <a:lnTo>
                  <a:pt x="52" y="86"/>
                </a:lnTo>
                <a:lnTo>
                  <a:pt x="48" y="81"/>
                </a:lnTo>
                <a:lnTo>
                  <a:pt x="44" y="81"/>
                </a:lnTo>
                <a:lnTo>
                  <a:pt x="39" y="77"/>
                </a:lnTo>
                <a:lnTo>
                  <a:pt x="39" y="54"/>
                </a:lnTo>
                <a:lnTo>
                  <a:pt x="31" y="45"/>
                </a:lnTo>
                <a:lnTo>
                  <a:pt x="22" y="45"/>
                </a:lnTo>
                <a:lnTo>
                  <a:pt x="18" y="32"/>
                </a:lnTo>
                <a:lnTo>
                  <a:pt x="18" y="23"/>
                </a:lnTo>
                <a:lnTo>
                  <a:pt x="13" y="23"/>
                </a:lnTo>
                <a:lnTo>
                  <a:pt x="9" y="23"/>
                </a:lnTo>
                <a:lnTo>
                  <a:pt x="5" y="27"/>
                </a:lnTo>
                <a:lnTo>
                  <a:pt x="0" y="14"/>
                </a:lnTo>
                <a:close/>
              </a:path>
            </a:pathLst>
          </a:custGeom>
          <a:solidFill>
            <a:srgbClr val="00B0F0"/>
          </a:solidFill>
          <a:ln w="3175" cap="rnd" cmpd="sng">
            <a:solidFill>
              <a:srgbClr val="808080"/>
            </a:solidFill>
            <a:prstDash val="solid"/>
            <a:round/>
            <a:headEnd type="none" w="med" len="med"/>
            <a:tailEnd type="none" w="med" len="med"/>
          </a:ln>
          <a:effectLst/>
        </p:spPr>
        <p:txBody>
          <a:bodyPr/>
          <a:lstStyle/>
          <a:p>
            <a:pPr>
              <a:defRPr/>
            </a:pPr>
            <a:endParaRPr lang="es-MX"/>
          </a:p>
        </p:txBody>
      </p:sp>
      <p:sp>
        <p:nvSpPr>
          <p:cNvPr id="66" name="Freeform 591"/>
          <p:cNvSpPr>
            <a:spLocks/>
          </p:cNvSpPr>
          <p:nvPr/>
        </p:nvSpPr>
        <p:spPr bwMode="auto">
          <a:xfrm>
            <a:off x="3590280" y="4478114"/>
            <a:ext cx="328613" cy="193675"/>
          </a:xfrm>
          <a:custGeom>
            <a:avLst/>
            <a:gdLst>
              <a:gd name="T0" fmla="*/ 2147483647 w 121"/>
              <a:gd name="T1" fmla="*/ 2147483647 h 86"/>
              <a:gd name="T2" fmla="*/ 2147483647 w 121"/>
              <a:gd name="T3" fmla="*/ 2147483647 h 86"/>
              <a:gd name="T4" fmla="*/ 2147483647 w 121"/>
              <a:gd name="T5" fmla="*/ 2147483647 h 86"/>
              <a:gd name="T6" fmla="*/ 2147483647 w 121"/>
              <a:gd name="T7" fmla="*/ 2147483647 h 86"/>
              <a:gd name="T8" fmla="*/ 2147483647 w 121"/>
              <a:gd name="T9" fmla="*/ 2147483647 h 86"/>
              <a:gd name="T10" fmla="*/ 2147483647 w 121"/>
              <a:gd name="T11" fmla="*/ 2147483647 h 86"/>
              <a:gd name="T12" fmla="*/ 2147483647 w 121"/>
              <a:gd name="T13" fmla="*/ 2147483647 h 86"/>
              <a:gd name="T14" fmla="*/ 2147483647 w 121"/>
              <a:gd name="T15" fmla="*/ 2147483647 h 86"/>
              <a:gd name="T16" fmla="*/ 2147483647 w 121"/>
              <a:gd name="T17" fmla="*/ 2147483647 h 86"/>
              <a:gd name="T18" fmla="*/ 2147483647 w 121"/>
              <a:gd name="T19" fmla="*/ 2147483647 h 86"/>
              <a:gd name="T20" fmla="*/ 2147483647 w 121"/>
              <a:gd name="T21" fmla="*/ 2147483647 h 86"/>
              <a:gd name="T22" fmla="*/ 2147483647 w 121"/>
              <a:gd name="T23" fmla="*/ 2147483647 h 86"/>
              <a:gd name="T24" fmla="*/ 2147483647 w 121"/>
              <a:gd name="T25" fmla="*/ 2147483647 h 86"/>
              <a:gd name="T26" fmla="*/ 2147483647 w 121"/>
              <a:gd name="T27" fmla="*/ 2147483647 h 86"/>
              <a:gd name="T28" fmla="*/ 2147483647 w 121"/>
              <a:gd name="T29" fmla="*/ 2147483647 h 86"/>
              <a:gd name="T30" fmla="*/ 2147483647 w 121"/>
              <a:gd name="T31" fmla="*/ 2147483647 h 86"/>
              <a:gd name="T32" fmla="*/ 2147483647 w 121"/>
              <a:gd name="T33" fmla="*/ 2147483647 h 86"/>
              <a:gd name="T34" fmla="*/ 2147483647 w 121"/>
              <a:gd name="T35" fmla="*/ 2147483647 h 86"/>
              <a:gd name="T36" fmla="*/ 2147483647 w 121"/>
              <a:gd name="T37" fmla="*/ 2147483647 h 86"/>
              <a:gd name="T38" fmla="*/ 2147483647 w 121"/>
              <a:gd name="T39" fmla="*/ 2147483647 h 86"/>
              <a:gd name="T40" fmla="*/ 2147483647 w 121"/>
              <a:gd name="T41" fmla="*/ 2147483647 h 86"/>
              <a:gd name="T42" fmla="*/ 2147483647 w 121"/>
              <a:gd name="T43" fmla="*/ 2147483647 h 86"/>
              <a:gd name="T44" fmla="*/ 2147483647 w 121"/>
              <a:gd name="T45" fmla="*/ 2147483647 h 86"/>
              <a:gd name="T46" fmla="*/ 2147483647 w 121"/>
              <a:gd name="T47" fmla="*/ 2147483647 h 86"/>
              <a:gd name="T48" fmla="*/ 2147483647 w 121"/>
              <a:gd name="T49" fmla="*/ 2147483647 h 86"/>
              <a:gd name="T50" fmla="*/ 2147483647 w 121"/>
              <a:gd name="T51" fmla="*/ 2147483647 h 86"/>
              <a:gd name="T52" fmla="*/ 2147483647 w 121"/>
              <a:gd name="T53" fmla="*/ 2147483647 h 86"/>
              <a:gd name="T54" fmla="*/ 2147483647 w 121"/>
              <a:gd name="T55" fmla="*/ 2147483647 h 86"/>
              <a:gd name="T56" fmla="*/ 2147483647 w 121"/>
              <a:gd name="T57" fmla="*/ 2147483647 h 86"/>
              <a:gd name="T58" fmla="*/ 2147483647 w 121"/>
              <a:gd name="T59" fmla="*/ 2147483647 h 86"/>
              <a:gd name="T60" fmla="*/ 2147483647 w 121"/>
              <a:gd name="T61" fmla="*/ 0 h 86"/>
              <a:gd name="T62" fmla="*/ 2147483647 w 121"/>
              <a:gd name="T63" fmla="*/ 0 h 86"/>
              <a:gd name="T64" fmla="*/ 2147483647 w 121"/>
              <a:gd name="T65" fmla="*/ 2147483647 h 86"/>
              <a:gd name="T66" fmla="*/ 2147483647 w 121"/>
              <a:gd name="T67" fmla="*/ 2147483647 h 86"/>
              <a:gd name="T68" fmla="*/ 2147483647 w 121"/>
              <a:gd name="T69" fmla="*/ 2147483647 h 86"/>
              <a:gd name="T70" fmla="*/ 2147483647 w 121"/>
              <a:gd name="T71" fmla="*/ 2147483647 h 86"/>
              <a:gd name="T72" fmla="*/ 2147483647 w 121"/>
              <a:gd name="T73" fmla="*/ 2147483647 h 86"/>
              <a:gd name="T74" fmla="*/ 2147483647 w 121"/>
              <a:gd name="T75" fmla="*/ 2147483647 h 86"/>
              <a:gd name="T76" fmla="*/ 2147483647 w 121"/>
              <a:gd name="T77" fmla="*/ 2147483647 h 86"/>
              <a:gd name="T78" fmla="*/ 2147483647 w 121"/>
              <a:gd name="T79" fmla="*/ 2147483647 h 86"/>
              <a:gd name="T80" fmla="*/ 2147483647 w 121"/>
              <a:gd name="T81" fmla="*/ 2147483647 h 86"/>
              <a:gd name="T82" fmla="*/ 2147483647 w 121"/>
              <a:gd name="T83" fmla="*/ 2147483647 h 86"/>
              <a:gd name="T84" fmla="*/ 2147483647 w 121"/>
              <a:gd name="T85" fmla="*/ 2147483647 h 86"/>
              <a:gd name="T86" fmla="*/ 2147483647 w 121"/>
              <a:gd name="T87" fmla="*/ 2147483647 h 86"/>
              <a:gd name="T88" fmla="*/ 2147483647 w 121"/>
              <a:gd name="T89" fmla="*/ 2147483647 h 86"/>
              <a:gd name="T90" fmla="*/ 2147483647 w 121"/>
              <a:gd name="T91" fmla="*/ 2147483647 h 86"/>
              <a:gd name="T92" fmla="*/ 2147483647 w 121"/>
              <a:gd name="T93" fmla="*/ 2147483647 h 86"/>
              <a:gd name="T94" fmla="*/ 2147483647 w 121"/>
              <a:gd name="T95" fmla="*/ 2147483647 h 86"/>
              <a:gd name="T96" fmla="*/ 2147483647 w 121"/>
              <a:gd name="T97" fmla="*/ 2147483647 h 86"/>
              <a:gd name="T98" fmla="*/ 2147483647 w 121"/>
              <a:gd name="T99" fmla="*/ 2147483647 h 86"/>
              <a:gd name="T100" fmla="*/ 0 w 121"/>
              <a:gd name="T101" fmla="*/ 2147483647 h 8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1" h="86">
                <a:moveTo>
                  <a:pt x="0" y="32"/>
                </a:moveTo>
                <a:lnTo>
                  <a:pt x="8" y="36"/>
                </a:lnTo>
                <a:lnTo>
                  <a:pt x="8" y="41"/>
                </a:lnTo>
                <a:lnTo>
                  <a:pt x="13" y="41"/>
                </a:lnTo>
                <a:lnTo>
                  <a:pt x="17" y="41"/>
                </a:lnTo>
                <a:lnTo>
                  <a:pt x="13" y="36"/>
                </a:lnTo>
                <a:lnTo>
                  <a:pt x="17" y="36"/>
                </a:lnTo>
                <a:lnTo>
                  <a:pt x="21" y="36"/>
                </a:lnTo>
                <a:lnTo>
                  <a:pt x="21" y="41"/>
                </a:lnTo>
                <a:lnTo>
                  <a:pt x="21" y="45"/>
                </a:lnTo>
                <a:lnTo>
                  <a:pt x="21" y="50"/>
                </a:lnTo>
                <a:lnTo>
                  <a:pt x="30" y="50"/>
                </a:lnTo>
                <a:lnTo>
                  <a:pt x="43" y="54"/>
                </a:lnTo>
                <a:lnTo>
                  <a:pt x="47" y="59"/>
                </a:lnTo>
                <a:lnTo>
                  <a:pt x="52" y="59"/>
                </a:lnTo>
                <a:lnTo>
                  <a:pt x="56" y="63"/>
                </a:lnTo>
                <a:lnTo>
                  <a:pt x="60" y="63"/>
                </a:lnTo>
                <a:lnTo>
                  <a:pt x="73" y="77"/>
                </a:lnTo>
                <a:lnTo>
                  <a:pt x="78" y="81"/>
                </a:lnTo>
                <a:lnTo>
                  <a:pt x="78" y="86"/>
                </a:lnTo>
                <a:lnTo>
                  <a:pt x="82" y="86"/>
                </a:lnTo>
                <a:lnTo>
                  <a:pt x="90" y="81"/>
                </a:lnTo>
                <a:lnTo>
                  <a:pt x="99" y="72"/>
                </a:lnTo>
                <a:lnTo>
                  <a:pt x="99" y="68"/>
                </a:lnTo>
                <a:lnTo>
                  <a:pt x="103" y="63"/>
                </a:lnTo>
                <a:lnTo>
                  <a:pt x="108" y="63"/>
                </a:lnTo>
                <a:lnTo>
                  <a:pt x="112" y="59"/>
                </a:lnTo>
                <a:lnTo>
                  <a:pt x="108" y="54"/>
                </a:lnTo>
                <a:lnTo>
                  <a:pt x="112" y="54"/>
                </a:lnTo>
                <a:lnTo>
                  <a:pt x="116" y="54"/>
                </a:lnTo>
                <a:lnTo>
                  <a:pt x="116" y="59"/>
                </a:lnTo>
                <a:lnTo>
                  <a:pt x="116" y="54"/>
                </a:lnTo>
                <a:lnTo>
                  <a:pt x="121" y="50"/>
                </a:lnTo>
                <a:lnTo>
                  <a:pt x="121" y="45"/>
                </a:lnTo>
                <a:lnTo>
                  <a:pt x="116" y="41"/>
                </a:lnTo>
                <a:lnTo>
                  <a:pt x="121" y="36"/>
                </a:lnTo>
                <a:lnTo>
                  <a:pt x="121" y="32"/>
                </a:lnTo>
                <a:lnTo>
                  <a:pt x="121" y="23"/>
                </a:lnTo>
                <a:lnTo>
                  <a:pt x="121" y="18"/>
                </a:lnTo>
                <a:lnTo>
                  <a:pt x="112" y="5"/>
                </a:lnTo>
                <a:lnTo>
                  <a:pt x="108" y="5"/>
                </a:lnTo>
                <a:lnTo>
                  <a:pt x="108" y="0"/>
                </a:lnTo>
                <a:lnTo>
                  <a:pt x="103" y="0"/>
                </a:lnTo>
                <a:lnTo>
                  <a:pt x="99" y="5"/>
                </a:lnTo>
                <a:lnTo>
                  <a:pt x="95" y="5"/>
                </a:lnTo>
                <a:lnTo>
                  <a:pt x="95" y="9"/>
                </a:lnTo>
                <a:lnTo>
                  <a:pt x="90" y="9"/>
                </a:lnTo>
                <a:lnTo>
                  <a:pt x="86" y="9"/>
                </a:lnTo>
                <a:lnTo>
                  <a:pt x="78" y="9"/>
                </a:lnTo>
                <a:lnTo>
                  <a:pt x="69" y="5"/>
                </a:lnTo>
                <a:lnTo>
                  <a:pt x="65" y="5"/>
                </a:lnTo>
                <a:lnTo>
                  <a:pt x="65" y="9"/>
                </a:lnTo>
                <a:lnTo>
                  <a:pt x="60" y="14"/>
                </a:lnTo>
                <a:lnTo>
                  <a:pt x="56" y="18"/>
                </a:lnTo>
                <a:lnTo>
                  <a:pt x="52" y="18"/>
                </a:lnTo>
                <a:lnTo>
                  <a:pt x="47" y="18"/>
                </a:lnTo>
                <a:lnTo>
                  <a:pt x="43" y="23"/>
                </a:lnTo>
                <a:lnTo>
                  <a:pt x="39" y="23"/>
                </a:lnTo>
                <a:lnTo>
                  <a:pt x="34" y="23"/>
                </a:lnTo>
                <a:lnTo>
                  <a:pt x="30" y="18"/>
                </a:lnTo>
                <a:lnTo>
                  <a:pt x="30" y="23"/>
                </a:lnTo>
                <a:lnTo>
                  <a:pt x="30" y="27"/>
                </a:lnTo>
                <a:lnTo>
                  <a:pt x="26" y="27"/>
                </a:lnTo>
                <a:lnTo>
                  <a:pt x="21" y="27"/>
                </a:lnTo>
                <a:lnTo>
                  <a:pt x="17" y="23"/>
                </a:lnTo>
                <a:lnTo>
                  <a:pt x="13" y="23"/>
                </a:lnTo>
                <a:lnTo>
                  <a:pt x="8" y="27"/>
                </a:lnTo>
                <a:lnTo>
                  <a:pt x="0" y="32"/>
                </a:lnTo>
                <a:close/>
              </a:path>
            </a:pathLst>
          </a:custGeom>
          <a:solidFill>
            <a:schemeClr val="accent6">
              <a:lumMod val="60000"/>
              <a:lumOff val="40000"/>
            </a:schemeClr>
          </a:solidFill>
          <a:ln w="3175" cap="rnd" cmpd="sng">
            <a:solidFill>
              <a:srgbClr val="808080"/>
            </a:solidFill>
            <a:prstDash val="solid"/>
            <a:round/>
            <a:headEnd type="none" w="med" len="med"/>
            <a:tailEnd type="none" w="med" len="med"/>
          </a:ln>
        </p:spPr>
        <p:txBody>
          <a:bodyPr/>
          <a:lstStyle/>
          <a:p>
            <a:pPr>
              <a:defRPr/>
            </a:pPr>
            <a:endParaRPr lang="es-MX"/>
          </a:p>
        </p:txBody>
      </p:sp>
      <p:sp>
        <p:nvSpPr>
          <p:cNvPr id="67" name="Freeform 592"/>
          <p:cNvSpPr>
            <a:spLocks/>
          </p:cNvSpPr>
          <p:nvPr/>
        </p:nvSpPr>
        <p:spPr bwMode="auto">
          <a:xfrm>
            <a:off x="2969568" y="2739802"/>
            <a:ext cx="1209675" cy="1108075"/>
          </a:xfrm>
          <a:custGeom>
            <a:avLst/>
            <a:gdLst>
              <a:gd name="T0" fmla="*/ 2147483647 w 445"/>
              <a:gd name="T1" fmla="*/ 2147483647 h 495"/>
              <a:gd name="T2" fmla="*/ 2147483647 w 445"/>
              <a:gd name="T3" fmla="*/ 2147483647 h 495"/>
              <a:gd name="T4" fmla="*/ 2147483647 w 445"/>
              <a:gd name="T5" fmla="*/ 2147483647 h 495"/>
              <a:gd name="T6" fmla="*/ 2147483647 w 445"/>
              <a:gd name="T7" fmla="*/ 2147483647 h 495"/>
              <a:gd name="T8" fmla="*/ 2147483647 w 445"/>
              <a:gd name="T9" fmla="*/ 2147483647 h 495"/>
              <a:gd name="T10" fmla="*/ 2147483647 w 445"/>
              <a:gd name="T11" fmla="*/ 2147483647 h 495"/>
              <a:gd name="T12" fmla="*/ 2147483647 w 445"/>
              <a:gd name="T13" fmla="*/ 2147483647 h 495"/>
              <a:gd name="T14" fmla="*/ 2147483647 w 445"/>
              <a:gd name="T15" fmla="*/ 2147483647 h 495"/>
              <a:gd name="T16" fmla="*/ 2147483647 w 445"/>
              <a:gd name="T17" fmla="*/ 2147483647 h 495"/>
              <a:gd name="T18" fmla="*/ 2147483647 w 445"/>
              <a:gd name="T19" fmla="*/ 2147483647 h 495"/>
              <a:gd name="T20" fmla="*/ 2147483647 w 445"/>
              <a:gd name="T21" fmla="*/ 2147483647 h 495"/>
              <a:gd name="T22" fmla="*/ 2147483647 w 445"/>
              <a:gd name="T23" fmla="*/ 2147483647 h 495"/>
              <a:gd name="T24" fmla="*/ 2147483647 w 445"/>
              <a:gd name="T25" fmla="*/ 2147483647 h 495"/>
              <a:gd name="T26" fmla="*/ 2147483647 w 445"/>
              <a:gd name="T27" fmla="*/ 2147483647 h 495"/>
              <a:gd name="T28" fmla="*/ 2147483647 w 445"/>
              <a:gd name="T29" fmla="*/ 2147483647 h 495"/>
              <a:gd name="T30" fmla="*/ 2147483647 w 445"/>
              <a:gd name="T31" fmla="*/ 2147483647 h 495"/>
              <a:gd name="T32" fmla="*/ 2147483647 w 445"/>
              <a:gd name="T33" fmla="*/ 2147483647 h 495"/>
              <a:gd name="T34" fmla="*/ 2147483647 w 445"/>
              <a:gd name="T35" fmla="*/ 2147483647 h 495"/>
              <a:gd name="T36" fmla="*/ 2147483647 w 445"/>
              <a:gd name="T37" fmla="*/ 2147483647 h 495"/>
              <a:gd name="T38" fmla="*/ 2147483647 w 445"/>
              <a:gd name="T39" fmla="*/ 2147483647 h 495"/>
              <a:gd name="T40" fmla="*/ 2147483647 w 445"/>
              <a:gd name="T41" fmla="*/ 2147483647 h 495"/>
              <a:gd name="T42" fmla="*/ 2147483647 w 445"/>
              <a:gd name="T43" fmla="*/ 2147483647 h 495"/>
              <a:gd name="T44" fmla="*/ 2147483647 w 445"/>
              <a:gd name="T45" fmla="*/ 2147483647 h 495"/>
              <a:gd name="T46" fmla="*/ 2147483647 w 445"/>
              <a:gd name="T47" fmla="*/ 2147483647 h 495"/>
              <a:gd name="T48" fmla="*/ 2147483647 w 445"/>
              <a:gd name="T49" fmla="*/ 2147483647 h 495"/>
              <a:gd name="T50" fmla="*/ 2147483647 w 445"/>
              <a:gd name="T51" fmla="*/ 2147483647 h 495"/>
              <a:gd name="T52" fmla="*/ 2147483647 w 445"/>
              <a:gd name="T53" fmla="*/ 2147483647 h 495"/>
              <a:gd name="T54" fmla="*/ 2147483647 w 445"/>
              <a:gd name="T55" fmla="*/ 2147483647 h 495"/>
              <a:gd name="T56" fmla="*/ 2147483647 w 445"/>
              <a:gd name="T57" fmla="*/ 2147483647 h 495"/>
              <a:gd name="T58" fmla="*/ 2147483647 w 445"/>
              <a:gd name="T59" fmla="*/ 2147483647 h 495"/>
              <a:gd name="T60" fmla="*/ 2147483647 w 445"/>
              <a:gd name="T61" fmla="*/ 2147483647 h 495"/>
              <a:gd name="T62" fmla="*/ 2147483647 w 445"/>
              <a:gd name="T63" fmla="*/ 2147483647 h 495"/>
              <a:gd name="T64" fmla="*/ 2147483647 w 445"/>
              <a:gd name="T65" fmla="*/ 2147483647 h 495"/>
              <a:gd name="T66" fmla="*/ 2147483647 w 445"/>
              <a:gd name="T67" fmla="*/ 2147483647 h 495"/>
              <a:gd name="T68" fmla="*/ 2147483647 w 445"/>
              <a:gd name="T69" fmla="*/ 2147483647 h 495"/>
              <a:gd name="T70" fmla="*/ 2147483647 w 445"/>
              <a:gd name="T71" fmla="*/ 2147483647 h 495"/>
              <a:gd name="T72" fmla="*/ 2147483647 w 445"/>
              <a:gd name="T73" fmla="*/ 2147483647 h 495"/>
              <a:gd name="T74" fmla="*/ 2147483647 w 445"/>
              <a:gd name="T75" fmla="*/ 2147483647 h 495"/>
              <a:gd name="T76" fmla="*/ 2147483647 w 445"/>
              <a:gd name="T77" fmla="*/ 2147483647 h 495"/>
              <a:gd name="T78" fmla="*/ 2147483647 w 445"/>
              <a:gd name="T79" fmla="*/ 2147483647 h 495"/>
              <a:gd name="T80" fmla="*/ 2147483647 w 445"/>
              <a:gd name="T81" fmla="*/ 2147483647 h 495"/>
              <a:gd name="T82" fmla="*/ 2147483647 w 445"/>
              <a:gd name="T83" fmla="*/ 2147483647 h 495"/>
              <a:gd name="T84" fmla="*/ 2147483647 w 445"/>
              <a:gd name="T85" fmla="*/ 2147483647 h 495"/>
              <a:gd name="T86" fmla="*/ 2147483647 w 445"/>
              <a:gd name="T87" fmla="*/ 2147483647 h 495"/>
              <a:gd name="T88" fmla="*/ 2147483647 w 445"/>
              <a:gd name="T89" fmla="*/ 2147483647 h 495"/>
              <a:gd name="T90" fmla="*/ 2147483647 w 445"/>
              <a:gd name="T91" fmla="*/ 2147483647 h 495"/>
              <a:gd name="T92" fmla="*/ 2147483647 w 445"/>
              <a:gd name="T93" fmla="*/ 0 h 495"/>
              <a:gd name="T94" fmla="*/ 2147483647 w 445"/>
              <a:gd name="T95" fmla="*/ 2147483647 h 495"/>
              <a:gd name="T96" fmla="*/ 2147483647 w 445"/>
              <a:gd name="T97" fmla="*/ 2147483647 h 495"/>
              <a:gd name="T98" fmla="*/ 2147483647 w 445"/>
              <a:gd name="T99" fmla="*/ 2147483647 h 495"/>
              <a:gd name="T100" fmla="*/ 2147483647 w 445"/>
              <a:gd name="T101" fmla="*/ 2147483647 h 495"/>
              <a:gd name="T102" fmla="*/ 2147483647 w 445"/>
              <a:gd name="T103" fmla="*/ 2147483647 h 495"/>
              <a:gd name="T104" fmla="*/ 2147483647 w 445"/>
              <a:gd name="T105" fmla="*/ 2147483647 h 495"/>
              <a:gd name="T106" fmla="*/ 2147483647 w 445"/>
              <a:gd name="T107" fmla="*/ 2147483647 h 495"/>
              <a:gd name="T108" fmla="*/ 0 w 445"/>
              <a:gd name="T109" fmla="*/ 2147483647 h 49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5"/>
              <a:gd name="T166" fmla="*/ 0 h 495"/>
              <a:gd name="T167" fmla="*/ 445 w 445"/>
              <a:gd name="T168" fmla="*/ 495 h 49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5" h="495">
                <a:moveTo>
                  <a:pt x="0" y="157"/>
                </a:moveTo>
                <a:lnTo>
                  <a:pt x="0" y="166"/>
                </a:lnTo>
                <a:lnTo>
                  <a:pt x="0" y="180"/>
                </a:lnTo>
                <a:lnTo>
                  <a:pt x="5" y="189"/>
                </a:lnTo>
                <a:lnTo>
                  <a:pt x="9" y="198"/>
                </a:lnTo>
                <a:lnTo>
                  <a:pt x="13" y="202"/>
                </a:lnTo>
                <a:lnTo>
                  <a:pt x="18" y="202"/>
                </a:lnTo>
                <a:lnTo>
                  <a:pt x="22" y="207"/>
                </a:lnTo>
                <a:lnTo>
                  <a:pt x="26" y="216"/>
                </a:lnTo>
                <a:lnTo>
                  <a:pt x="31" y="216"/>
                </a:lnTo>
                <a:lnTo>
                  <a:pt x="35" y="225"/>
                </a:lnTo>
                <a:lnTo>
                  <a:pt x="39" y="229"/>
                </a:lnTo>
                <a:lnTo>
                  <a:pt x="44" y="238"/>
                </a:lnTo>
                <a:lnTo>
                  <a:pt x="44" y="243"/>
                </a:lnTo>
                <a:lnTo>
                  <a:pt x="44" y="247"/>
                </a:lnTo>
                <a:lnTo>
                  <a:pt x="48" y="261"/>
                </a:lnTo>
                <a:lnTo>
                  <a:pt x="52" y="265"/>
                </a:lnTo>
                <a:lnTo>
                  <a:pt x="61" y="261"/>
                </a:lnTo>
                <a:lnTo>
                  <a:pt x="69" y="261"/>
                </a:lnTo>
                <a:lnTo>
                  <a:pt x="69" y="256"/>
                </a:lnTo>
                <a:lnTo>
                  <a:pt x="74" y="256"/>
                </a:lnTo>
                <a:lnTo>
                  <a:pt x="78" y="256"/>
                </a:lnTo>
                <a:lnTo>
                  <a:pt x="82" y="261"/>
                </a:lnTo>
                <a:lnTo>
                  <a:pt x="87" y="261"/>
                </a:lnTo>
                <a:lnTo>
                  <a:pt x="91" y="270"/>
                </a:lnTo>
                <a:lnTo>
                  <a:pt x="95" y="270"/>
                </a:lnTo>
                <a:lnTo>
                  <a:pt x="104" y="293"/>
                </a:lnTo>
                <a:lnTo>
                  <a:pt x="104" y="297"/>
                </a:lnTo>
                <a:lnTo>
                  <a:pt x="104" y="302"/>
                </a:lnTo>
                <a:lnTo>
                  <a:pt x="104" y="311"/>
                </a:lnTo>
                <a:lnTo>
                  <a:pt x="108" y="324"/>
                </a:lnTo>
                <a:lnTo>
                  <a:pt x="108" y="329"/>
                </a:lnTo>
                <a:lnTo>
                  <a:pt x="117" y="338"/>
                </a:lnTo>
                <a:lnTo>
                  <a:pt x="117" y="351"/>
                </a:lnTo>
                <a:lnTo>
                  <a:pt x="117" y="356"/>
                </a:lnTo>
                <a:lnTo>
                  <a:pt x="121" y="356"/>
                </a:lnTo>
                <a:lnTo>
                  <a:pt x="126" y="360"/>
                </a:lnTo>
                <a:lnTo>
                  <a:pt x="126" y="365"/>
                </a:lnTo>
                <a:lnTo>
                  <a:pt x="130" y="374"/>
                </a:lnTo>
                <a:lnTo>
                  <a:pt x="130" y="378"/>
                </a:lnTo>
                <a:lnTo>
                  <a:pt x="134" y="383"/>
                </a:lnTo>
                <a:lnTo>
                  <a:pt x="134" y="387"/>
                </a:lnTo>
                <a:lnTo>
                  <a:pt x="139" y="387"/>
                </a:lnTo>
                <a:lnTo>
                  <a:pt x="147" y="387"/>
                </a:lnTo>
                <a:lnTo>
                  <a:pt x="151" y="392"/>
                </a:lnTo>
                <a:lnTo>
                  <a:pt x="151" y="401"/>
                </a:lnTo>
                <a:lnTo>
                  <a:pt x="151" y="410"/>
                </a:lnTo>
                <a:lnTo>
                  <a:pt x="182" y="419"/>
                </a:lnTo>
                <a:lnTo>
                  <a:pt x="182" y="423"/>
                </a:lnTo>
                <a:lnTo>
                  <a:pt x="186" y="423"/>
                </a:lnTo>
                <a:lnTo>
                  <a:pt x="190" y="441"/>
                </a:lnTo>
                <a:lnTo>
                  <a:pt x="186" y="446"/>
                </a:lnTo>
                <a:lnTo>
                  <a:pt x="186" y="450"/>
                </a:lnTo>
                <a:lnTo>
                  <a:pt x="195" y="455"/>
                </a:lnTo>
                <a:lnTo>
                  <a:pt x="199" y="450"/>
                </a:lnTo>
                <a:lnTo>
                  <a:pt x="208" y="446"/>
                </a:lnTo>
                <a:lnTo>
                  <a:pt x="216" y="446"/>
                </a:lnTo>
                <a:lnTo>
                  <a:pt x="221" y="446"/>
                </a:lnTo>
                <a:lnTo>
                  <a:pt x="225" y="450"/>
                </a:lnTo>
                <a:lnTo>
                  <a:pt x="229" y="464"/>
                </a:lnTo>
                <a:lnTo>
                  <a:pt x="233" y="468"/>
                </a:lnTo>
                <a:lnTo>
                  <a:pt x="238" y="468"/>
                </a:lnTo>
                <a:lnTo>
                  <a:pt x="242" y="473"/>
                </a:lnTo>
                <a:lnTo>
                  <a:pt x="246" y="473"/>
                </a:lnTo>
                <a:lnTo>
                  <a:pt x="251" y="468"/>
                </a:lnTo>
                <a:lnTo>
                  <a:pt x="251" y="473"/>
                </a:lnTo>
                <a:lnTo>
                  <a:pt x="255" y="468"/>
                </a:lnTo>
                <a:lnTo>
                  <a:pt x="259" y="495"/>
                </a:lnTo>
                <a:lnTo>
                  <a:pt x="268" y="477"/>
                </a:lnTo>
                <a:lnTo>
                  <a:pt x="268" y="464"/>
                </a:lnTo>
                <a:lnTo>
                  <a:pt x="268" y="450"/>
                </a:lnTo>
                <a:lnTo>
                  <a:pt x="268" y="396"/>
                </a:lnTo>
                <a:lnTo>
                  <a:pt x="277" y="392"/>
                </a:lnTo>
                <a:lnTo>
                  <a:pt x="277" y="387"/>
                </a:lnTo>
                <a:lnTo>
                  <a:pt x="277" y="374"/>
                </a:lnTo>
                <a:lnTo>
                  <a:pt x="281" y="360"/>
                </a:lnTo>
                <a:lnTo>
                  <a:pt x="281" y="356"/>
                </a:lnTo>
                <a:lnTo>
                  <a:pt x="294" y="356"/>
                </a:lnTo>
                <a:lnTo>
                  <a:pt x="294" y="347"/>
                </a:lnTo>
                <a:lnTo>
                  <a:pt x="307" y="347"/>
                </a:lnTo>
                <a:lnTo>
                  <a:pt x="303" y="338"/>
                </a:lnTo>
                <a:lnTo>
                  <a:pt x="303" y="333"/>
                </a:lnTo>
                <a:lnTo>
                  <a:pt x="303" y="320"/>
                </a:lnTo>
                <a:lnTo>
                  <a:pt x="307" y="306"/>
                </a:lnTo>
                <a:lnTo>
                  <a:pt x="311" y="306"/>
                </a:lnTo>
                <a:lnTo>
                  <a:pt x="320" y="297"/>
                </a:lnTo>
                <a:lnTo>
                  <a:pt x="324" y="297"/>
                </a:lnTo>
                <a:lnTo>
                  <a:pt x="328" y="288"/>
                </a:lnTo>
                <a:lnTo>
                  <a:pt x="328" y="283"/>
                </a:lnTo>
                <a:lnTo>
                  <a:pt x="341" y="279"/>
                </a:lnTo>
                <a:lnTo>
                  <a:pt x="346" y="274"/>
                </a:lnTo>
                <a:lnTo>
                  <a:pt x="346" y="270"/>
                </a:lnTo>
                <a:lnTo>
                  <a:pt x="350" y="265"/>
                </a:lnTo>
                <a:lnTo>
                  <a:pt x="359" y="265"/>
                </a:lnTo>
                <a:lnTo>
                  <a:pt x="367" y="265"/>
                </a:lnTo>
                <a:lnTo>
                  <a:pt x="376" y="265"/>
                </a:lnTo>
                <a:lnTo>
                  <a:pt x="389" y="270"/>
                </a:lnTo>
                <a:lnTo>
                  <a:pt x="402" y="270"/>
                </a:lnTo>
                <a:lnTo>
                  <a:pt x="410" y="274"/>
                </a:lnTo>
                <a:lnTo>
                  <a:pt x="415" y="270"/>
                </a:lnTo>
                <a:lnTo>
                  <a:pt x="423" y="270"/>
                </a:lnTo>
                <a:lnTo>
                  <a:pt x="428" y="270"/>
                </a:lnTo>
                <a:lnTo>
                  <a:pt x="436" y="270"/>
                </a:lnTo>
                <a:lnTo>
                  <a:pt x="441" y="270"/>
                </a:lnTo>
                <a:lnTo>
                  <a:pt x="445" y="265"/>
                </a:lnTo>
                <a:lnTo>
                  <a:pt x="445" y="252"/>
                </a:lnTo>
                <a:lnTo>
                  <a:pt x="441" y="234"/>
                </a:lnTo>
                <a:lnTo>
                  <a:pt x="436" y="216"/>
                </a:lnTo>
                <a:lnTo>
                  <a:pt x="432" y="211"/>
                </a:lnTo>
                <a:lnTo>
                  <a:pt x="423" y="198"/>
                </a:lnTo>
                <a:lnTo>
                  <a:pt x="423" y="193"/>
                </a:lnTo>
                <a:lnTo>
                  <a:pt x="419" y="202"/>
                </a:lnTo>
                <a:lnTo>
                  <a:pt x="415" y="202"/>
                </a:lnTo>
                <a:lnTo>
                  <a:pt x="415" y="216"/>
                </a:lnTo>
                <a:lnTo>
                  <a:pt x="410" y="220"/>
                </a:lnTo>
                <a:lnTo>
                  <a:pt x="406" y="229"/>
                </a:lnTo>
                <a:lnTo>
                  <a:pt x="402" y="225"/>
                </a:lnTo>
                <a:lnTo>
                  <a:pt x="397" y="225"/>
                </a:lnTo>
                <a:lnTo>
                  <a:pt x="393" y="220"/>
                </a:lnTo>
                <a:lnTo>
                  <a:pt x="385" y="225"/>
                </a:lnTo>
                <a:lnTo>
                  <a:pt x="372" y="225"/>
                </a:lnTo>
                <a:lnTo>
                  <a:pt x="367" y="220"/>
                </a:lnTo>
                <a:lnTo>
                  <a:pt x="363" y="216"/>
                </a:lnTo>
                <a:lnTo>
                  <a:pt x="359" y="202"/>
                </a:lnTo>
                <a:lnTo>
                  <a:pt x="354" y="202"/>
                </a:lnTo>
                <a:lnTo>
                  <a:pt x="354" y="193"/>
                </a:lnTo>
                <a:lnTo>
                  <a:pt x="350" y="193"/>
                </a:lnTo>
                <a:lnTo>
                  <a:pt x="346" y="184"/>
                </a:lnTo>
                <a:lnTo>
                  <a:pt x="341" y="180"/>
                </a:lnTo>
                <a:lnTo>
                  <a:pt x="341" y="175"/>
                </a:lnTo>
                <a:lnTo>
                  <a:pt x="341" y="171"/>
                </a:lnTo>
                <a:lnTo>
                  <a:pt x="346" y="166"/>
                </a:lnTo>
                <a:lnTo>
                  <a:pt x="350" y="166"/>
                </a:lnTo>
                <a:lnTo>
                  <a:pt x="350" y="162"/>
                </a:lnTo>
                <a:lnTo>
                  <a:pt x="346" y="153"/>
                </a:lnTo>
                <a:lnTo>
                  <a:pt x="341" y="148"/>
                </a:lnTo>
                <a:lnTo>
                  <a:pt x="350" y="130"/>
                </a:lnTo>
                <a:lnTo>
                  <a:pt x="354" y="126"/>
                </a:lnTo>
                <a:lnTo>
                  <a:pt x="359" y="117"/>
                </a:lnTo>
                <a:lnTo>
                  <a:pt x="359" y="112"/>
                </a:lnTo>
                <a:lnTo>
                  <a:pt x="359" y="103"/>
                </a:lnTo>
                <a:lnTo>
                  <a:pt x="354" y="90"/>
                </a:lnTo>
                <a:lnTo>
                  <a:pt x="363" y="72"/>
                </a:lnTo>
                <a:lnTo>
                  <a:pt x="363" y="63"/>
                </a:lnTo>
                <a:lnTo>
                  <a:pt x="350" y="45"/>
                </a:lnTo>
                <a:lnTo>
                  <a:pt x="341" y="36"/>
                </a:lnTo>
                <a:lnTo>
                  <a:pt x="337" y="27"/>
                </a:lnTo>
                <a:lnTo>
                  <a:pt x="307" y="22"/>
                </a:lnTo>
                <a:lnTo>
                  <a:pt x="303" y="22"/>
                </a:lnTo>
                <a:lnTo>
                  <a:pt x="285" y="22"/>
                </a:lnTo>
                <a:lnTo>
                  <a:pt x="272" y="31"/>
                </a:lnTo>
                <a:lnTo>
                  <a:pt x="264" y="40"/>
                </a:lnTo>
                <a:lnTo>
                  <a:pt x="255" y="58"/>
                </a:lnTo>
                <a:lnTo>
                  <a:pt x="242" y="58"/>
                </a:lnTo>
                <a:lnTo>
                  <a:pt x="238" y="49"/>
                </a:lnTo>
                <a:lnTo>
                  <a:pt x="221" y="40"/>
                </a:lnTo>
                <a:lnTo>
                  <a:pt x="216" y="40"/>
                </a:lnTo>
                <a:lnTo>
                  <a:pt x="203" y="49"/>
                </a:lnTo>
                <a:lnTo>
                  <a:pt x="199" y="40"/>
                </a:lnTo>
                <a:lnTo>
                  <a:pt x="195" y="40"/>
                </a:lnTo>
                <a:lnTo>
                  <a:pt x="190" y="40"/>
                </a:lnTo>
                <a:lnTo>
                  <a:pt x="186" y="40"/>
                </a:lnTo>
                <a:lnTo>
                  <a:pt x="182" y="49"/>
                </a:lnTo>
                <a:lnTo>
                  <a:pt x="173" y="45"/>
                </a:lnTo>
                <a:lnTo>
                  <a:pt x="164" y="40"/>
                </a:lnTo>
                <a:lnTo>
                  <a:pt x="147" y="27"/>
                </a:lnTo>
                <a:lnTo>
                  <a:pt x="147" y="22"/>
                </a:lnTo>
                <a:lnTo>
                  <a:pt x="139" y="22"/>
                </a:lnTo>
                <a:lnTo>
                  <a:pt x="130" y="13"/>
                </a:lnTo>
                <a:lnTo>
                  <a:pt x="126" y="13"/>
                </a:lnTo>
                <a:lnTo>
                  <a:pt x="117" y="4"/>
                </a:lnTo>
                <a:lnTo>
                  <a:pt x="113" y="0"/>
                </a:lnTo>
                <a:lnTo>
                  <a:pt x="108" y="0"/>
                </a:lnTo>
                <a:lnTo>
                  <a:pt x="108" y="4"/>
                </a:lnTo>
                <a:lnTo>
                  <a:pt x="104" y="9"/>
                </a:lnTo>
                <a:lnTo>
                  <a:pt x="100" y="9"/>
                </a:lnTo>
                <a:lnTo>
                  <a:pt x="95" y="13"/>
                </a:lnTo>
                <a:lnTo>
                  <a:pt x="91" y="22"/>
                </a:lnTo>
                <a:lnTo>
                  <a:pt x="91" y="36"/>
                </a:lnTo>
                <a:lnTo>
                  <a:pt x="91" y="45"/>
                </a:lnTo>
                <a:lnTo>
                  <a:pt x="82" y="45"/>
                </a:lnTo>
                <a:lnTo>
                  <a:pt x="74" y="45"/>
                </a:lnTo>
                <a:lnTo>
                  <a:pt x="69" y="45"/>
                </a:lnTo>
                <a:lnTo>
                  <a:pt x="69" y="49"/>
                </a:lnTo>
                <a:lnTo>
                  <a:pt x="65" y="49"/>
                </a:lnTo>
                <a:lnTo>
                  <a:pt x="65" y="54"/>
                </a:lnTo>
                <a:lnTo>
                  <a:pt x="69" y="63"/>
                </a:lnTo>
                <a:lnTo>
                  <a:pt x="69" y="72"/>
                </a:lnTo>
                <a:lnTo>
                  <a:pt x="65" y="72"/>
                </a:lnTo>
                <a:lnTo>
                  <a:pt x="61" y="76"/>
                </a:lnTo>
                <a:lnTo>
                  <a:pt x="61" y="85"/>
                </a:lnTo>
                <a:lnTo>
                  <a:pt x="57" y="112"/>
                </a:lnTo>
                <a:lnTo>
                  <a:pt x="48" y="117"/>
                </a:lnTo>
                <a:lnTo>
                  <a:pt x="35" y="121"/>
                </a:lnTo>
                <a:lnTo>
                  <a:pt x="31" y="121"/>
                </a:lnTo>
                <a:lnTo>
                  <a:pt x="26" y="117"/>
                </a:lnTo>
                <a:lnTo>
                  <a:pt x="22" y="121"/>
                </a:lnTo>
                <a:lnTo>
                  <a:pt x="5" y="117"/>
                </a:lnTo>
                <a:lnTo>
                  <a:pt x="5" y="121"/>
                </a:lnTo>
                <a:lnTo>
                  <a:pt x="5" y="130"/>
                </a:lnTo>
                <a:lnTo>
                  <a:pt x="5" y="139"/>
                </a:lnTo>
                <a:lnTo>
                  <a:pt x="0" y="144"/>
                </a:lnTo>
                <a:lnTo>
                  <a:pt x="0" y="148"/>
                </a:lnTo>
                <a:lnTo>
                  <a:pt x="0" y="157"/>
                </a:lnTo>
                <a:close/>
              </a:path>
            </a:pathLst>
          </a:custGeom>
          <a:solidFill>
            <a:srgbClr val="FFFF00"/>
          </a:solidFill>
          <a:ln w="3175" cap="rnd" cmpd="sng">
            <a:solidFill>
              <a:srgbClr val="808080"/>
            </a:solidFill>
            <a:prstDash val="solid"/>
            <a:round/>
            <a:headEnd type="none" w="med" len="med"/>
            <a:tailEnd type="none" w="med" len="med"/>
          </a:ln>
          <a:effectLst/>
        </p:spPr>
        <p:txBody>
          <a:bodyPr/>
          <a:lstStyle/>
          <a:p>
            <a:pPr>
              <a:defRPr/>
            </a:pPr>
            <a:endParaRPr lang="es-MX"/>
          </a:p>
        </p:txBody>
      </p:sp>
      <p:sp>
        <p:nvSpPr>
          <p:cNvPr id="68" name="Freeform 593"/>
          <p:cNvSpPr>
            <a:spLocks/>
          </p:cNvSpPr>
          <p:nvPr/>
        </p:nvSpPr>
        <p:spPr bwMode="auto">
          <a:xfrm>
            <a:off x="3295005" y="3719289"/>
            <a:ext cx="1160463" cy="890588"/>
          </a:xfrm>
          <a:custGeom>
            <a:avLst/>
            <a:gdLst>
              <a:gd name="T0" fmla="*/ 2147483647 w 427"/>
              <a:gd name="T1" fmla="*/ 2147483647 h 397"/>
              <a:gd name="T2" fmla="*/ 2147483647 w 427"/>
              <a:gd name="T3" fmla="*/ 2147483647 h 397"/>
              <a:gd name="T4" fmla="*/ 2147483647 w 427"/>
              <a:gd name="T5" fmla="*/ 2147483647 h 397"/>
              <a:gd name="T6" fmla="*/ 2147483647 w 427"/>
              <a:gd name="T7" fmla="*/ 2147483647 h 397"/>
              <a:gd name="T8" fmla="*/ 2147483647 w 427"/>
              <a:gd name="T9" fmla="*/ 2147483647 h 397"/>
              <a:gd name="T10" fmla="*/ 2147483647 w 427"/>
              <a:gd name="T11" fmla="*/ 2147483647 h 397"/>
              <a:gd name="T12" fmla="*/ 2147483647 w 427"/>
              <a:gd name="T13" fmla="*/ 2147483647 h 397"/>
              <a:gd name="T14" fmla="*/ 2147483647 w 427"/>
              <a:gd name="T15" fmla="*/ 2147483647 h 397"/>
              <a:gd name="T16" fmla="*/ 2147483647 w 427"/>
              <a:gd name="T17" fmla="*/ 2147483647 h 397"/>
              <a:gd name="T18" fmla="*/ 2147483647 w 427"/>
              <a:gd name="T19" fmla="*/ 2147483647 h 397"/>
              <a:gd name="T20" fmla="*/ 2147483647 w 427"/>
              <a:gd name="T21" fmla="*/ 2147483647 h 397"/>
              <a:gd name="T22" fmla="*/ 2147483647 w 427"/>
              <a:gd name="T23" fmla="*/ 2147483647 h 397"/>
              <a:gd name="T24" fmla="*/ 2147483647 w 427"/>
              <a:gd name="T25" fmla="*/ 2147483647 h 397"/>
              <a:gd name="T26" fmla="*/ 2147483647 w 427"/>
              <a:gd name="T27" fmla="*/ 2147483647 h 397"/>
              <a:gd name="T28" fmla="*/ 2147483647 w 427"/>
              <a:gd name="T29" fmla="*/ 2147483647 h 397"/>
              <a:gd name="T30" fmla="*/ 2147483647 w 427"/>
              <a:gd name="T31" fmla="*/ 2147483647 h 397"/>
              <a:gd name="T32" fmla="*/ 2147483647 w 427"/>
              <a:gd name="T33" fmla="*/ 2147483647 h 397"/>
              <a:gd name="T34" fmla="*/ 2147483647 w 427"/>
              <a:gd name="T35" fmla="*/ 2147483647 h 397"/>
              <a:gd name="T36" fmla="*/ 2147483647 w 427"/>
              <a:gd name="T37" fmla="*/ 2147483647 h 397"/>
              <a:gd name="T38" fmla="*/ 2147483647 w 427"/>
              <a:gd name="T39" fmla="*/ 2147483647 h 397"/>
              <a:gd name="T40" fmla="*/ 2147483647 w 427"/>
              <a:gd name="T41" fmla="*/ 2147483647 h 397"/>
              <a:gd name="T42" fmla="*/ 2147483647 w 427"/>
              <a:gd name="T43" fmla="*/ 2147483647 h 397"/>
              <a:gd name="T44" fmla="*/ 2147483647 w 427"/>
              <a:gd name="T45" fmla="*/ 2147483647 h 397"/>
              <a:gd name="T46" fmla="*/ 2147483647 w 427"/>
              <a:gd name="T47" fmla="*/ 2147483647 h 397"/>
              <a:gd name="T48" fmla="*/ 2147483647 w 427"/>
              <a:gd name="T49" fmla="*/ 2147483647 h 397"/>
              <a:gd name="T50" fmla="*/ 2147483647 w 427"/>
              <a:gd name="T51" fmla="*/ 2147483647 h 397"/>
              <a:gd name="T52" fmla="*/ 2147483647 w 427"/>
              <a:gd name="T53" fmla="*/ 2147483647 h 397"/>
              <a:gd name="T54" fmla="*/ 2147483647 w 427"/>
              <a:gd name="T55" fmla="*/ 2147483647 h 397"/>
              <a:gd name="T56" fmla="*/ 2147483647 w 427"/>
              <a:gd name="T57" fmla="*/ 2147483647 h 397"/>
              <a:gd name="T58" fmla="*/ 2147483647 w 427"/>
              <a:gd name="T59" fmla="*/ 2147483647 h 397"/>
              <a:gd name="T60" fmla="*/ 2147483647 w 427"/>
              <a:gd name="T61" fmla="*/ 2147483647 h 397"/>
              <a:gd name="T62" fmla="*/ 2147483647 w 427"/>
              <a:gd name="T63" fmla="*/ 2147483647 h 397"/>
              <a:gd name="T64" fmla="*/ 2147483647 w 427"/>
              <a:gd name="T65" fmla="*/ 2147483647 h 397"/>
              <a:gd name="T66" fmla="*/ 2147483647 w 427"/>
              <a:gd name="T67" fmla="*/ 2147483647 h 397"/>
              <a:gd name="T68" fmla="*/ 2147483647 w 427"/>
              <a:gd name="T69" fmla="*/ 2147483647 h 397"/>
              <a:gd name="T70" fmla="*/ 2147483647 w 427"/>
              <a:gd name="T71" fmla="*/ 2147483647 h 397"/>
              <a:gd name="T72" fmla="*/ 2147483647 w 427"/>
              <a:gd name="T73" fmla="*/ 2147483647 h 397"/>
              <a:gd name="T74" fmla="*/ 2147483647 w 427"/>
              <a:gd name="T75" fmla="*/ 2147483647 h 397"/>
              <a:gd name="T76" fmla="*/ 2147483647 w 427"/>
              <a:gd name="T77" fmla="*/ 2147483647 h 397"/>
              <a:gd name="T78" fmla="*/ 2147483647 w 427"/>
              <a:gd name="T79" fmla="*/ 2147483647 h 397"/>
              <a:gd name="T80" fmla="*/ 2147483647 w 427"/>
              <a:gd name="T81" fmla="*/ 2147483647 h 397"/>
              <a:gd name="T82" fmla="*/ 2147483647 w 427"/>
              <a:gd name="T83" fmla="*/ 2147483647 h 397"/>
              <a:gd name="T84" fmla="*/ 2147483647 w 427"/>
              <a:gd name="T85" fmla="*/ 2147483647 h 397"/>
              <a:gd name="T86" fmla="*/ 2147483647 w 427"/>
              <a:gd name="T87" fmla="*/ 2147483647 h 397"/>
              <a:gd name="T88" fmla="*/ 2147483647 w 427"/>
              <a:gd name="T89" fmla="*/ 2147483647 h 397"/>
              <a:gd name="T90" fmla="*/ 2147483647 w 427"/>
              <a:gd name="T91" fmla="*/ 2147483647 h 397"/>
              <a:gd name="T92" fmla="*/ 2147483647 w 427"/>
              <a:gd name="T93" fmla="*/ 2147483647 h 397"/>
              <a:gd name="T94" fmla="*/ 2147483647 w 427"/>
              <a:gd name="T95" fmla="*/ 2147483647 h 397"/>
              <a:gd name="T96" fmla="*/ 2147483647 w 427"/>
              <a:gd name="T97" fmla="*/ 2147483647 h 397"/>
              <a:gd name="T98" fmla="*/ 2147483647 w 427"/>
              <a:gd name="T99" fmla="*/ 2147483647 h 397"/>
              <a:gd name="T100" fmla="*/ 2147483647 w 427"/>
              <a:gd name="T101" fmla="*/ 2147483647 h 397"/>
              <a:gd name="T102" fmla="*/ 2147483647 w 427"/>
              <a:gd name="T103" fmla="*/ 2147483647 h 397"/>
              <a:gd name="T104" fmla="*/ 2147483647 w 427"/>
              <a:gd name="T105" fmla="*/ 2147483647 h 397"/>
              <a:gd name="T106" fmla="*/ 2147483647 w 427"/>
              <a:gd name="T107" fmla="*/ 2147483647 h 397"/>
              <a:gd name="T108" fmla="*/ 2147483647 w 427"/>
              <a:gd name="T109" fmla="*/ 2147483647 h 397"/>
              <a:gd name="T110" fmla="*/ 2147483647 w 427"/>
              <a:gd name="T111" fmla="*/ 2147483647 h 3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7"/>
              <a:gd name="T169" fmla="*/ 0 h 397"/>
              <a:gd name="T170" fmla="*/ 427 w 427"/>
              <a:gd name="T171" fmla="*/ 397 h 39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7" h="397">
                <a:moveTo>
                  <a:pt x="0" y="239"/>
                </a:moveTo>
                <a:lnTo>
                  <a:pt x="5" y="248"/>
                </a:lnTo>
                <a:lnTo>
                  <a:pt x="9" y="252"/>
                </a:lnTo>
                <a:lnTo>
                  <a:pt x="9" y="257"/>
                </a:lnTo>
                <a:lnTo>
                  <a:pt x="13" y="257"/>
                </a:lnTo>
                <a:lnTo>
                  <a:pt x="13" y="270"/>
                </a:lnTo>
                <a:lnTo>
                  <a:pt x="18" y="284"/>
                </a:lnTo>
                <a:lnTo>
                  <a:pt x="22" y="293"/>
                </a:lnTo>
                <a:lnTo>
                  <a:pt x="30" y="302"/>
                </a:lnTo>
                <a:lnTo>
                  <a:pt x="30" y="306"/>
                </a:lnTo>
                <a:lnTo>
                  <a:pt x="35" y="306"/>
                </a:lnTo>
                <a:lnTo>
                  <a:pt x="35" y="311"/>
                </a:lnTo>
                <a:lnTo>
                  <a:pt x="39" y="315"/>
                </a:lnTo>
                <a:lnTo>
                  <a:pt x="43" y="324"/>
                </a:lnTo>
                <a:lnTo>
                  <a:pt x="48" y="324"/>
                </a:lnTo>
                <a:lnTo>
                  <a:pt x="52" y="324"/>
                </a:lnTo>
                <a:lnTo>
                  <a:pt x="48" y="324"/>
                </a:lnTo>
                <a:lnTo>
                  <a:pt x="52" y="324"/>
                </a:lnTo>
                <a:lnTo>
                  <a:pt x="52" y="329"/>
                </a:lnTo>
                <a:lnTo>
                  <a:pt x="56" y="333"/>
                </a:lnTo>
                <a:lnTo>
                  <a:pt x="56" y="338"/>
                </a:lnTo>
                <a:lnTo>
                  <a:pt x="56" y="342"/>
                </a:lnTo>
                <a:lnTo>
                  <a:pt x="61" y="342"/>
                </a:lnTo>
                <a:lnTo>
                  <a:pt x="61" y="347"/>
                </a:lnTo>
                <a:lnTo>
                  <a:pt x="61" y="352"/>
                </a:lnTo>
                <a:lnTo>
                  <a:pt x="69" y="356"/>
                </a:lnTo>
                <a:lnTo>
                  <a:pt x="69" y="361"/>
                </a:lnTo>
                <a:lnTo>
                  <a:pt x="74" y="361"/>
                </a:lnTo>
                <a:lnTo>
                  <a:pt x="74" y="365"/>
                </a:lnTo>
                <a:lnTo>
                  <a:pt x="74" y="361"/>
                </a:lnTo>
                <a:lnTo>
                  <a:pt x="78" y="361"/>
                </a:lnTo>
                <a:lnTo>
                  <a:pt x="82" y="361"/>
                </a:lnTo>
                <a:lnTo>
                  <a:pt x="82" y="365"/>
                </a:lnTo>
                <a:lnTo>
                  <a:pt x="82" y="370"/>
                </a:lnTo>
                <a:lnTo>
                  <a:pt x="82" y="365"/>
                </a:lnTo>
                <a:lnTo>
                  <a:pt x="87" y="365"/>
                </a:lnTo>
                <a:lnTo>
                  <a:pt x="87" y="370"/>
                </a:lnTo>
                <a:lnTo>
                  <a:pt x="87" y="365"/>
                </a:lnTo>
                <a:lnTo>
                  <a:pt x="91" y="365"/>
                </a:lnTo>
                <a:lnTo>
                  <a:pt x="91" y="370"/>
                </a:lnTo>
                <a:lnTo>
                  <a:pt x="95" y="370"/>
                </a:lnTo>
                <a:lnTo>
                  <a:pt x="91" y="374"/>
                </a:lnTo>
                <a:lnTo>
                  <a:pt x="95" y="374"/>
                </a:lnTo>
                <a:lnTo>
                  <a:pt x="100" y="374"/>
                </a:lnTo>
                <a:lnTo>
                  <a:pt x="104" y="374"/>
                </a:lnTo>
                <a:lnTo>
                  <a:pt x="108" y="374"/>
                </a:lnTo>
                <a:lnTo>
                  <a:pt x="117" y="370"/>
                </a:lnTo>
                <a:lnTo>
                  <a:pt x="117" y="365"/>
                </a:lnTo>
                <a:lnTo>
                  <a:pt x="121" y="365"/>
                </a:lnTo>
                <a:lnTo>
                  <a:pt x="125" y="365"/>
                </a:lnTo>
                <a:lnTo>
                  <a:pt x="130" y="365"/>
                </a:lnTo>
                <a:lnTo>
                  <a:pt x="134" y="365"/>
                </a:lnTo>
                <a:lnTo>
                  <a:pt x="134" y="370"/>
                </a:lnTo>
                <a:lnTo>
                  <a:pt x="134" y="365"/>
                </a:lnTo>
                <a:lnTo>
                  <a:pt x="138" y="361"/>
                </a:lnTo>
                <a:lnTo>
                  <a:pt x="138" y="365"/>
                </a:lnTo>
                <a:lnTo>
                  <a:pt x="143" y="365"/>
                </a:lnTo>
                <a:lnTo>
                  <a:pt x="147" y="365"/>
                </a:lnTo>
                <a:lnTo>
                  <a:pt x="151" y="365"/>
                </a:lnTo>
                <a:lnTo>
                  <a:pt x="156" y="365"/>
                </a:lnTo>
                <a:lnTo>
                  <a:pt x="156" y="361"/>
                </a:lnTo>
                <a:lnTo>
                  <a:pt x="160" y="356"/>
                </a:lnTo>
                <a:lnTo>
                  <a:pt x="164" y="352"/>
                </a:lnTo>
                <a:lnTo>
                  <a:pt x="169" y="347"/>
                </a:lnTo>
                <a:lnTo>
                  <a:pt x="173" y="347"/>
                </a:lnTo>
                <a:lnTo>
                  <a:pt x="182" y="347"/>
                </a:lnTo>
                <a:lnTo>
                  <a:pt x="190" y="352"/>
                </a:lnTo>
                <a:lnTo>
                  <a:pt x="194" y="352"/>
                </a:lnTo>
                <a:lnTo>
                  <a:pt x="199" y="352"/>
                </a:lnTo>
                <a:lnTo>
                  <a:pt x="199" y="347"/>
                </a:lnTo>
                <a:lnTo>
                  <a:pt x="203" y="347"/>
                </a:lnTo>
                <a:lnTo>
                  <a:pt x="207" y="342"/>
                </a:lnTo>
                <a:lnTo>
                  <a:pt x="212" y="342"/>
                </a:lnTo>
                <a:lnTo>
                  <a:pt x="212" y="338"/>
                </a:lnTo>
                <a:lnTo>
                  <a:pt x="216" y="342"/>
                </a:lnTo>
                <a:lnTo>
                  <a:pt x="216" y="347"/>
                </a:lnTo>
                <a:lnTo>
                  <a:pt x="229" y="361"/>
                </a:lnTo>
                <a:lnTo>
                  <a:pt x="225" y="365"/>
                </a:lnTo>
                <a:lnTo>
                  <a:pt x="225" y="370"/>
                </a:lnTo>
                <a:lnTo>
                  <a:pt x="225" y="374"/>
                </a:lnTo>
                <a:lnTo>
                  <a:pt x="229" y="374"/>
                </a:lnTo>
                <a:lnTo>
                  <a:pt x="225" y="379"/>
                </a:lnTo>
                <a:lnTo>
                  <a:pt x="225" y="383"/>
                </a:lnTo>
                <a:lnTo>
                  <a:pt x="225" y="388"/>
                </a:lnTo>
                <a:lnTo>
                  <a:pt x="229" y="392"/>
                </a:lnTo>
                <a:lnTo>
                  <a:pt x="238" y="397"/>
                </a:lnTo>
                <a:lnTo>
                  <a:pt x="246" y="392"/>
                </a:lnTo>
                <a:lnTo>
                  <a:pt x="246" y="388"/>
                </a:lnTo>
                <a:lnTo>
                  <a:pt x="246" y="392"/>
                </a:lnTo>
                <a:lnTo>
                  <a:pt x="255" y="397"/>
                </a:lnTo>
                <a:lnTo>
                  <a:pt x="259" y="397"/>
                </a:lnTo>
                <a:lnTo>
                  <a:pt x="259" y="392"/>
                </a:lnTo>
                <a:lnTo>
                  <a:pt x="264" y="392"/>
                </a:lnTo>
                <a:lnTo>
                  <a:pt x="272" y="388"/>
                </a:lnTo>
                <a:lnTo>
                  <a:pt x="276" y="388"/>
                </a:lnTo>
                <a:lnTo>
                  <a:pt x="281" y="383"/>
                </a:lnTo>
                <a:lnTo>
                  <a:pt x="285" y="379"/>
                </a:lnTo>
                <a:lnTo>
                  <a:pt x="285" y="374"/>
                </a:lnTo>
                <a:lnTo>
                  <a:pt x="294" y="370"/>
                </a:lnTo>
                <a:lnTo>
                  <a:pt x="298" y="370"/>
                </a:lnTo>
                <a:lnTo>
                  <a:pt x="298" y="365"/>
                </a:lnTo>
                <a:lnTo>
                  <a:pt x="302" y="365"/>
                </a:lnTo>
                <a:lnTo>
                  <a:pt x="307" y="365"/>
                </a:lnTo>
                <a:lnTo>
                  <a:pt x="311" y="365"/>
                </a:lnTo>
                <a:lnTo>
                  <a:pt x="311" y="370"/>
                </a:lnTo>
                <a:lnTo>
                  <a:pt x="311" y="365"/>
                </a:lnTo>
                <a:lnTo>
                  <a:pt x="311" y="361"/>
                </a:lnTo>
                <a:lnTo>
                  <a:pt x="315" y="361"/>
                </a:lnTo>
                <a:lnTo>
                  <a:pt x="320" y="356"/>
                </a:lnTo>
                <a:lnTo>
                  <a:pt x="320" y="352"/>
                </a:lnTo>
                <a:lnTo>
                  <a:pt x="320" y="347"/>
                </a:lnTo>
                <a:lnTo>
                  <a:pt x="324" y="342"/>
                </a:lnTo>
                <a:lnTo>
                  <a:pt x="320" y="338"/>
                </a:lnTo>
                <a:lnTo>
                  <a:pt x="315" y="342"/>
                </a:lnTo>
                <a:lnTo>
                  <a:pt x="311" y="342"/>
                </a:lnTo>
                <a:lnTo>
                  <a:pt x="307" y="342"/>
                </a:lnTo>
                <a:lnTo>
                  <a:pt x="307" y="338"/>
                </a:lnTo>
                <a:lnTo>
                  <a:pt x="307" y="333"/>
                </a:lnTo>
                <a:lnTo>
                  <a:pt x="307" y="329"/>
                </a:lnTo>
                <a:lnTo>
                  <a:pt x="302" y="324"/>
                </a:lnTo>
                <a:lnTo>
                  <a:pt x="302" y="320"/>
                </a:lnTo>
                <a:lnTo>
                  <a:pt x="294" y="320"/>
                </a:lnTo>
                <a:lnTo>
                  <a:pt x="294" y="311"/>
                </a:lnTo>
                <a:lnTo>
                  <a:pt x="298" y="311"/>
                </a:lnTo>
                <a:lnTo>
                  <a:pt x="302" y="311"/>
                </a:lnTo>
                <a:lnTo>
                  <a:pt x="302" y="306"/>
                </a:lnTo>
                <a:lnTo>
                  <a:pt x="302" y="302"/>
                </a:lnTo>
                <a:lnTo>
                  <a:pt x="302" y="297"/>
                </a:lnTo>
                <a:lnTo>
                  <a:pt x="294" y="293"/>
                </a:lnTo>
                <a:lnTo>
                  <a:pt x="289" y="288"/>
                </a:lnTo>
                <a:lnTo>
                  <a:pt x="285" y="293"/>
                </a:lnTo>
                <a:lnTo>
                  <a:pt x="281" y="288"/>
                </a:lnTo>
                <a:lnTo>
                  <a:pt x="276" y="288"/>
                </a:lnTo>
                <a:lnTo>
                  <a:pt x="276" y="293"/>
                </a:lnTo>
                <a:lnTo>
                  <a:pt x="272" y="288"/>
                </a:lnTo>
                <a:lnTo>
                  <a:pt x="272" y="279"/>
                </a:lnTo>
                <a:lnTo>
                  <a:pt x="276" y="275"/>
                </a:lnTo>
                <a:lnTo>
                  <a:pt x="276" y="270"/>
                </a:lnTo>
                <a:lnTo>
                  <a:pt x="276" y="266"/>
                </a:lnTo>
                <a:lnTo>
                  <a:pt x="281" y="270"/>
                </a:lnTo>
                <a:lnTo>
                  <a:pt x="285" y="270"/>
                </a:lnTo>
                <a:lnTo>
                  <a:pt x="289" y="270"/>
                </a:lnTo>
                <a:lnTo>
                  <a:pt x="285" y="266"/>
                </a:lnTo>
                <a:lnTo>
                  <a:pt x="289" y="266"/>
                </a:lnTo>
                <a:lnTo>
                  <a:pt x="294" y="266"/>
                </a:lnTo>
                <a:lnTo>
                  <a:pt x="294" y="270"/>
                </a:lnTo>
                <a:lnTo>
                  <a:pt x="294" y="275"/>
                </a:lnTo>
                <a:lnTo>
                  <a:pt x="298" y="275"/>
                </a:lnTo>
                <a:lnTo>
                  <a:pt x="298" y="270"/>
                </a:lnTo>
                <a:lnTo>
                  <a:pt x="302" y="270"/>
                </a:lnTo>
                <a:lnTo>
                  <a:pt x="307" y="266"/>
                </a:lnTo>
                <a:lnTo>
                  <a:pt x="311" y="266"/>
                </a:lnTo>
                <a:lnTo>
                  <a:pt x="311" y="261"/>
                </a:lnTo>
                <a:lnTo>
                  <a:pt x="315" y="261"/>
                </a:lnTo>
                <a:lnTo>
                  <a:pt x="320" y="261"/>
                </a:lnTo>
                <a:lnTo>
                  <a:pt x="324" y="257"/>
                </a:lnTo>
                <a:lnTo>
                  <a:pt x="333" y="257"/>
                </a:lnTo>
                <a:lnTo>
                  <a:pt x="337" y="257"/>
                </a:lnTo>
                <a:lnTo>
                  <a:pt x="341" y="252"/>
                </a:lnTo>
                <a:lnTo>
                  <a:pt x="345" y="257"/>
                </a:lnTo>
                <a:lnTo>
                  <a:pt x="350" y="257"/>
                </a:lnTo>
                <a:lnTo>
                  <a:pt x="354" y="252"/>
                </a:lnTo>
                <a:lnTo>
                  <a:pt x="367" y="248"/>
                </a:lnTo>
                <a:lnTo>
                  <a:pt x="371" y="248"/>
                </a:lnTo>
                <a:lnTo>
                  <a:pt x="380" y="234"/>
                </a:lnTo>
                <a:lnTo>
                  <a:pt x="384" y="230"/>
                </a:lnTo>
                <a:lnTo>
                  <a:pt x="380" y="221"/>
                </a:lnTo>
                <a:lnTo>
                  <a:pt x="376" y="221"/>
                </a:lnTo>
                <a:lnTo>
                  <a:pt x="376" y="216"/>
                </a:lnTo>
                <a:lnTo>
                  <a:pt x="367" y="207"/>
                </a:lnTo>
                <a:lnTo>
                  <a:pt x="371" y="207"/>
                </a:lnTo>
                <a:lnTo>
                  <a:pt x="376" y="198"/>
                </a:lnTo>
                <a:lnTo>
                  <a:pt x="384" y="189"/>
                </a:lnTo>
                <a:lnTo>
                  <a:pt x="384" y="185"/>
                </a:lnTo>
                <a:lnTo>
                  <a:pt x="393" y="176"/>
                </a:lnTo>
                <a:lnTo>
                  <a:pt x="393" y="171"/>
                </a:lnTo>
                <a:lnTo>
                  <a:pt x="397" y="167"/>
                </a:lnTo>
                <a:lnTo>
                  <a:pt x="397" y="162"/>
                </a:lnTo>
                <a:lnTo>
                  <a:pt x="402" y="158"/>
                </a:lnTo>
                <a:lnTo>
                  <a:pt x="406" y="158"/>
                </a:lnTo>
                <a:lnTo>
                  <a:pt x="410" y="158"/>
                </a:lnTo>
                <a:lnTo>
                  <a:pt x="419" y="144"/>
                </a:lnTo>
                <a:lnTo>
                  <a:pt x="415" y="135"/>
                </a:lnTo>
                <a:lnTo>
                  <a:pt x="410" y="131"/>
                </a:lnTo>
                <a:lnTo>
                  <a:pt x="410" y="126"/>
                </a:lnTo>
                <a:lnTo>
                  <a:pt x="415" y="122"/>
                </a:lnTo>
                <a:lnTo>
                  <a:pt x="415" y="117"/>
                </a:lnTo>
                <a:lnTo>
                  <a:pt x="419" y="113"/>
                </a:lnTo>
                <a:lnTo>
                  <a:pt x="415" y="108"/>
                </a:lnTo>
                <a:lnTo>
                  <a:pt x="427" y="99"/>
                </a:lnTo>
                <a:lnTo>
                  <a:pt x="427" y="95"/>
                </a:lnTo>
                <a:lnTo>
                  <a:pt x="419" y="95"/>
                </a:lnTo>
                <a:lnTo>
                  <a:pt x="415" y="95"/>
                </a:lnTo>
                <a:lnTo>
                  <a:pt x="410" y="86"/>
                </a:lnTo>
                <a:lnTo>
                  <a:pt x="402" y="86"/>
                </a:lnTo>
                <a:lnTo>
                  <a:pt x="397" y="81"/>
                </a:lnTo>
                <a:lnTo>
                  <a:pt x="393" y="81"/>
                </a:lnTo>
                <a:lnTo>
                  <a:pt x="389" y="86"/>
                </a:lnTo>
                <a:lnTo>
                  <a:pt x="384" y="81"/>
                </a:lnTo>
                <a:lnTo>
                  <a:pt x="384" y="86"/>
                </a:lnTo>
                <a:lnTo>
                  <a:pt x="384" y="90"/>
                </a:lnTo>
                <a:lnTo>
                  <a:pt x="376" y="95"/>
                </a:lnTo>
                <a:lnTo>
                  <a:pt x="367" y="99"/>
                </a:lnTo>
                <a:lnTo>
                  <a:pt x="367" y="104"/>
                </a:lnTo>
                <a:lnTo>
                  <a:pt x="350" y="122"/>
                </a:lnTo>
                <a:lnTo>
                  <a:pt x="337" y="117"/>
                </a:lnTo>
                <a:lnTo>
                  <a:pt x="328" y="117"/>
                </a:lnTo>
                <a:lnTo>
                  <a:pt x="315" y="108"/>
                </a:lnTo>
                <a:lnTo>
                  <a:pt x="311" y="108"/>
                </a:lnTo>
                <a:lnTo>
                  <a:pt x="302" y="108"/>
                </a:lnTo>
                <a:lnTo>
                  <a:pt x="298" y="108"/>
                </a:lnTo>
                <a:lnTo>
                  <a:pt x="294" y="122"/>
                </a:lnTo>
                <a:lnTo>
                  <a:pt x="298" y="126"/>
                </a:lnTo>
                <a:lnTo>
                  <a:pt x="302" y="131"/>
                </a:lnTo>
                <a:lnTo>
                  <a:pt x="307" y="131"/>
                </a:lnTo>
                <a:lnTo>
                  <a:pt x="307" y="135"/>
                </a:lnTo>
                <a:lnTo>
                  <a:pt x="307" y="144"/>
                </a:lnTo>
                <a:lnTo>
                  <a:pt x="307" y="153"/>
                </a:lnTo>
                <a:lnTo>
                  <a:pt x="302" y="149"/>
                </a:lnTo>
                <a:lnTo>
                  <a:pt x="302" y="144"/>
                </a:lnTo>
                <a:lnTo>
                  <a:pt x="302" y="149"/>
                </a:lnTo>
                <a:lnTo>
                  <a:pt x="298" y="153"/>
                </a:lnTo>
                <a:lnTo>
                  <a:pt x="289" y="153"/>
                </a:lnTo>
                <a:lnTo>
                  <a:pt x="289" y="162"/>
                </a:lnTo>
                <a:lnTo>
                  <a:pt x="285" y="162"/>
                </a:lnTo>
                <a:lnTo>
                  <a:pt x="272" y="162"/>
                </a:lnTo>
                <a:lnTo>
                  <a:pt x="268" y="158"/>
                </a:lnTo>
                <a:lnTo>
                  <a:pt x="264" y="162"/>
                </a:lnTo>
                <a:lnTo>
                  <a:pt x="268" y="171"/>
                </a:lnTo>
                <a:lnTo>
                  <a:pt x="268" y="180"/>
                </a:lnTo>
                <a:lnTo>
                  <a:pt x="259" y="180"/>
                </a:lnTo>
                <a:lnTo>
                  <a:pt x="251" y="176"/>
                </a:lnTo>
                <a:lnTo>
                  <a:pt x="246" y="176"/>
                </a:lnTo>
                <a:lnTo>
                  <a:pt x="238" y="176"/>
                </a:lnTo>
                <a:lnTo>
                  <a:pt x="233" y="171"/>
                </a:lnTo>
                <a:lnTo>
                  <a:pt x="207" y="167"/>
                </a:lnTo>
                <a:lnTo>
                  <a:pt x="207" y="162"/>
                </a:lnTo>
                <a:lnTo>
                  <a:pt x="194" y="162"/>
                </a:lnTo>
                <a:lnTo>
                  <a:pt x="186" y="162"/>
                </a:lnTo>
                <a:lnTo>
                  <a:pt x="190" y="158"/>
                </a:lnTo>
                <a:lnTo>
                  <a:pt x="190" y="149"/>
                </a:lnTo>
                <a:lnTo>
                  <a:pt x="194" y="140"/>
                </a:lnTo>
                <a:lnTo>
                  <a:pt x="194" y="135"/>
                </a:lnTo>
                <a:lnTo>
                  <a:pt x="199" y="131"/>
                </a:lnTo>
                <a:lnTo>
                  <a:pt x="199" y="135"/>
                </a:lnTo>
                <a:lnTo>
                  <a:pt x="203" y="131"/>
                </a:lnTo>
                <a:lnTo>
                  <a:pt x="207" y="126"/>
                </a:lnTo>
                <a:lnTo>
                  <a:pt x="207" y="122"/>
                </a:lnTo>
                <a:lnTo>
                  <a:pt x="207" y="117"/>
                </a:lnTo>
                <a:lnTo>
                  <a:pt x="207" y="113"/>
                </a:lnTo>
                <a:lnTo>
                  <a:pt x="212" y="108"/>
                </a:lnTo>
                <a:lnTo>
                  <a:pt x="207" y="104"/>
                </a:lnTo>
                <a:lnTo>
                  <a:pt x="212" y="99"/>
                </a:lnTo>
                <a:lnTo>
                  <a:pt x="216" y="104"/>
                </a:lnTo>
                <a:lnTo>
                  <a:pt x="220" y="99"/>
                </a:lnTo>
                <a:lnTo>
                  <a:pt x="220" y="104"/>
                </a:lnTo>
                <a:lnTo>
                  <a:pt x="229" y="90"/>
                </a:lnTo>
                <a:lnTo>
                  <a:pt x="238" y="86"/>
                </a:lnTo>
                <a:lnTo>
                  <a:pt x="238" y="90"/>
                </a:lnTo>
                <a:lnTo>
                  <a:pt x="242" y="90"/>
                </a:lnTo>
                <a:lnTo>
                  <a:pt x="246" y="86"/>
                </a:lnTo>
                <a:lnTo>
                  <a:pt x="246" y="81"/>
                </a:lnTo>
                <a:lnTo>
                  <a:pt x="246" y="77"/>
                </a:lnTo>
                <a:lnTo>
                  <a:pt x="246" y="72"/>
                </a:lnTo>
                <a:lnTo>
                  <a:pt x="251" y="63"/>
                </a:lnTo>
                <a:lnTo>
                  <a:pt x="255" y="54"/>
                </a:lnTo>
                <a:lnTo>
                  <a:pt x="259" y="50"/>
                </a:lnTo>
                <a:lnTo>
                  <a:pt x="255" y="41"/>
                </a:lnTo>
                <a:lnTo>
                  <a:pt x="251" y="36"/>
                </a:lnTo>
                <a:lnTo>
                  <a:pt x="246" y="36"/>
                </a:lnTo>
                <a:lnTo>
                  <a:pt x="233" y="36"/>
                </a:lnTo>
                <a:lnTo>
                  <a:pt x="229" y="36"/>
                </a:lnTo>
                <a:lnTo>
                  <a:pt x="225" y="45"/>
                </a:lnTo>
                <a:lnTo>
                  <a:pt x="225" y="50"/>
                </a:lnTo>
                <a:lnTo>
                  <a:pt x="225" y="54"/>
                </a:lnTo>
                <a:lnTo>
                  <a:pt x="225" y="59"/>
                </a:lnTo>
                <a:lnTo>
                  <a:pt x="220" y="63"/>
                </a:lnTo>
                <a:lnTo>
                  <a:pt x="220" y="68"/>
                </a:lnTo>
                <a:lnTo>
                  <a:pt x="216" y="68"/>
                </a:lnTo>
                <a:lnTo>
                  <a:pt x="203" y="68"/>
                </a:lnTo>
                <a:lnTo>
                  <a:pt x="203" y="54"/>
                </a:lnTo>
                <a:lnTo>
                  <a:pt x="207" y="36"/>
                </a:lnTo>
                <a:lnTo>
                  <a:pt x="212" y="27"/>
                </a:lnTo>
                <a:lnTo>
                  <a:pt x="207" y="23"/>
                </a:lnTo>
                <a:lnTo>
                  <a:pt x="199" y="23"/>
                </a:lnTo>
                <a:lnTo>
                  <a:pt x="194" y="32"/>
                </a:lnTo>
                <a:lnTo>
                  <a:pt x="190" y="45"/>
                </a:lnTo>
                <a:lnTo>
                  <a:pt x="190" y="54"/>
                </a:lnTo>
                <a:lnTo>
                  <a:pt x="186" y="59"/>
                </a:lnTo>
                <a:lnTo>
                  <a:pt x="186" y="36"/>
                </a:lnTo>
                <a:lnTo>
                  <a:pt x="186" y="32"/>
                </a:lnTo>
                <a:lnTo>
                  <a:pt x="190" y="32"/>
                </a:lnTo>
                <a:lnTo>
                  <a:pt x="186" y="23"/>
                </a:lnTo>
                <a:lnTo>
                  <a:pt x="194" y="18"/>
                </a:lnTo>
                <a:lnTo>
                  <a:pt x="194" y="5"/>
                </a:lnTo>
                <a:lnTo>
                  <a:pt x="173" y="0"/>
                </a:lnTo>
                <a:lnTo>
                  <a:pt x="173" y="23"/>
                </a:lnTo>
                <a:lnTo>
                  <a:pt x="182" y="27"/>
                </a:lnTo>
                <a:lnTo>
                  <a:pt x="182" y="32"/>
                </a:lnTo>
                <a:lnTo>
                  <a:pt x="173" y="32"/>
                </a:lnTo>
                <a:lnTo>
                  <a:pt x="151" y="32"/>
                </a:lnTo>
                <a:lnTo>
                  <a:pt x="138" y="54"/>
                </a:lnTo>
                <a:lnTo>
                  <a:pt x="134" y="68"/>
                </a:lnTo>
                <a:lnTo>
                  <a:pt x="143" y="90"/>
                </a:lnTo>
                <a:lnTo>
                  <a:pt x="156" y="95"/>
                </a:lnTo>
                <a:lnTo>
                  <a:pt x="156" y="117"/>
                </a:lnTo>
                <a:lnTo>
                  <a:pt x="151" y="126"/>
                </a:lnTo>
                <a:lnTo>
                  <a:pt x="177" y="144"/>
                </a:lnTo>
                <a:lnTo>
                  <a:pt x="173" y="158"/>
                </a:lnTo>
                <a:lnTo>
                  <a:pt x="164" y="162"/>
                </a:lnTo>
                <a:lnTo>
                  <a:pt x="151" y="162"/>
                </a:lnTo>
                <a:lnTo>
                  <a:pt x="147" y="162"/>
                </a:lnTo>
                <a:lnTo>
                  <a:pt x="147" y="167"/>
                </a:lnTo>
                <a:lnTo>
                  <a:pt x="151" y="171"/>
                </a:lnTo>
                <a:lnTo>
                  <a:pt x="151" y="180"/>
                </a:lnTo>
                <a:lnTo>
                  <a:pt x="151" y="185"/>
                </a:lnTo>
                <a:lnTo>
                  <a:pt x="147" y="194"/>
                </a:lnTo>
                <a:lnTo>
                  <a:pt x="143" y="207"/>
                </a:lnTo>
                <a:lnTo>
                  <a:pt x="143" y="212"/>
                </a:lnTo>
                <a:lnTo>
                  <a:pt x="134" y="207"/>
                </a:lnTo>
                <a:lnTo>
                  <a:pt x="134" y="203"/>
                </a:lnTo>
                <a:lnTo>
                  <a:pt x="130" y="198"/>
                </a:lnTo>
                <a:lnTo>
                  <a:pt x="117" y="185"/>
                </a:lnTo>
                <a:lnTo>
                  <a:pt x="112" y="189"/>
                </a:lnTo>
                <a:lnTo>
                  <a:pt x="104" y="185"/>
                </a:lnTo>
                <a:lnTo>
                  <a:pt x="100" y="180"/>
                </a:lnTo>
                <a:lnTo>
                  <a:pt x="91" y="176"/>
                </a:lnTo>
                <a:lnTo>
                  <a:pt x="87" y="176"/>
                </a:lnTo>
                <a:lnTo>
                  <a:pt x="82" y="185"/>
                </a:lnTo>
                <a:lnTo>
                  <a:pt x="74" y="185"/>
                </a:lnTo>
                <a:lnTo>
                  <a:pt x="69" y="185"/>
                </a:lnTo>
                <a:lnTo>
                  <a:pt x="65" y="185"/>
                </a:lnTo>
                <a:lnTo>
                  <a:pt x="61" y="185"/>
                </a:lnTo>
                <a:lnTo>
                  <a:pt x="56" y="189"/>
                </a:lnTo>
                <a:lnTo>
                  <a:pt x="52" y="198"/>
                </a:lnTo>
                <a:lnTo>
                  <a:pt x="48" y="203"/>
                </a:lnTo>
                <a:lnTo>
                  <a:pt x="43" y="212"/>
                </a:lnTo>
                <a:lnTo>
                  <a:pt x="43" y="216"/>
                </a:lnTo>
                <a:lnTo>
                  <a:pt x="43" y="225"/>
                </a:lnTo>
                <a:lnTo>
                  <a:pt x="39" y="225"/>
                </a:lnTo>
                <a:lnTo>
                  <a:pt x="35" y="225"/>
                </a:lnTo>
                <a:lnTo>
                  <a:pt x="30" y="230"/>
                </a:lnTo>
                <a:lnTo>
                  <a:pt x="30" y="225"/>
                </a:lnTo>
                <a:lnTo>
                  <a:pt x="26" y="230"/>
                </a:lnTo>
                <a:lnTo>
                  <a:pt x="22" y="230"/>
                </a:lnTo>
                <a:lnTo>
                  <a:pt x="18" y="230"/>
                </a:lnTo>
                <a:lnTo>
                  <a:pt x="13" y="230"/>
                </a:lnTo>
                <a:lnTo>
                  <a:pt x="9" y="230"/>
                </a:lnTo>
                <a:lnTo>
                  <a:pt x="5" y="230"/>
                </a:lnTo>
                <a:lnTo>
                  <a:pt x="5" y="234"/>
                </a:lnTo>
                <a:lnTo>
                  <a:pt x="0" y="239"/>
                </a:lnTo>
                <a:close/>
              </a:path>
            </a:pathLst>
          </a:custGeom>
          <a:solidFill>
            <a:srgbClr val="FF0000"/>
          </a:solidFill>
          <a:ln w="3175" cap="rnd" cmpd="sng">
            <a:solidFill>
              <a:srgbClr val="808080"/>
            </a:solidFill>
            <a:prstDash val="solid"/>
            <a:round/>
            <a:headEnd type="none" w="med" len="med"/>
            <a:tailEnd type="none" w="med" len="med"/>
          </a:ln>
          <a:effectLst/>
        </p:spPr>
        <p:txBody>
          <a:bodyPr/>
          <a:lstStyle/>
          <a:p>
            <a:pPr>
              <a:defRPr/>
            </a:pPr>
            <a:endParaRPr lang="es-MX">
              <a:solidFill>
                <a:schemeClr val="bg1"/>
              </a:solidFill>
            </a:endParaRPr>
          </a:p>
        </p:txBody>
      </p:sp>
      <p:sp>
        <p:nvSpPr>
          <p:cNvPr id="69" name="Freeform 594"/>
          <p:cNvSpPr>
            <a:spLocks/>
          </p:cNvSpPr>
          <p:nvPr/>
        </p:nvSpPr>
        <p:spPr bwMode="auto">
          <a:xfrm>
            <a:off x="3310880" y="3646264"/>
            <a:ext cx="469900" cy="561975"/>
          </a:xfrm>
          <a:custGeom>
            <a:avLst/>
            <a:gdLst>
              <a:gd name="T0" fmla="*/ 2147483647 w 173"/>
              <a:gd name="T1" fmla="*/ 2147483647 h 252"/>
              <a:gd name="T2" fmla="*/ 2147483647 w 173"/>
              <a:gd name="T3" fmla="*/ 2147483647 h 252"/>
              <a:gd name="T4" fmla="*/ 2147483647 w 173"/>
              <a:gd name="T5" fmla="*/ 2147483647 h 252"/>
              <a:gd name="T6" fmla="*/ 2147483647 w 173"/>
              <a:gd name="T7" fmla="*/ 2147483647 h 252"/>
              <a:gd name="T8" fmla="*/ 2147483647 w 173"/>
              <a:gd name="T9" fmla="*/ 2147483647 h 252"/>
              <a:gd name="T10" fmla="*/ 2147483647 w 173"/>
              <a:gd name="T11" fmla="*/ 2147483647 h 252"/>
              <a:gd name="T12" fmla="*/ 2147483647 w 173"/>
              <a:gd name="T13" fmla="*/ 2147483647 h 252"/>
              <a:gd name="T14" fmla="*/ 2147483647 w 173"/>
              <a:gd name="T15" fmla="*/ 2147483647 h 252"/>
              <a:gd name="T16" fmla="*/ 2147483647 w 173"/>
              <a:gd name="T17" fmla="*/ 2147483647 h 252"/>
              <a:gd name="T18" fmla="*/ 2147483647 w 173"/>
              <a:gd name="T19" fmla="*/ 2147483647 h 252"/>
              <a:gd name="T20" fmla="*/ 2147483647 w 173"/>
              <a:gd name="T21" fmla="*/ 2147483647 h 252"/>
              <a:gd name="T22" fmla="*/ 2147483647 w 173"/>
              <a:gd name="T23" fmla="*/ 2147483647 h 252"/>
              <a:gd name="T24" fmla="*/ 2147483647 w 173"/>
              <a:gd name="T25" fmla="*/ 2147483647 h 252"/>
              <a:gd name="T26" fmla="*/ 2147483647 w 173"/>
              <a:gd name="T27" fmla="*/ 2147483647 h 252"/>
              <a:gd name="T28" fmla="*/ 2147483647 w 173"/>
              <a:gd name="T29" fmla="*/ 2147483647 h 252"/>
              <a:gd name="T30" fmla="*/ 2147483647 w 173"/>
              <a:gd name="T31" fmla="*/ 2147483647 h 252"/>
              <a:gd name="T32" fmla="*/ 2147483647 w 173"/>
              <a:gd name="T33" fmla="*/ 2147483647 h 252"/>
              <a:gd name="T34" fmla="*/ 2147483647 w 173"/>
              <a:gd name="T35" fmla="*/ 2147483647 h 252"/>
              <a:gd name="T36" fmla="*/ 2147483647 w 173"/>
              <a:gd name="T37" fmla="*/ 2147483647 h 252"/>
              <a:gd name="T38" fmla="*/ 2147483647 w 173"/>
              <a:gd name="T39" fmla="*/ 2147483647 h 252"/>
              <a:gd name="T40" fmla="*/ 2147483647 w 173"/>
              <a:gd name="T41" fmla="*/ 2147483647 h 252"/>
              <a:gd name="T42" fmla="*/ 2147483647 w 173"/>
              <a:gd name="T43" fmla="*/ 2147483647 h 252"/>
              <a:gd name="T44" fmla="*/ 2147483647 w 173"/>
              <a:gd name="T45" fmla="*/ 2147483647 h 252"/>
              <a:gd name="T46" fmla="*/ 2147483647 w 173"/>
              <a:gd name="T47" fmla="*/ 2147483647 h 252"/>
              <a:gd name="T48" fmla="*/ 2147483647 w 173"/>
              <a:gd name="T49" fmla="*/ 2147483647 h 252"/>
              <a:gd name="T50" fmla="*/ 2147483647 w 173"/>
              <a:gd name="T51" fmla="*/ 2147483647 h 252"/>
              <a:gd name="T52" fmla="*/ 2147483647 w 173"/>
              <a:gd name="T53" fmla="*/ 2147483647 h 252"/>
              <a:gd name="T54" fmla="*/ 2147483647 w 173"/>
              <a:gd name="T55" fmla="*/ 2147483647 h 252"/>
              <a:gd name="T56" fmla="*/ 2147483647 w 173"/>
              <a:gd name="T57" fmla="*/ 2147483647 h 252"/>
              <a:gd name="T58" fmla="*/ 2147483647 w 173"/>
              <a:gd name="T59" fmla="*/ 2147483647 h 252"/>
              <a:gd name="T60" fmla="*/ 2147483647 w 173"/>
              <a:gd name="T61" fmla="*/ 2147483647 h 252"/>
              <a:gd name="T62" fmla="*/ 2147483647 w 173"/>
              <a:gd name="T63" fmla="*/ 2147483647 h 252"/>
              <a:gd name="T64" fmla="*/ 2147483647 w 173"/>
              <a:gd name="T65" fmla="*/ 2147483647 h 252"/>
              <a:gd name="T66" fmla="*/ 2147483647 w 173"/>
              <a:gd name="T67" fmla="*/ 2147483647 h 252"/>
              <a:gd name="T68" fmla="*/ 2147483647 w 173"/>
              <a:gd name="T69" fmla="*/ 2147483647 h 252"/>
              <a:gd name="T70" fmla="*/ 2147483647 w 173"/>
              <a:gd name="T71" fmla="*/ 2147483647 h 252"/>
              <a:gd name="T72" fmla="*/ 2147483647 w 173"/>
              <a:gd name="T73" fmla="*/ 2147483647 h 252"/>
              <a:gd name="T74" fmla="*/ 2147483647 w 173"/>
              <a:gd name="T75" fmla="*/ 2147483647 h 252"/>
              <a:gd name="T76" fmla="*/ 2147483647 w 173"/>
              <a:gd name="T77" fmla="*/ 2147483647 h 252"/>
              <a:gd name="T78" fmla="*/ 2147483647 w 173"/>
              <a:gd name="T79" fmla="*/ 2147483647 h 252"/>
              <a:gd name="T80" fmla="*/ 2147483647 w 173"/>
              <a:gd name="T81" fmla="*/ 2147483647 h 252"/>
              <a:gd name="T82" fmla="*/ 2147483647 w 173"/>
              <a:gd name="T83" fmla="*/ 2147483647 h 252"/>
              <a:gd name="T84" fmla="*/ 2147483647 w 173"/>
              <a:gd name="T85" fmla="*/ 2147483647 h 252"/>
              <a:gd name="T86" fmla="*/ 2147483647 w 173"/>
              <a:gd name="T87" fmla="*/ 2147483647 h 252"/>
              <a:gd name="T88" fmla="*/ 2147483647 w 173"/>
              <a:gd name="T89" fmla="*/ 2147483647 h 252"/>
              <a:gd name="T90" fmla="*/ 2147483647 w 173"/>
              <a:gd name="T91" fmla="*/ 2147483647 h 252"/>
              <a:gd name="T92" fmla="*/ 2147483647 w 173"/>
              <a:gd name="T93" fmla="*/ 2147483647 h 252"/>
              <a:gd name="T94" fmla="*/ 2147483647 w 173"/>
              <a:gd name="T95" fmla="*/ 0 h 252"/>
              <a:gd name="T96" fmla="*/ 2147483647 w 173"/>
              <a:gd name="T97" fmla="*/ 2147483647 h 252"/>
              <a:gd name="T98" fmla="*/ 2147483647 w 173"/>
              <a:gd name="T99" fmla="*/ 2147483647 h 252"/>
              <a:gd name="T100" fmla="*/ 2147483647 w 173"/>
              <a:gd name="T101" fmla="*/ 2147483647 h 252"/>
              <a:gd name="T102" fmla="*/ 2147483647 w 173"/>
              <a:gd name="T103" fmla="*/ 2147483647 h 252"/>
              <a:gd name="T104" fmla="*/ 2147483647 w 173"/>
              <a:gd name="T105" fmla="*/ 2147483647 h 252"/>
              <a:gd name="T106" fmla="*/ 2147483647 w 173"/>
              <a:gd name="T107" fmla="*/ 2147483647 h 2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3" h="252">
                <a:moveTo>
                  <a:pt x="0" y="45"/>
                </a:moveTo>
                <a:lnTo>
                  <a:pt x="5" y="49"/>
                </a:lnTo>
                <a:lnTo>
                  <a:pt x="5" y="63"/>
                </a:lnTo>
                <a:lnTo>
                  <a:pt x="9" y="81"/>
                </a:lnTo>
                <a:lnTo>
                  <a:pt x="9" y="85"/>
                </a:lnTo>
                <a:lnTo>
                  <a:pt x="9" y="90"/>
                </a:lnTo>
                <a:lnTo>
                  <a:pt x="9" y="94"/>
                </a:lnTo>
                <a:lnTo>
                  <a:pt x="5" y="103"/>
                </a:lnTo>
                <a:lnTo>
                  <a:pt x="9" y="103"/>
                </a:lnTo>
                <a:lnTo>
                  <a:pt x="9" y="108"/>
                </a:lnTo>
                <a:lnTo>
                  <a:pt x="13" y="112"/>
                </a:lnTo>
                <a:lnTo>
                  <a:pt x="18" y="121"/>
                </a:lnTo>
                <a:lnTo>
                  <a:pt x="18" y="126"/>
                </a:lnTo>
                <a:lnTo>
                  <a:pt x="22" y="126"/>
                </a:lnTo>
                <a:lnTo>
                  <a:pt x="22" y="130"/>
                </a:lnTo>
                <a:lnTo>
                  <a:pt x="26" y="139"/>
                </a:lnTo>
                <a:lnTo>
                  <a:pt x="26" y="144"/>
                </a:lnTo>
                <a:lnTo>
                  <a:pt x="30" y="148"/>
                </a:lnTo>
                <a:lnTo>
                  <a:pt x="35" y="153"/>
                </a:lnTo>
                <a:lnTo>
                  <a:pt x="39" y="153"/>
                </a:lnTo>
                <a:lnTo>
                  <a:pt x="43" y="157"/>
                </a:lnTo>
                <a:lnTo>
                  <a:pt x="48" y="157"/>
                </a:lnTo>
                <a:lnTo>
                  <a:pt x="52" y="162"/>
                </a:lnTo>
                <a:lnTo>
                  <a:pt x="48" y="162"/>
                </a:lnTo>
                <a:lnTo>
                  <a:pt x="52" y="162"/>
                </a:lnTo>
                <a:lnTo>
                  <a:pt x="52" y="166"/>
                </a:lnTo>
                <a:lnTo>
                  <a:pt x="48" y="166"/>
                </a:lnTo>
                <a:lnTo>
                  <a:pt x="48" y="171"/>
                </a:lnTo>
                <a:lnTo>
                  <a:pt x="48" y="175"/>
                </a:lnTo>
                <a:lnTo>
                  <a:pt x="43" y="180"/>
                </a:lnTo>
                <a:lnTo>
                  <a:pt x="48" y="180"/>
                </a:lnTo>
                <a:lnTo>
                  <a:pt x="48" y="184"/>
                </a:lnTo>
                <a:lnTo>
                  <a:pt x="48" y="189"/>
                </a:lnTo>
                <a:lnTo>
                  <a:pt x="48" y="193"/>
                </a:lnTo>
                <a:lnTo>
                  <a:pt x="48" y="198"/>
                </a:lnTo>
                <a:lnTo>
                  <a:pt x="43" y="198"/>
                </a:lnTo>
                <a:lnTo>
                  <a:pt x="43" y="202"/>
                </a:lnTo>
                <a:lnTo>
                  <a:pt x="48" y="202"/>
                </a:lnTo>
                <a:lnTo>
                  <a:pt x="43" y="207"/>
                </a:lnTo>
                <a:lnTo>
                  <a:pt x="43" y="211"/>
                </a:lnTo>
                <a:lnTo>
                  <a:pt x="39" y="211"/>
                </a:lnTo>
                <a:lnTo>
                  <a:pt x="39" y="207"/>
                </a:lnTo>
                <a:lnTo>
                  <a:pt x="35" y="211"/>
                </a:lnTo>
                <a:lnTo>
                  <a:pt x="35" y="216"/>
                </a:lnTo>
                <a:lnTo>
                  <a:pt x="30" y="220"/>
                </a:lnTo>
                <a:lnTo>
                  <a:pt x="26" y="225"/>
                </a:lnTo>
                <a:lnTo>
                  <a:pt x="22" y="225"/>
                </a:lnTo>
                <a:lnTo>
                  <a:pt x="18" y="234"/>
                </a:lnTo>
                <a:lnTo>
                  <a:pt x="18" y="229"/>
                </a:lnTo>
                <a:lnTo>
                  <a:pt x="13" y="234"/>
                </a:lnTo>
                <a:lnTo>
                  <a:pt x="13" y="238"/>
                </a:lnTo>
                <a:lnTo>
                  <a:pt x="13" y="234"/>
                </a:lnTo>
                <a:lnTo>
                  <a:pt x="18" y="234"/>
                </a:lnTo>
                <a:lnTo>
                  <a:pt x="22" y="238"/>
                </a:lnTo>
                <a:lnTo>
                  <a:pt x="26" y="238"/>
                </a:lnTo>
                <a:lnTo>
                  <a:pt x="30" y="238"/>
                </a:lnTo>
                <a:lnTo>
                  <a:pt x="35" y="238"/>
                </a:lnTo>
                <a:lnTo>
                  <a:pt x="35" y="243"/>
                </a:lnTo>
                <a:lnTo>
                  <a:pt x="35" y="247"/>
                </a:lnTo>
                <a:lnTo>
                  <a:pt x="39" y="247"/>
                </a:lnTo>
                <a:lnTo>
                  <a:pt x="43" y="247"/>
                </a:lnTo>
                <a:lnTo>
                  <a:pt x="48" y="243"/>
                </a:lnTo>
                <a:lnTo>
                  <a:pt x="52" y="238"/>
                </a:lnTo>
                <a:lnTo>
                  <a:pt x="52" y="225"/>
                </a:lnTo>
                <a:lnTo>
                  <a:pt x="56" y="225"/>
                </a:lnTo>
                <a:lnTo>
                  <a:pt x="61" y="225"/>
                </a:lnTo>
                <a:lnTo>
                  <a:pt x="65" y="225"/>
                </a:lnTo>
                <a:lnTo>
                  <a:pt x="69" y="225"/>
                </a:lnTo>
                <a:lnTo>
                  <a:pt x="78" y="220"/>
                </a:lnTo>
                <a:lnTo>
                  <a:pt x="87" y="216"/>
                </a:lnTo>
                <a:lnTo>
                  <a:pt x="91" y="216"/>
                </a:lnTo>
                <a:lnTo>
                  <a:pt x="95" y="216"/>
                </a:lnTo>
                <a:lnTo>
                  <a:pt x="100" y="220"/>
                </a:lnTo>
                <a:lnTo>
                  <a:pt x="108" y="225"/>
                </a:lnTo>
                <a:lnTo>
                  <a:pt x="112" y="225"/>
                </a:lnTo>
                <a:lnTo>
                  <a:pt x="125" y="238"/>
                </a:lnTo>
                <a:lnTo>
                  <a:pt x="130" y="238"/>
                </a:lnTo>
                <a:lnTo>
                  <a:pt x="134" y="243"/>
                </a:lnTo>
                <a:lnTo>
                  <a:pt x="138" y="252"/>
                </a:lnTo>
                <a:lnTo>
                  <a:pt x="143" y="252"/>
                </a:lnTo>
                <a:lnTo>
                  <a:pt x="143" y="243"/>
                </a:lnTo>
                <a:lnTo>
                  <a:pt x="143" y="234"/>
                </a:lnTo>
                <a:lnTo>
                  <a:pt x="147" y="220"/>
                </a:lnTo>
                <a:lnTo>
                  <a:pt x="147" y="216"/>
                </a:lnTo>
                <a:lnTo>
                  <a:pt x="147" y="207"/>
                </a:lnTo>
                <a:lnTo>
                  <a:pt x="143" y="207"/>
                </a:lnTo>
                <a:lnTo>
                  <a:pt x="143" y="202"/>
                </a:lnTo>
                <a:lnTo>
                  <a:pt x="147" y="198"/>
                </a:lnTo>
                <a:lnTo>
                  <a:pt x="164" y="198"/>
                </a:lnTo>
                <a:lnTo>
                  <a:pt x="169" y="193"/>
                </a:lnTo>
                <a:lnTo>
                  <a:pt x="173" y="180"/>
                </a:lnTo>
                <a:lnTo>
                  <a:pt x="147" y="162"/>
                </a:lnTo>
                <a:lnTo>
                  <a:pt x="156" y="153"/>
                </a:lnTo>
                <a:lnTo>
                  <a:pt x="151" y="130"/>
                </a:lnTo>
                <a:lnTo>
                  <a:pt x="143" y="126"/>
                </a:lnTo>
                <a:lnTo>
                  <a:pt x="134" y="108"/>
                </a:lnTo>
                <a:lnTo>
                  <a:pt x="134" y="90"/>
                </a:lnTo>
                <a:lnTo>
                  <a:pt x="134" y="63"/>
                </a:lnTo>
                <a:lnTo>
                  <a:pt x="130" y="63"/>
                </a:lnTo>
                <a:lnTo>
                  <a:pt x="121" y="63"/>
                </a:lnTo>
                <a:lnTo>
                  <a:pt x="112" y="63"/>
                </a:lnTo>
                <a:lnTo>
                  <a:pt x="104" y="58"/>
                </a:lnTo>
                <a:lnTo>
                  <a:pt x="104" y="45"/>
                </a:lnTo>
                <a:lnTo>
                  <a:pt x="100" y="40"/>
                </a:lnTo>
                <a:lnTo>
                  <a:pt x="95" y="36"/>
                </a:lnTo>
                <a:lnTo>
                  <a:pt x="87" y="40"/>
                </a:lnTo>
                <a:lnTo>
                  <a:pt x="78" y="45"/>
                </a:lnTo>
                <a:lnTo>
                  <a:pt x="78" y="49"/>
                </a:lnTo>
                <a:lnTo>
                  <a:pt x="74" y="49"/>
                </a:lnTo>
                <a:lnTo>
                  <a:pt x="65" y="49"/>
                </a:lnTo>
                <a:lnTo>
                  <a:pt x="65" y="45"/>
                </a:lnTo>
                <a:lnTo>
                  <a:pt x="65" y="40"/>
                </a:lnTo>
                <a:lnTo>
                  <a:pt x="65" y="36"/>
                </a:lnTo>
                <a:lnTo>
                  <a:pt x="69" y="36"/>
                </a:lnTo>
                <a:lnTo>
                  <a:pt x="65" y="18"/>
                </a:lnTo>
                <a:lnTo>
                  <a:pt x="61" y="13"/>
                </a:lnTo>
                <a:lnTo>
                  <a:pt x="61" y="9"/>
                </a:lnTo>
                <a:lnTo>
                  <a:pt x="35" y="4"/>
                </a:lnTo>
                <a:lnTo>
                  <a:pt x="30" y="4"/>
                </a:lnTo>
                <a:lnTo>
                  <a:pt x="26" y="0"/>
                </a:lnTo>
                <a:lnTo>
                  <a:pt x="22" y="4"/>
                </a:lnTo>
                <a:lnTo>
                  <a:pt x="18" y="9"/>
                </a:lnTo>
                <a:lnTo>
                  <a:pt x="18" y="13"/>
                </a:lnTo>
                <a:lnTo>
                  <a:pt x="22" y="13"/>
                </a:lnTo>
                <a:lnTo>
                  <a:pt x="18" y="36"/>
                </a:lnTo>
                <a:lnTo>
                  <a:pt x="18" y="40"/>
                </a:lnTo>
                <a:lnTo>
                  <a:pt x="22" y="45"/>
                </a:lnTo>
                <a:lnTo>
                  <a:pt x="22" y="49"/>
                </a:lnTo>
                <a:lnTo>
                  <a:pt x="13" y="49"/>
                </a:lnTo>
                <a:lnTo>
                  <a:pt x="9" y="49"/>
                </a:lnTo>
                <a:lnTo>
                  <a:pt x="5" y="49"/>
                </a:lnTo>
                <a:lnTo>
                  <a:pt x="5" y="45"/>
                </a:lnTo>
                <a:lnTo>
                  <a:pt x="0" y="45"/>
                </a:lnTo>
                <a:close/>
              </a:path>
            </a:pathLst>
          </a:custGeom>
          <a:solidFill>
            <a:schemeClr val="accent6">
              <a:lumMod val="60000"/>
              <a:lumOff val="40000"/>
            </a:schemeClr>
          </a:solidFill>
          <a:ln w="3175" cap="rnd" cmpd="sng">
            <a:solidFill>
              <a:srgbClr val="808080"/>
            </a:solidFill>
            <a:prstDash val="solid"/>
            <a:round/>
            <a:headEnd type="none" w="med" len="med"/>
            <a:tailEnd type="none" w="med" len="med"/>
          </a:ln>
        </p:spPr>
        <p:txBody>
          <a:bodyPr/>
          <a:lstStyle/>
          <a:p>
            <a:pPr>
              <a:defRPr/>
            </a:pPr>
            <a:endParaRPr lang="es-MX"/>
          </a:p>
        </p:txBody>
      </p:sp>
      <p:sp>
        <p:nvSpPr>
          <p:cNvPr id="70" name="Freeform 595"/>
          <p:cNvSpPr>
            <a:spLocks/>
          </p:cNvSpPr>
          <p:nvPr/>
        </p:nvSpPr>
        <p:spPr bwMode="auto">
          <a:xfrm>
            <a:off x="2428230" y="2639789"/>
            <a:ext cx="987425" cy="1127125"/>
          </a:xfrm>
          <a:custGeom>
            <a:avLst/>
            <a:gdLst>
              <a:gd name="T0" fmla="*/ 2147483647 w 363"/>
              <a:gd name="T1" fmla="*/ 2147483647 h 504"/>
              <a:gd name="T2" fmla="*/ 2147483647 w 363"/>
              <a:gd name="T3" fmla="*/ 2147483647 h 504"/>
              <a:gd name="T4" fmla="*/ 2147483647 w 363"/>
              <a:gd name="T5" fmla="*/ 2147483647 h 504"/>
              <a:gd name="T6" fmla="*/ 2147483647 w 363"/>
              <a:gd name="T7" fmla="*/ 2147483647 h 504"/>
              <a:gd name="T8" fmla="*/ 2147483647 w 363"/>
              <a:gd name="T9" fmla="*/ 2147483647 h 504"/>
              <a:gd name="T10" fmla="*/ 2147483647 w 363"/>
              <a:gd name="T11" fmla="*/ 2147483647 h 504"/>
              <a:gd name="T12" fmla="*/ 2147483647 w 363"/>
              <a:gd name="T13" fmla="*/ 2147483647 h 504"/>
              <a:gd name="T14" fmla="*/ 2147483647 w 363"/>
              <a:gd name="T15" fmla="*/ 2147483647 h 504"/>
              <a:gd name="T16" fmla="*/ 2147483647 w 363"/>
              <a:gd name="T17" fmla="*/ 2147483647 h 504"/>
              <a:gd name="T18" fmla="*/ 2147483647 w 363"/>
              <a:gd name="T19" fmla="*/ 2147483647 h 504"/>
              <a:gd name="T20" fmla="*/ 2147483647 w 363"/>
              <a:gd name="T21" fmla="*/ 2147483647 h 504"/>
              <a:gd name="T22" fmla="*/ 2147483647 w 363"/>
              <a:gd name="T23" fmla="*/ 2147483647 h 504"/>
              <a:gd name="T24" fmla="*/ 2147483647 w 363"/>
              <a:gd name="T25" fmla="*/ 2147483647 h 504"/>
              <a:gd name="T26" fmla="*/ 2147483647 w 363"/>
              <a:gd name="T27" fmla="*/ 2147483647 h 504"/>
              <a:gd name="T28" fmla="*/ 2147483647 w 363"/>
              <a:gd name="T29" fmla="*/ 2147483647 h 504"/>
              <a:gd name="T30" fmla="*/ 2147483647 w 363"/>
              <a:gd name="T31" fmla="*/ 2147483647 h 504"/>
              <a:gd name="T32" fmla="*/ 2147483647 w 363"/>
              <a:gd name="T33" fmla="*/ 2147483647 h 504"/>
              <a:gd name="T34" fmla="*/ 2147483647 w 363"/>
              <a:gd name="T35" fmla="*/ 2147483647 h 504"/>
              <a:gd name="T36" fmla="*/ 2147483647 w 363"/>
              <a:gd name="T37" fmla="*/ 2147483647 h 504"/>
              <a:gd name="T38" fmla="*/ 2147483647 w 363"/>
              <a:gd name="T39" fmla="*/ 2147483647 h 504"/>
              <a:gd name="T40" fmla="*/ 2147483647 w 363"/>
              <a:gd name="T41" fmla="*/ 2147483647 h 504"/>
              <a:gd name="T42" fmla="*/ 2147483647 w 363"/>
              <a:gd name="T43" fmla="*/ 2147483647 h 504"/>
              <a:gd name="T44" fmla="*/ 2147483647 w 363"/>
              <a:gd name="T45" fmla="*/ 2147483647 h 504"/>
              <a:gd name="T46" fmla="*/ 2147483647 w 363"/>
              <a:gd name="T47" fmla="*/ 2147483647 h 504"/>
              <a:gd name="T48" fmla="*/ 2147483647 w 363"/>
              <a:gd name="T49" fmla="*/ 2147483647 h 504"/>
              <a:gd name="T50" fmla="*/ 2147483647 w 363"/>
              <a:gd name="T51" fmla="*/ 2147483647 h 504"/>
              <a:gd name="T52" fmla="*/ 2147483647 w 363"/>
              <a:gd name="T53" fmla="*/ 2147483647 h 504"/>
              <a:gd name="T54" fmla="*/ 2147483647 w 363"/>
              <a:gd name="T55" fmla="*/ 2147483647 h 504"/>
              <a:gd name="T56" fmla="*/ 2147483647 w 363"/>
              <a:gd name="T57" fmla="*/ 2147483647 h 504"/>
              <a:gd name="T58" fmla="*/ 2147483647 w 363"/>
              <a:gd name="T59" fmla="*/ 2147483647 h 504"/>
              <a:gd name="T60" fmla="*/ 2147483647 w 363"/>
              <a:gd name="T61" fmla="*/ 2147483647 h 504"/>
              <a:gd name="T62" fmla="*/ 2147483647 w 363"/>
              <a:gd name="T63" fmla="*/ 2147483647 h 504"/>
              <a:gd name="T64" fmla="*/ 2147483647 w 363"/>
              <a:gd name="T65" fmla="*/ 2147483647 h 504"/>
              <a:gd name="T66" fmla="*/ 2147483647 w 363"/>
              <a:gd name="T67" fmla="*/ 2147483647 h 504"/>
              <a:gd name="T68" fmla="*/ 2147483647 w 363"/>
              <a:gd name="T69" fmla="*/ 2147483647 h 504"/>
              <a:gd name="T70" fmla="*/ 2147483647 w 363"/>
              <a:gd name="T71" fmla="*/ 2147483647 h 504"/>
              <a:gd name="T72" fmla="*/ 2147483647 w 363"/>
              <a:gd name="T73" fmla="*/ 2147483647 h 504"/>
              <a:gd name="T74" fmla="*/ 2147483647 w 363"/>
              <a:gd name="T75" fmla="*/ 2147483647 h 504"/>
              <a:gd name="T76" fmla="*/ 2147483647 w 363"/>
              <a:gd name="T77" fmla="*/ 2147483647 h 504"/>
              <a:gd name="T78" fmla="*/ 2147483647 w 363"/>
              <a:gd name="T79" fmla="*/ 2147483647 h 504"/>
              <a:gd name="T80" fmla="*/ 2147483647 w 363"/>
              <a:gd name="T81" fmla="*/ 2147483647 h 504"/>
              <a:gd name="T82" fmla="*/ 2147483647 w 363"/>
              <a:gd name="T83" fmla="*/ 2147483647 h 504"/>
              <a:gd name="T84" fmla="*/ 2147483647 w 363"/>
              <a:gd name="T85" fmla="*/ 2147483647 h 504"/>
              <a:gd name="T86" fmla="*/ 2147483647 w 363"/>
              <a:gd name="T87" fmla="*/ 2147483647 h 504"/>
              <a:gd name="T88" fmla="*/ 2147483647 w 363"/>
              <a:gd name="T89" fmla="*/ 2147483647 h 504"/>
              <a:gd name="T90" fmla="*/ 2147483647 w 363"/>
              <a:gd name="T91" fmla="*/ 2147483647 h 504"/>
              <a:gd name="T92" fmla="*/ 2147483647 w 363"/>
              <a:gd name="T93" fmla="*/ 2147483647 h 504"/>
              <a:gd name="T94" fmla="*/ 2147483647 w 363"/>
              <a:gd name="T95" fmla="*/ 2147483647 h 504"/>
              <a:gd name="T96" fmla="*/ 2147483647 w 363"/>
              <a:gd name="T97" fmla="*/ 2147483647 h 504"/>
              <a:gd name="T98" fmla="*/ 2147483647 w 363"/>
              <a:gd name="T99" fmla="*/ 2147483647 h 504"/>
              <a:gd name="T100" fmla="*/ 2147483647 w 363"/>
              <a:gd name="T101" fmla="*/ 0 h 504"/>
              <a:gd name="T102" fmla="*/ 2147483647 w 363"/>
              <a:gd name="T103" fmla="*/ 2147483647 h 504"/>
              <a:gd name="T104" fmla="*/ 2147483647 w 363"/>
              <a:gd name="T105" fmla="*/ 2147483647 h 504"/>
              <a:gd name="T106" fmla="*/ 2147483647 w 363"/>
              <a:gd name="T107" fmla="*/ 2147483647 h 504"/>
              <a:gd name="T108" fmla="*/ 0 w 363"/>
              <a:gd name="T109" fmla="*/ 2147483647 h 5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63" h="504">
                <a:moveTo>
                  <a:pt x="0" y="112"/>
                </a:moveTo>
                <a:lnTo>
                  <a:pt x="0" y="117"/>
                </a:lnTo>
                <a:lnTo>
                  <a:pt x="5" y="121"/>
                </a:lnTo>
                <a:lnTo>
                  <a:pt x="5" y="130"/>
                </a:lnTo>
                <a:lnTo>
                  <a:pt x="0" y="130"/>
                </a:lnTo>
                <a:lnTo>
                  <a:pt x="5" y="130"/>
                </a:lnTo>
                <a:lnTo>
                  <a:pt x="5" y="144"/>
                </a:lnTo>
                <a:lnTo>
                  <a:pt x="5" y="148"/>
                </a:lnTo>
                <a:lnTo>
                  <a:pt x="13" y="148"/>
                </a:lnTo>
                <a:lnTo>
                  <a:pt x="22" y="148"/>
                </a:lnTo>
                <a:lnTo>
                  <a:pt x="22" y="153"/>
                </a:lnTo>
                <a:lnTo>
                  <a:pt x="26" y="157"/>
                </a:lnTo>
                <a:lnTo>
                  <a:pt x="26" y="153"/>
                </a:lnTo>
                <a:lnTo>
                  <a:pt x="30" y="157"/>
                </a:lnTo>
                <a:lnTo>
                  <a:pt x="30" y="162"/>
                </a:lnTo>
                <a:lnTo>
                  <a:pt x="35" y="162"/>
                </a:lnTo>
                <a:lnTo>
                  <a:pt x="35" y="166"/>
                </a:lnTo>
                <a:lnTo>
                  <a:pt x="35" y="171"/>
                </a:lnTo>
                <a:lnTo>
                  <a:pt x="39" y="171"/>
                </a:lnTo>
                <a:lnTo>
                  <a:pt x="39" y="166"/>
                </a:lnTo>
                <a:lnTo>
                  <a:pt x="39" y="162"/>
                </a:lnTo>
                <a:lnTo>
                  <a:pt x="39" y="166"/>
                </a:lnTo>
                <a:lnTo>
                  <a:pt x="43" y="166"/>
                </a:lnTo>
                <a:lnTo>
                  <a:pt x="48" y="166"/>
                </a:lnTo>
                <a:lnTo>
                  <a:pt x="48" y="171"/>
                </a:lnTo>
                <a:lnTo>
                  <a:pt x="48" y="166"/>
                </a:lnTo>
                <a:lnTo>
                  <a:pt x="52" y="166"/>
                </a:lnTo>
                <a:lnTo>
                  <a:pt x="52" y="162"/>
                </a:lnTo>
                <a:lnTo>
                  <a:pt x="56" y="162"/>
                </a:lnTo>
                <a:lnTo>
                  <a:pt x="56" y="166"/>
                </a:lnTo>
                <a:lnTo>
                  <a:pt x="61" y="166"/>
                </a:lnTo>
                <a:lnTo>
                  <a:pt x="61" y="171"/>
                </a:lnTo>
                <a:lnTo>
                  <a:pt x="61" y="175"/>
                </a:lnTo>
                <a:lnTo>
                  <a:pt x="61" y="180"/>
                </a:lnTo>
                <a:lnTo>
                  <a:pt x="69" y="184"/>
                </a:lnTo>
                <a:lnTo>
                  <a:pt x="82" y="189"/>
                </a:lnTo>
                <a:lnTo>
                  <a:pt x="87" y="189"/>
                </a:lnTo>
                <a:lnTo>
                  <a:pt x="91" y="193"/>
                </a:lnTo>
                <a:lnTo>
                  <a:pt x="95" y="202"/>
                </a:lnTo>
                <a:lnTo>
                  <a:pt x="104" y="202"/>
                </a:lnTo>
                <a:lnTo>
                  <a:pt x="108" y="202"/>
                </a:lnTo>
                <a:lnTo>
                  <a:pt x="112" y="207"/>
                </a:lnTo>
                <a:lnTo>
                  <a:pt x="117" y="211"/>
                </a:lnTo>
                <a:lnTo>
                  <a:pt x="121" y="211"/>
                </a:lnTo>
                <a:lnTo>
                  <a:pt x="125" y="211"/>
                </a:lnTo>
                <a:lnTo>
                  <a:pt x="125" y="216"/>
                </a:lnTo>
                <a:lnTo>
                  <a:pt x="130" y="220"/>
                </a:lnTo>
                <a:lnTo>
                  <a:pt x="125" y="225"/>
                </a:lnTo>
                <a:lnTo>
                  <a:pt x="130" y="225"/>
                </a:lnTo>
                <a:lnTo>
                  <a:pt x="130" y="229"/>
                </a:lnTo>
                <a:lnTo>
                  <a:pt x="130" y="234"/>
                </a:lnTo>
                <a:lnTo>
                  <a:pt x="130" y="238"/>
                </a:lnTo>
                <a:lnTo>
                  <a:pt x="125" y="247"/>
                </a:lnTo>
                <a:lnTo>
                  <a:pt x="125" y="252"/>
                </a:lnTo>
                <a:lnTo>
                  <a:pt x="130" y="252"/>
                </a:lnTo>
                <a:lnTo>
                  <a:pt x="125" y="256"/>
                </a:lnTo>
                <a:lnTo>
                  <a:pt x="125" y="261"/>
                </a:lnTo>
                <a:lnTo>
                  <a:pt x="130" y="261"/>
                </a:lnTo>
                <a:lnTo>
                  <a:pt x="134" y="265"/>
                </a:lnTo>
                <a:lnTo>
                  <a:pt x="147" y="274"/>
                </a:lnTo>
                <a:lnTo>
                  <a:pt x="147" y="279"/>
                </a:lnTo>
                <a:lnTo>
                  <a:pt x="173" y="301"/>
                </a:lnTo>
                <a:lnTo>
                  <a:pt x="182" y="310"/>
                </a:lnTo>
                <a:lnTo>
                  <a:pt x="186" y="310"/>
                </a:lnTo>
                <a:lnTo>
                  <a:pt x="190" y="315"/>
                </a:lnTo>
                <a:lnTo>
                  <a:pt x="194" y="315"/>
                </a:lnTo>
                <a:lnTo>
                  <a:pt x="203" y="324"/>
                </a:lnTo>
                <a:lnTo>
                  <a:pt x="220" y="342"/>
                </a:lnTo>
                <a:lnTo>
                  <a:pt x="229" y="356"/>
                </a:lnTo>
                <a:lnTo>
                  <a:pt x="233" y="365"/>
                </a:lnTo>
                <a:lnTo>
                  <a:pt x="233" y="369"/>
                </a:lnTo>
                <a:lnTo>
                  <a:pt x="233" y="374"/>
                </a:lnTo>
                <a:lnTo>
                  <a:pt x="238" y="374"/>
                </a:lnTo>
                <a:lnTo>
                  <a:pt x="242" y="378"/>
                </a:lnTo>
                <a:lnTo>
                  <a:pt x="246" y="378"/>
                </a:lnTo>
                <a:lnTo>
                  <a:pt x="246" y="383"/>
                </a:lnTo>
                <a:lnTo>
                  <a:pt x="251" y="387"/>
                </a:lnTo>
                <a:lnTo>
                  <a:pt x="251" y="392"/>
                </a:lnTo>
                <a:lnTo>
                  <a:pt x="255" y="392"/>
                </a:lnTo>
                <a:lnTo>
                  <a:pt x="259" y="396"/>
                </a:lnTo>
                <a:lnTo>
                  <a:pt x="259" y="401"/>
                </a:lnTo>
                <a:lnTo>
                  <a:pt x="264" y="405"/>
                </a:lnTo>
                <a:lnTo>
                  <a:pt x="264" y="410"/>
                </a:lnTo>
                <a:lnTo>
                  <a:pt x="264" y="414"/>
                </a:lnTo>
                <a:lnTo>
                  <a:pt x="268" y="419"/>
                </a:lnTo>
                <a:lnTo>
                  <a:pt x="268" y="428"/>
                </a:lnTo>
                <a:lnTo>
                  <a:pt x="272" y="423"/>
                </a:lnTo>
                <a:lnTo>
                  <a:pt x="272" y="428"/>
                </a:lnTo>
                <a:lnTo>
                  <a:pt x="272" y="423"/>
                </a:lnTo>
                <a:lnTo>
                  <a:pt x="276" y="432"/>
                </a:lnTo>
                <a:lnTo>
                  <a:pt x="281" y="437"/>
                </a:lnTo>
                <a:lnTo>
                  <a:pt x="281" y="432"/>
                </a:lnTo>
                <a:lnTo>
                  <a:pt x="285" y="432"/>
                </a:lnTo>
                <a:lnTo>
                  <a:pt x="285" y="437"/>
                </a:lnTo>
                <a:lnTo>
                  <a:pt x="285" y="441"/>
                </a:lnTo>
                <a:lnTo>
                  <a:pt x="289" y="441"/>
                </a:lnTo>
                <a:lnTo>
                  <a:pt x="294" y="446"/>
                </a:lnTo>
                <a:lnTo>
                  <a:pt x="294" y="450"/>
                </a:lnTo>
                <a:lnTo>
                  <a:pt x="298" y="455"/>
                </a:lnTo>
                <a:lnTo>
                  <a:pt x="302" y="459"/>
                </a:lnTo>
                <a:lnTo>
                  <a:pt x="307" y="464"/>
                </a:lnTo>
                <a:lnTo>
                  <a:pt x="307" y="468"/>
                </a:lnTo>
                <a:lnTo>
                  <a:pt x="307" y="464"/>
                </a:lnTo>
                <a:lnTo>
                  <a:pt x="307" y="468"/>
                </a:lnTo>
                <a:lnTo>
                  <a:pt x="315" y="468"/>
                </a:lnTo>
                <a:lnTo>
                  <a:pt x="315" y="473"/>
                </a:lnTo>
                <a:lnTo>
                  <a:pt x="320" y="477"/>
                </a:lnTo>
                <a:lnTo>
                  <a:pt x="324" y="482"/>
                </a:lnTo>
                <a:lnTo>
                  <a:pt x="328" y="491"/>
                </a:lnTo>
                <a:lnTo>
                  <a:pt x="328" y="495"/>
                </a:lnTo>
                <a:lnTo>
                  <a:pt x="333" y="495"/>
                </a:lnTo>
                <a:lnTo>
                  <a:pt x="337" y="495"/>
                </a:lnTo>
                <a:lnTo>
                  <a:pt x="337" y="500"/>
                </a:lnTo>
                <a:lnTo>
                  <a:pt x="341" y="500"/>
                </a:lnTo>
                <a:lnTo>
                  <a:pt x="341" y="504"/>
                </a:lnTo>
                <a:lnTo>
                  <a:pt x="350" y="504"/>
                </a:lnTo>
                <a:lnTo>
                  <a:pt x="354" y="504"/>
                </a:lnTo>
                <a:lnTo>
                  <a:pt x="350" y="495"/>
                </a:lnTo>
                <a:lnTo>
                  <a:pt x="350" y="491"/>
                </a:lnTo>
                <a:lnTo>
                  <a:pt x="346" y="486"/>
                </a:lnTo>
                <a:lnTo>
                  <a:pt x="350" y="468"/>
                </a:lnTo>
                <a:lnTo>
                  <a:pt x="350" y="464"/>
                </a:lnTo>
                <a:lnTo>
                  <a:pt x="346" y="459"/>
                </a:lnTo>
                <a:lnTo>
                  <a:pt x="350" y="459"/>
                </a:lnTo>
                <a:lnTo>
                  <a:pt x="350" y="455"/>
                </a:lnTo>
                <a:lnTo>
                  <a:pt x="354" y="455"/>
                </a:lnTo>
                <a:lnTo>
                  <a:pt x="363" y="455"/>
                </a:lnTo>
                <a:lnTo>
                  <a:pt x="363" y="446"/>
                </a:lnTo>
                <a:lnTo>
                  <a:pt x="363" y="437"/>
                </a:lnTo>
                <a:lnTo>
                  <a:pt x="358" y="432"/>
                </a:lnTo>
                <a:lnTo>
                  <a:pt x="350" y="432"/>
                </a:lnTo>
                <a:lnTo>
                  <a:pt x="346" y="432"/>
                </a:lnTo>
                <a:lnTo>
                  <a:pt x="341" y="432"/>
                </a:lnTo>
                <a:lnTo>
                  <a:pt x="346" y="428"/>
                </a:lnTo>
                <a:lnTo>
                  <a:pt x="341" y="423"/>
                </a:lnTo>
                <a:lnTo>
                  <a:pt x="341" y="419"/>
                </a:lnTo>
                <a:lnTo>
                  <a:pt x="337" y="410"/>
                </a:lnTo>
                <a:lnTo>
                  <a:pt x="333" y="405"/>
                </a:lnTo>
                <a:lnTo>
                  <a:pt x="333" y="401"/>
                </a:lnTo>
                <a:lnTo>
                  <a:pt x="328" y="401"/>
                </a:lnTo>
                <a:lnTo>
                  <a:pt x="328" y="396"/>
                </a:lnTo>
                <a:lnTo>
                  <a:pt x="328" y="383"/>
                </a:lnTo>
                <a:lnTo>
                  <a:pt x="320" y="374"/>
                </a:lnTo>
                <a:lnTo>
                  <a:pt x="320" y="369"/>
                </a:lnTo>
                <a:lnTo>
                  <a:pt x="315" y="356"/>
                </a:lnTo>
                <a:lnTo>
                  <a:pt x="315" y="347"/>
                </a:lnTo>
                <a:lnTo>
                  <a:pt x="315" y="342"/>
                </a:lnTo>
                <a:lnTo>
                  <a:pt x="315" y="338"/>
                </a:lnTo>
                <a:lnTo>
                  <a:pt x="307" y="315"/>
                </a:lnTo>
                <a:lnTo>
                  <a:pt x="302" y="315"/>
                </a:lnTo>
                <a:lnTo>
                  <a:pt x="298" y="306"/>
                </a:lnTo>
                <a:lnTo>
                  <a:pt x="289" y="301"/>
                </a:lnTo>
                <a:lnTo>
                  <a:pt x="285" y="301"/>
                </a:lnTo>
                <a:lnTo>
                  <a:pt x="281" y="301"/>
                </a:lnTo>
                <a:lnTo>
                  <a:pt x="276" y="306"/>
                </a:lnTo>
                <a:lnTo>
                  <a:pt x="272" y="306"/>
                </a:lnTo>
                <a:lnTo>
                  <a:pt x="264" y="306"/>
                </a:lnTo>
                <a:lnTo>
                  <a:pt x="259" y="306"/>
                </a:lnTo>
                <a:lnTo>
                  <a:pt x="255" y="292"/>
                </a:lnTo>
                <a:lnTo>
                  <a:pt x="255" y="288"/>
                </a:lnTo>
                <a:lnTo>
                  <a:pt x="255" y="283"/>
                </a:lnTo>
                <a:lnTo>
                  <a:pt x="251" y="274"/>
                </a:lnTo>
                <a:lnTo>
                  <a:pt x="246" y="270"/>
                </a:lnTo>
                <a:lnTo>
                  <a:pt x="242" y="261"/>
                </a:lnTo>
                <a:lnTo>
                  <a:pt x="238" y="256"/>
                </a:lnTo>
                <a:lnTo>
                  <a:pt x="233" y="252"/>
                </a:lnTo>
                <a:lnTo>
                  <a:pt x="229" y="247"/>
                </a:lnTo>
                <a:lnTo>
                  <a:pt x="225" y="247"/>
                </a:lnTo>
                <a:lnTo>
                  <a:pt x="220" y="243"/>
                </a:lnTo>
                <a:lnTo>
                  <a:pt x="216" y="234"/>
                </a:lnTo>
                <a:lnTo>
                  <a:pt x="212" y="220"/>
                </a:lnTo>
                <a:lnTo>
                  <a:pt x="212" y="211"/>
                </a:lnTo>
                <a:lnTo>
                  <a:pt x="212" y="202"/>
                </a:lnTo>
                <a:lnTo>
                  <a:pt x="212" y="193"/>
                </a:lnTo>
                <a:lnTo>
                  <a:pt x="212" y="189"/>
                </a:lnTo>
                <a:lnTo>
                  <a:pt x="216" y="184"/>
                </a:lnTo>
                <a:lnTo>
                  <a:pt x="216" y="171"/>
                </a:lnTo>
                <a:lnTo>
                  <a:pt x="216" y="166"/>
                </a:lnTo>
                <a:lnTo>
                  <a:pt x="216" y="162"/>
                </a:lnTo>
                <a:lnTo>
                  <a:pt x="216" y="153"/>
                </a:lnTo>
                <a:lnTo>
                  <a:pt x="212" y="144"/>
                </a:lnTo>
                <a:lnTo>
                  <a:pt x="203" y="130"/>
                </a:lnTo>
                <a:lnTo>
                  <a:pt x="199" y="130"/>
                </a:lnTo>
                <a:lnTo>
                  <a:pt x="194" y="126"/>
                </a:lnTo>
                <a:lnTo>
                  <a:pt x="194" y="117"/>
                </a:lnTo>
                <a:lnTo>
                  <a:pt x="190" y="108"/>
                </a:lnTo>
                <a:lnTo>
                  <a:pt x="182" y="108"/>
                </a:lnTo>
                <a:lnTo>
                  <a:pt x="173" y="108"/>
                </a:lnTo>
                <a:lnTo>
                  <a:pt x="164" y="103"/>
                </a:lnTo>
                <a:lnTo>
                  <a:pt x="160" y="103"/>
                </a:lnTo>
                <a:lnTo>
                  <a:pt x="156" y="99"/>
                </a:lnTo>
                <a:lnTo>
                  <a:pt x="151" y="99"/>
                </a:lnTo>
                <a:lnTo>
                  <a:pt x="147" y="81"/>
                </a:lnTo>
                <a:lnTo>
                  <a:pt x="147" y="72"/>
                </a:lnTo>
                <a:lnTo>
                  <a:pt x="147" y="54"/>
                </a:lnTo>
                <a:lnTo>
                  <a:pt x="143" y="45"/>
                </a:lnTo>
                <a:lnTo>
                  <a:pt x="138" y="31"/>
                </a:lnTo>
                <a:lnTo>
                  <a:pt x="134" y="22"/>
                </a:lnTo>
                <a:lnTo>
                  <a:pt x="134" y="18"/>
                </a:lnTo>
                <a:lnTo>
                  <a:pt x="130" y="9"/>
                </a:lnTo>
                <a:lnTo>
                  <a:pt x="125" y="9"/>
                </a:lnTo>
                <a:lnTo>
                  <a:pt x="117" y="0"/>
                </a:lnTo>
                <a:lnTo>
                  <a:pt x="112" y="0"/>
                </a:lnTo>
                <a:lnTo>
                  <a:pt x="108" y="0"/>
                </a:lnTo>
                <a:lnTo>
                  <a:pt x="104" y="0"/>
                </a:lnTo>
                <a:lnTo>
                  <a:pt x="95" y="9"/>
                </a:lnTo>
                <a:lnTo>
                  <a:pt x="95" y="18"/>
                </a:lnTo>
                <a:lnTo>
                  <a:pt x="95" y="22"/>
                </a:lnTo>
                <a:lnTo>
                  <a:pt x="95" y="27"/>
                </a:lnTo>
                <a:lnTo>
                  <a:pt x="82" y="40"/>
                </a:lnTo>
                <a:lnTo>
                  <a:pt x="74" y="49"/>
                </a:lnTo>
                <a:lnTo>
                  <a:pt x="39" y="72"/>
                </a:lnTo>
                <a:lnTo>
                  <a:pt x="26" y="81"/>
                </a:lnTo>
                <a:lnTo>
                  <a:pt x="22" y="72"/>
                </a:lnTo>
                <a:lnTo>
                  <a:pt x="22" y="76"/>
                </a:lnTo>
                <a:lnTo>
                  <a:pt x="18" y="81"/>
                </a:lnTo>
                <a:lnTo>
                  <a:pt x="13" y="90"/>
                </a:lnTo>
                <a:lnTo>
                  <a:pt x="9" y="99"/>
                </a:lnTo>
                <a:lnTo>
                  <a:pt x="5" y="108"/>
                </a:lnTo>
                <a:lnTo>
                  <a:pt x="0" y="112"/>
                </a:lnTo>
                <a:close/>
              </a:path>
            </a:pathLst>
          </a:custGeom>
          <a:solidFill>
            <a:schemeClr val="accent6">
              <a:lumMod val="60000"/>
              <a:lumOff val="40000"/>
            </a:schemeClr>
          </a:solidFill>
          <a:ln w="3175" cap="rnd" cmpd="sng">
            <a:solidFill>
              <a:srgbClr val="808080"/>
            </a:solidFill>
            <a:prstDash val="solid"/>
            <a:round/>
            <a:headEnd type="none" w="med" len="med"/>
            <a:tailEnd type="none" w="med" len="med"/>
          </a:ln>
          <a:effectLst/>
        </p:spPr>
        <p:txBody>
          <a:bodyPr/>
          <a:lstStyle/>
          <a:p>
            <a:pPr>
              <a:defRPr/>
            </a:pPr>
            <a:endParaRPr lang="es-MX"/>
          </a:p>
        </p:txBody>
      </p:sp>
      <p:sp>
        <p:nvSpPr>
          <p:cNvPr id="71" name="Freeform 596"/>
          <p:cNvSpPr>
            <a:spLocks/>
          </p:cNvSpPr>
          <p:nvPr/>
        </p:nvSpPr>
        <p:spPr bwMode="auto">
          <a:xfrm>
            <a:off x="1178868" y="1257077"/>
            <a:ext cx="1546225" cy="1582737"/>
          </a:xfrm>
          <a:custGeom>
            <a:avLst/>
            <a:gdLst>
              <a:gd name="T0" fmla="*/ 2147483647 w 570"/>
              <a:gd name="T1" fmla="*/ 2147483647 h 707"/>
              <a:gd name="T2" fmla="*/ 2147483647 w 570"/>
              <a:gd name="T3" fmla="*/ 2147483647 h 707"/>
              <a:gd name="T4" fmla="*/ 2147483647 w 570"/>
              <a:gd name="T5" fmla="*/ 2147483647 h 707"/>
              <a:gd name="T6" fmla="*/ 2147483647 w 570"/>
              <a:gd name="T7" fmla="*/ 2147483647 h 707"/>
              <a:gd name="T8" fmla="*/ 2147483647 w 570"/>
              <a:gd name="T9" fmla="*/ 2147483647 h 707"/>
              <a:gd name="T10" fmla="*/ 2147483647 w 570"/>
              <a:gd name="T11" fmla="*/ 2147483647 h 707"/>
              <a:gd name="T12" fmla="*/ 2147483647 w 570"/>
              <a:gd name="T13" fmla="*/ 2147483647 h 707"/>
              <a:gd name="T14" fmla="*/ 2147483647 w 570"/>
              <a:gd name="T15" fmla="*/ 2147483647 h 707"/>
              <a:gd name="T16" fmla="*/ 2147483647 w 570"/>
              <a:gd name="T17" fmla="*/ 2147483647 h 707"/>
              <a:gd name="T18" fmla="*/ 2147483647 w 570"/>
              <a:gd name="T19" fmla="*/ 2147483647 h 707"/>
              <a:gd name="T20" fmla="*/ 2147483647 w 570"/>
              <a:gd name="T21" fmla="*/ 2147483647 h 707"/>
              <a:gd name="T22" fmla="*/ 2147483647 w 570"/>
              <a:gd name="T23" fmla="*/ 2147483647 h 707"/>
              <a:gd name="T24" fmla="*/ 2147483647 w 570"/>
              <a:gd name="T25" fmla="*/ 2147483647 h 707"/>
              <a:gd name="T26" fmla="*/ 2147483647 w 570"/>
              <a:gd name="T27" fmla="*/ 2147483647 h 707"/>
              <a:gd name="T28" fmla="*/ 2147483647 w 570"/>
              <a:gd name="T29" fmla="*/ 2147483647 h 707"/>
              <a:gd name="T30" fmla="*/ 2147483647 w 570"/>
              <a:gd name="T31" fmla="*/ 2147483647 h 707"/>
              <a:gd name="T32" fmla="*/ 2147483647 w 570"/>
              <a:gd name="T33" fmla="*/ 2147483647 h 707"/>
              <a:gd name="T34" fmla="*/ 2147483647 w 570"/>
              <a:gd name="T35" fmla="*/ 2147483647 h 707"/>
              <a:gd name="T36" fmla="*/ 2147483647 w 570"/>
              <a:gd name="T37" fmla="*/ 2147483647 h 707"/>
              <a:gd name="T38" fmla="*/ 2147483647 w 570"/>
              <a:gd name="T39" fmla="*/ 2147483647 h 707"/>
              <a:gd name="T40" fmla="*/ 2147483647 w 570"/>
              <a:gd name="T41" fmla="*/ 2147483647 h 707"/>
              <a:gd name="T42" fmla="*/ 2147483647 w 570"/>
              <a:gd name="T43" fmla="*/ 2147483647 h 707"/>
              <a:gd name="T44" fmla="*/ 2147483647 w 570"/>
              <a:gd name="T45" fmla="*/ 2147483647 h 707"/>
              <a:gd name="T46" fmla="*/ 2147483647 w 570"/>
              <a:gd name="T47" fmla="*/ 2147483647 h 707"/>
              <a:gd name="T48" fmla="*/ 2147483647 w 570"/>
              <a:gd name="T49" fmla="*/ 2147483647 h 707"/>
              <a:gd name="T50" fmla="*/ 2147483647 w 570"/>
              <a:gd name="T51" fmla="*/ 2147483647 h 707"/>
              <a:gd name="T52" fmla="*/ 2147483647 w 570"/>
              <a:gd name="T53" fmla="*/ 2147483647 h 707"/>
              <a:gd name="T54" fmla="*/ 2147483647 w 570"/>
              <a:gd name="T55" fmla="*/ 2147483647 h 707"/>
              <a:gd name="T56" fmla="*/ 2147483647 w 570"/>
              <a:gd name="T57" fmla="*/ 2147483647 h 707"/>
              <a:gd name="T58" fmla="*/ 2147483647 w 570"/>
              <a:gd name="T59" fmla="*/ 2147483647 h 707"/>
              <a:gd name="T60" fmla="*/ 2147483647 w 570"/>
              <a:gd name="T61" fmla="*/ 2147483647 h 707"/>
              <a:gd name="T62" fmla="*/ 2147483647 w 570"/>
              <a:gd name="T63" fmla="*/ 2147483647 h 707"/>
              <a:gd name="T64" fmla="*/ 2147483647 w 570"/>
              <a:gd name="T65" fmla="*/ 2147483647 h 707"/>
              <a:gd name="T66" fmla="*/ 2147483647 w 570"/>
              <a:gd name="T67" fmla="*/ 2147483647 h 707"/>
              <a:gd name="T68" fmla="*/ 2147483647 w 570"/>
              <a:gd name="T69" fmla="*/ 2147483647 h 707"/>
              <a:gd name="T70" fmla="*/ 2147483647 w 570"/>
              <a:gd name="T71" fmla="*/ 2147483647 h 707"/>
              <a:gd name="T72" fmla="*/ 2147483647 w 570"/>
              <a:gd name="T73" fmla="*/ 2147483647 h 707"/>
              <a:gd name="T74" fmla="*/ 2147483647 w 570"/>
              <a:gd name="T75" fmla="*/ 2147483647 h 707"/>
              <a:gd name="T76" fmla="*/ 2147483647 w 570"/>
              <a:gd name="T77" fmla="*/ 2147483647 h 707"/>
              <a:gd name="T78" fmla="*/ 2147483647 w 570"/>
              <a:gd name="T79" fmla="*/ 2147483647 h 707"/>
              <a:gd name="T80" fmla="*/ 2147483647 w 570"/>
              <a:gd name="T81" fmla="*/ 2147483647 h 707"/>
              <a:gd name="T82" fmla="*/ 2147483647 w 570"/>
              <a:gd name="T83" fmla="*/ 2147483647 h 707"/>
              <a:gd name="T84" fmla="*/ 2147483647 w 570"/>
              <a:gd name="T85" fmla="*/ 2147483647 h 707"/>
              <a:gd name="T86" fmla="*/ 2147483647 w 570"/>
              <a:gd name="T87" fmla="*/ 2147483647 h 707"/>
              <a:gd name="T88" fmla="*/ 2147483647 w 570"/>
              <a:gd name="T89" fmla="*/ 2147483647 h 707"/>
              <a:gd name="T90" fmla="*/ 2147483647 w 570"/>
              <a:gd name="T91" fmla="*/ 2147483647 h 707"/>
              <a:gd name="T92" fmla="*/ 2147483647 w 570"/>
              <a:gd name="T93" fmla="*/ 2147483647 h 707"/>
              <a:gd name="T94" fmla="*/ 2147483647 w 570"/>
              <a:gd name="T95" fmla="*/ 2147483647 h 707"/>
              <a:gd name="T96" fmla="*/ 2147483647 w 570"/>
              <a:gd name="T97" fmla="*/ 2147483647 h 707"/>
              <a:gd name="T98" fmla="*/ 2147483647 w 570"/>
              <a:gd name="T99" fmla="*/ 2147483647 h 707"/>
              <a:gd name="T100" fmla="*/ 2147483647 w 570"/>
              <a:gd name="T101" fmla="*/ 2147483647 h 707"/>
              <a:gd name="T102" fmla="*/ 2147483647 w 570"/>
              <a:gd name="T103" fmla="*/ 2147483647 h 707"/>
              <a:gd name="T104" fmla="*/ 2147483647 w 570"/>
              <a:gd name="T105" fmla="*/ 2147483647 h 707"/>
              <a:gd name="T106" fmla="*/ 2147483647 w 570"/>
              <a:gd name="T107" fmla="*/ 2147483647 h 707"/>
              <a:gd name="T108" fmla="*/ 2147483647 w 570"/>
              <a:gd name="T109" fmla="*/ 2147483647 h 707"/>
              <a:gd name="T110" fmla="*/ 2147483647 w 570"/>
              <a:gd name="T111" fmla="*/ 2147483647 h 707"/>
              <a:gd name="T112" fmla="*/ 2147483647 w 570"/>
              <a:gd name="T113" fmla="*/ 2147483647 h 707"/>
              <a:gd name="T114" fmla="*/ 2147483647 w 570"/>
              <a:gd name="T115" fmla="*/ 2147483647 h 707"/>
              <a:gd name="T116" fmla="*/ 2147483647 w 570"/>
              <a:gd name="T117" fmla="*/ 2147483647 h 707"/>
              <a:gd name="T118" fmla="*/ 2147483647 w 570"/>
              <a:gd name="T119" fmla="*/ 2147483647 h 707"/>
              <a:gd name="T120" fmla="*/ 2147483647 w 570"/>
              <a:gd name="T121" fmla="*/ 2147483647 h 70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70" h="707">
                <a:moveTo>
                  <a:pt x="548" y="171"/>
                </a:moveTo>
                <a:lnTo>
                  <a:pt x="544" y="185"/>
                </a:lnTo>
                <a:lnTo>
                  <a:pt x="548" y="185"/>
                </a:lnTo>
                <a:lnTo>
                  <a:pt x="548" y="203"/>
                </a:lnTo>
                <a:lnTo>
                  <a:pt x="557" y="248"/>
                </a:lnTo>
                <a:lnTo>
                  <a:pt x="566" y="270"/>
                </a:lnTo>
                <a:lnTo>
                  <a:pt x="570" y="302"/>
                </a:lnTo>
                <a:lnTo>
                  <a:pt x="561" y="378"/>
                </a:lnTo>
                <a:lnTo>
                  <a:pt x="553" y="378"/>
                </a:lnTo>
                <a:lnTo>
                  <a:pt x="557" y="392"/>
                </a:lnTo>
                <a:lnTo>
                  <a:pt x="557" y="419"/>
                </a:lnTo>
                <a:lnTo>
                  <a:pt x="561" y="437"/>
                </a:lnTo>
                <a:lnTo>
                  <a:pt x="561" y="446"/>
                </a:lnTo>
                <a:lnTo>
                  <a:pt x="557" y="460"/>
                </a:lnTo>
                <a:lnTo>
                  <a:pt x="561" y="469"/>
                </a:lnTo>
                <a:lnTo>
                  <a:pt x="561" y="478"/>
                </a:lnTo>
                <a:lnTo>
                  <a:pt x="561" y="487"/>
                </a:lnTo>
                <a:lnTo>
                  <a:pt x="561" y="491"/>
                </a:lnTo>
                <a:lnTo>
                  <a:pt x="561" y="496"/>
                </a:lnTo>
                <a:lnTo>
                  <a:pt x="553" y="500"/>
                </a:lnTo>
                <a:lnTo>
                  <a:pt x="540" y="496"/>
                </a:lnTo>
                <a:lnTo>
                  <a:pt x="535" y="496"/>
                </a:lnTo>
                <a:lnTo>
                  <a:pt x="527" y="496"/>
                </a:lnTo>
                <a:lnTo>
                  <a:pt x="522" y="496"/>
                </a:lnTo>
                <a:lnTo>
                  <a:pt x="518" y="496"/>
                </a:lnTo>
                <a:lnTo>
                  <a:pt x="518" y="491"/>
                </a:lnTo>
                <a:lnTo>
                  <a:pt x="514" y="491"/>
                </a:lnTo>
                <a:lnTo>
                  <a:pt x="514" y="496"/>
                </a:lnTo>
                <a:lnTo>
                  <a:pt x="509" y="500"/>
                </a:lnTo>
                <a:lnTo>
                  <a:pt x="505" y="500"/>
                </a:lnTo>
                <a:lnTo>
                  <a:pt x="505" y="505"/>
                </a:lnTo>
                <a:lnTo>
                  <a:pt x="505" y="509"/>
                </a:lnTo>
                <a:lnTo>
                  <a:pt x="509" y="518"/>
                </a:lnTo>
                <a:lnTo>
                  <a:pt x="514" y="523"/>
                </a:lnTo>
                <a:lnTo>
                  <a:pt x="518" y="527"/>
                </a:lnTo>
                <a:lnTo>
                  <a:pt x="522" y="536"/>
                </a:lnTo>
                <a:lnTo>
                  <a:pt x="527" y="550"/>
                </a:lnTo>
                <a:lnTo>
                  <a:pt x="540" y="563"/>
                </a:lnTo>
                <a:lnTo>
                  <a:pt x="540" y="568"/>
                </a:lnTo>
                <a:lnTo>
                  <a:pt x="540" y="572"/>
                </a:lnTo>
                <a:lnTo>
                  <a:pt x="548" y="577"/>
                </a:lnTo>
                <a:lnTo>
                  <a:pt x="548" y="586"/>
                </a:lnTo>
                <a:lnTo>
                  <a:pt x="553" y="599"/>
                </a:lnTo>
                <a:lnTo>
                  <a:pt x="548" y="604"/>
                </a:lnTo>
                <a:lnTo>
                  <a:pt x="544" y="608"/>
                </a:lnTo>
                <a:lnTo>
                  <a:pt x="540" y="613"/>
                </a:lnTo>
                <a:lnTo>
                  <a:pt x="540" y="617"/>
                </a:lnTo>
                <a:lnTo>
                  <a:pt x="544" y="626"/>
                </a:lnTo>
                <a:lnTo>
                  <a:pt x="553" y="626"/>
                </a:lnTo>
                <a:lnTo>
                  <a:pt x="557" y="635"/>
                </a:lnTo>
                <a:lnTo>
                  <a:pt x="557" y="644"/>
                </a:lnTo>
                <a:lnTo>
                  <a:pt x="561" y="653"/>
                </a:lnTo>
                <a:lnTo>
                  <a:pt x="557" y="653"/>
                </a:lnTo>
                <a:lnTo>
                  <a:pt x="548" y="667"/>
                </a:lnTo>
                <a:lnTo>
                  <a:pt x="535" y="676"/>
                </a:lnTo>
                <a:lnTo>
                  <a:pt x="505" y="698"/>
                </a:lnTo>
                <a:lnTo>
                  <a:pt x="488" y="707"/>
                </a:lnTo>
                <a:lnTo>
                  <a:pt x="484" y="698"/>
                </a:lnTo>
                <a:lnTo>
                  <a:pt x="484" y="685"/>
                </a:lnTo>
                <a:lnTo>
                  <a:pt x="479" y="676"/>
                </a:lnTo>
                <a:lnTo>
                  <a:pt x="475" y="676"/>
                </a:lnTo>
                <a:lnTo>
                  <a:pt x="475" y="671"/>
                </a:lnTo>
                <a:lnTo>
                  <a:pt x="471" y="667"/>
                </a:lnTo>
                <a:lnTo>
                  <a:pt x="466" y="662"/>
                </a:lnTo>
                <a:lnTo>
                  <a:pt x="462" y="662"/>
                </a:lnTo>
                <a:lnTo>
                  <a:pt x="458" y="662"/>
                </a:lnTo>
                <a:lnTo>
                  <a:pt x="453" y="662"/>
                </a:lnTo>
                <a:lnTo>
                  <a:pt x="449" y="662"/>
                </a:lnTo>
                <a:lnTo>
                  <a:pt x="445" y="662"/>
                </a:lnTo>
                <a:lnTo>
                  <a:pt x="440" y="662"/>
                </a:lnTo>
                <a:lnTo>
                  <a:pt x="436" y="658"/>
                </a:lnTo>
                <a:lnTo>
                  <a:pt x="432" y="653"/>
                </a:lnTo>
                <a:lnTo>
                  <a:pt x="427" y="635"/>
                </a:lnTo>
                <a:lnTo>
                  <a:pt x="423" y="626"/>
                </a:lnTo>
                <a:lnTo>
                  <a:pt x="427" y="626"/>
                </a:lnTo>
                <a:lnTo>
                  <a:pt x="427" y="622"/>
                </a:lnTo>
                <a:lnTo>
                  <a:pt x="423" y="617"/>
                </a:lnTo>
                <a:lnTo>
                  <a:pt x="419" y="613"/>
                </a:lnTo>
                <a:lnTo>
                  <a:pt x="415" y="617"/>
                </a:lnTo>
                <a:lnTo>
                  <a:pt x="410" y="613"/>
                </a:lnTo>
                <a:lnTo>
                  <a:pt x="406" y="613"/>
                </a:lnTo>
                <a:lnTo>
                  <a:pt x="397" y="613"/>
                </a:lnTo>
                <a:lnTo>
                  <a:pt x="393" y="608"/>
                </a:lnTo>
                <a:lnTo>
                  <a:pt x="397" y="608"/>
                </a:lnTo>
                <a:lnTo>
                  <a:pt x="393" y="608"/>
                </a:lnTo>
                <a:lnTo>
                  <a:pt x="389" y="608"/>
                </a:lnTo>
                <a:lnTo>
                  <a:pt x="384" y="599"/>
                </a:lnTo>
                <a:lnTo>
                  <a:pt x="380" y="595"/>
                </a:lnTo>
                <a:lnTo>
                  <a:pt x="376" y="595"/>
                </a:lnTo>
                <a:lnTo>
                  <a:pt x="371" y="590"/>
                </a:lnTo>
                <a:lnTo>
                  <a:pt x="376" y="590"/>
                </a:lnTo>
                <a:lnTo>
                  <a:pt x="376" y="586"/>
                </a:lnTo>
                <a:lnTo>
                  <a:pt x="376" y="581"/>
                </a:lnTo>
                <a:lnTo>
                  <a:pt x="371" y="586"/>
                </a:lnTo>
                <a:lnTo>
                  <a:pt x="371" y="581"/>
                </a:lnTo>
                <a:lnTo>
                  <a:pt x="371" y="577"/>
                </a:lnTo>
                <a:lnTo>
                  <a:pt x="367" y="577"/>
                </a:lnTo>
                <a:lnTo>
                  <a:pt x="367" y="568"/>
                </a:lnTo>
                <a:lnTo>
                  <a:pt x="367" y="563"/>
                </a:lnTo>
                <a:lnTo>
                  <a:pt x="367" y="559"/>
                </a:lnTo>
                <a:lnTo>
                  <a:pt x="367" y="554"/>
                </a:lnTo>
                <a:lnTo>
                  <a:pt x="367" y="550"/>
                </a:lnTo>
                <a:lnTo>
                  <a:pt x="367" y="545"/>
                </a:lnTo>
                <a:lnTo>
                  <a:pt x="367" y="541"/>
                </a:lnTo>
                <a:lnTo>
                  <a:pt x="367" y="536"/>
                </a:lnTo>
                <a:lnTo>
                  <a:pt x="371" y="536"/>
                </a:lnTo>
                <a:lnTo>
                  <a:pt x="371" y="532"/>
                </a:lnTo>
                <a:lnTo>
                  <a:pt x="367" y="532"/>
                </a:lnTo>
                <a:lnTo>
                  <a:pt x="367" y="527"/>
                </a:lnTo>
                <a:lnTo>
                  <a:pt x="363" y="527"/>
                </a:lnTo>
                <a:lnTo>
                  <a:pt x="358" y="523"/>
                </a:lnTo>
                <a:lnTo>
                  <a:pt x="350" y="523"/>
                </a:lnTo>
                <a:lnTo>
                  <a:pt x="345" y="523"/>
                </a:lnTo>
                <a:lnTo>
                  <a:pt x="345" y="527"/>
                </a:lnTo>
                <a:lnTo>
                  <a:pt x="337" y="523"/>
                </a:lnTo>
                <a:lnTo>
                  <a:pt x="337" y="518"/>
                </a:lnTo>
                <a:lnTo>
                  <a:pt x="333" y="518"/>
                </a:lnTo>
                <a:lnTo>
                  <a:pt x="328" y="518"/>
                </a:lnTo>
                <a:lnTo>
                  <a:pt x="328" y="523"/>
                </a:lnTo>
                <a:lnTo>
                  <a:pt x="328" y="518"/>
                </a:lnTo>
                <a:lnTo>
                  <a:pt x="328" y="523"/>
                </a:lnTo>
                <a:lnTo>
                  <a:pt x="324" y="523"/>
                </a:lnTo>
                <a:lnTo>
                  <a:pt x="324" y="518"/>
                </a:lnTo>
                <a:lnTo>
                  <a:pt x="324" y="514"/>
                </a:lnTo>
                <a:lnTo>
                  <a:pt x="320" y="514"/>
                </a:lnTo>
                <a:lnTo>
                  <a:pt x="315" y="509"/>
                </a:lnTo>
                <a:lnTo>
                  <a:pt x="315" y="505"/>
                </a:lnTo>
                <a:lnTo>
                  <a:pt x="311" y="505"/>
                </a:lnTo>
                <a:lnTo>
                  <a:pt x="311" y="509"/>
                </a:lnTo>
                <a:lnTo>
                  <a:pt x="311" y="505"/>
                </a:lnTo>
                <a:lnTo>
                  <a:pt x="311" y="500"/>
                </a:lnTo>
                <a:lnTo>
                  <a:pt x="311" y="496"/>
                </a:lnTo>
                <a:lnTo>
                  <a:pt x="307" y="496"/>
                </a:lnTo>
                <a:lnTo>
                  <a:pt x="307" y="491"/>
                </a:lnTo>
                <a:lnTo>
                  <a:pt x="302" y="487"/>
                </a:lnTo>
                <a:lnTo>
                  <a:pt x="302" y="482"/>
                </a:lnTo>
                <a:lnTo>
                  <a:pt x="298" y="482"/>
                </a:lnTo>
                <a:lnTo>
                  <a:pt x="298" y="478"/>
                </a:lnTo>
                <a:lnTo>
                  <a:pt x="294" y="478"/>
                </a:lnTo>
                <a:lnTo>
                  <a:pt x="294" y="473"/>
                </a:lnTo>
                <a:lnTo>
                  <a:pt x="298" y="473"/>
                </a:lnTo>
                <a:lnTo>
                  <a:pt x="294" y="473"/>
                </a:lnTo>
                <a:lnTo>
                  <a:pt x="294" y="469"/>
                </a:lnTo>
                <a:lnTo>
                  <a:pt x="289" y="469"/>
                </a:lnTo>
                <a:lnTo>
                  <a:pt x="285" y="469"/>
                </a:lnTo>
                <a:lnTo>
                  <a:pt x="281" y="460"/>
                </a:lnTo>
                <a:lnTo>
                  <a:pt x="272" y="460"/>
                </a:lnTo>
                <a:lnTo>
                  <a:pt x="272" y="455"/>
                </a:lnTo>
                <a:lnTo>
                  <a:pt x="268" y="455"/>
                </a:lnTo>
                <a:lnTo>
                  <a:pt x="268" y="446"/>
                </a:lnTo>
                <a:lnTo>
                  <a:pt x="268" y="441"/>
                </a:lnTo>
                <a:lnTo>
                  <a:pt x="263" y="437"/>
                </a:lnTo>
                <a:lnTo>
                  <a:pt x="259" y="437"/>
                </a:lnTo>
                <a:lnTo>
                  <a:pt x="259" y="432"/>
                </a:lnTo>
                <a:lnTo>
                  <a:pt x="255" y="432"/>
                </a:lnTo>
                <a:lnTo>
                  <a:pt x="255" y="428"/>
                </a:lnTo>
                <a:lnTo>
                  <a:pt x="255" y="423"/>
                </a:lnTo>
                <a:lnTo>
                  <a:pt x="251" y="419"/>
                </a:lnTo>
                <a:lnTo>
                  <a:pt x="246" y="414"/>
                </a:lnTo>
                <a:lnTo>
                  <a:pt x="246" y="410"/>
                </a:lnTo>
                <a:lnTo>
                  <a:pt x="242" y="405"/>
                </a:lnTo>
                <a:lnTo>
                  <a:pt x="238" y="401"/>
                </a:lnTo>
                <a:lnTo>
                  <a:pt x="238" y="396"/>
                </a:lnTo>
                <a:lnTo>
                  <a:pt x="238" y="387"/>
                </a:lnTo>
                <a:lnTo>
                  <a:pt x="238" y="383"/>
                </a:lnTo>
                <a:lnTo>
                  <a:pt x="238" y="378"/>
                </a:lnTo>
                <a:lnTo>
                  <a:pt x="233" y="378"/>
                </a:lnTo>
                <a:lnTo>
                  <a:pt x="238" y="374"/>
                </a:lnTo>
                <a:lnTo>
                  <a:pt x="233" y="369"/>
                </a:lnTo>
                <a:lnTo>
                  <a:pt x="233" y="365"/>
                </a:lnTo>
                <a:lnTo>
                  <a:pt x="229" y="365"/>
                </a:lnTo>
                <a:lnTo>
                  <a:pt x="225" y="365"/>
                </a:lnTo>
                <a:lnTo>
                  <a:pt x="216" y="360"/>
                </a:lnTo>
                <a:lnTo>
                  <a:pt x="216" y="356"/>
                </a:lnTo>
                <a:lnTo>
                  <a:pt x="220" y="347"/>
                </a:lnTo>
                <a:lnTo>
                  <a:pt x="220" y="342"/>
                </a:lnTo>
                <a:lnTo>
                  <a:pt x="216" y="342"/>
                </a:lnTo>
                <a:lnTo>
                  <a:pt x="216" y="338"/>
                </a:lnTo>
                <a:lnTo>
                  <a:pt x="216" y="333"/>
                </a:lnTo>
                <a:lnTo>
                  <a:pt x="212" y="333"/>
                </a:lnTo>
                <a:lnTo>
                  <a:pt x="212" y="329"/>
                </a:lnTo>
                <a:lnTo>
                  <a:pt x="207" y="324"/>
                </a:lnTo>
                <a:lnTo>
                  <a:pt x="203" y="320"/>
                </a:lnTo>
                <a:lnTo>
                  <a:pt x="203" y="311"/>
                </a:lnTo>
                <a:lnTo>
                  <a:pt x="199" y="306"/>
                </a:lnTo>
                <a:lnTo>
                  <a:pt x="199" y="302"/>
                </a:lnTo>
                <a:lnTo>
                  <a:pt x="194" y="297"/>
                </a:lnTo>
                <a:lnTo>
                  <a:pt x="190" y="297"/>
                </a:lnTo>
                <a:lnTo>
                  <a:pt x="194" y="284"/>
                </a:lnTo>
                <a:lnTo>
                  <a:pt x="190" y="279"/>
                </a:lnTo>
                <a:lnTo>
                  <a:pt x="194" y="270"/>
                </a:lnTo>
                <a:lnTo>
                  <a:pt x="190" y="266"/>
                </a:lnTo>
                <a:lnTo>
                  <a:pt x="190" y="261"/>
                </a:lnTo>
                <a:lnTo>
                  <a:pt x="186" y="261"/>
                </a:lnTo>
                <a:lnTo>
                  <a:pt x="186" y="252"/>
                </a:lnTo>
                <a:lnTo>
                  <a:pt x="186" y="248"/>
                </a:lnTo>
                <a:lnTo>
                  <a:pt x="181" y="239"/>
                </a:lnTo>
                <a:lnTo>
                  <a:pt x="177" y="230"/>
                </a:lnTo>
                <a:lnTo>
                  <a:pt x="169" y="216"/>
                </a:lnTo>
                <a:lnTo>
                  <a:pt x="169" y="212"/>
                </a:lnTo>
                <a:lnTo>
                  <a:pt x="169" y="203"/>
                </a:lnTo>
                <a:lnTo>
                  <a:pt x="164" y="198"/>
                </a:lnTo>
                <a:lnTo>
                  <a:pt x="169" y="198"/>
                </a:lnTo>
                <a:lnTo>
                  <a:pt x="169" y="194"/>
                </a:lnTo>
                <a:lnTo>
                  <a:pt x="169" y="185"/>
                </a:lnTo>
                <a:lnTo>
                  <a:pt x="169" y="180"/>
                </a:lnTo>
                <a:lnTo>
                  <a:pt x="169" y="171"/>
                </a:lnTo>
                <a:lnTo>
                  <a:pt x="177" y="171"/>
                </a:lnTo>
                <a:lnTo>
                  <a:pt x="177" y="167"/>
                </a:lnTo>
                <a:lnTo>
                  <a:pt x="177" y="162"/>
                </a:lnTo>
                <a:lnTo>
                  <a:pt x="173" y="162"/>
                </a:lnTo>
                <a:lnTo>
                  <a:pt x="169" y="162"/>
                </a:lnTo>
                <a:lnTo>
                  <a:pt x="164" y="153"/>
                </a:lnTo>
                <a:lnTo>
                  <a:pt x="160" y="153"/>
                </a:lnTo>
                <a:lnTo>
                  <a:pt x="156" y="153"/>
                </a:lnTo>
                <a:lnTo>
                  <a:pt x="147" y="149"/>
                </a:lnTo>
                <a:lnTo>
                  <a:pt x="143" y="149"/>
                </a:lnTo>
                <a:lnTo>
                  <a:pt x="138" y="149"/>
                </a:lnTo>
                <a:lnTo>
                  <a:pt x="134" y="144"/>
                </a:lnTo>
                <a:lnTo>
                  <a:pt x="130" y="140"/>
                </a:lnTo>
                <a:lnTo>
                  <a:pt x="125" y="140"/>
                </a:lnTo>
                <a:lnTo>
                  <a:pt x="125" y="135"/>
                </a:lnTo>
                <a:lnTo>
                  <a:pt x="125" y="131"/>
                </a:lnTo>
                <a:lnTo>
                  <a:pt x="125" y="126"/>
                </a:lnTo>
                <a:lnTo>
                  <a:pt x="125" y="122"/>
                </a:lnTo>
                <a:lnTo>
                  <a:pt x="121" y="122"/>
                </a:lnTo>
                <a:lnTo>
                  <a:pt x="117" y="117"/>
                </a:lnTo>
                <a:lnTo>
                  <a:pt x="112" y="113"/>
                </a:lnTo>
                <a:lnTo>
                  <a:pt x="108" y="113"/>
                </a:lnTo>
                <a:lnTo>
                  <a:pt x="104" y="113"/>
                </a:lnTo>
                <a:lnTo>
                  <a:pt x="104" y="108"/>
                </a:lnTo>
                <a:lnTo>
                  <a:pt x="99" y="108"/>
                </a:lnTo>
                <a:lnTo>
                  <a:pt x="95" y="108"/>
                </a:lnTo>
                <a:lnTo>
                  <a:pt x="95" y="113"/>
                </a:lnTo>
                <a:lnTo>
                  <a:pt x="91" y="108"/>
                </a:lnTo>
                <a:lnTo>
                  <a:pt x="87" y="113"/>
                </a:lnTo>
                <a:lnTo>
                  <a:pt x="87" y="117"/>
                </a:lnTo>
                <a:lnTo>
                  <a:pt x="82" y="122"/>
                </a:lnTo>
                <a:lnTo>
                  <a:pt x="78" y="117"/>
                </a:lnTo>
                <a:lnTo>
                  <a:pt x="74" y="117"/>
                </a:lnTo>
                <a:lnTo>
                  <a:pt x="74" y="113"/>
                </a:lnTo>
                <a:lnTo>
                  <a:pt x="69" y="113"/>
                </a:lnTo>
                <a:lnTo>
                  <a:pt x="69" y="108"/>
                </a:lnTo>
                <a:lnTo>
                  <a:pt x="65" y="108"/>
                </a:lnTo>
                <a:lnTo>
                  <a:pt x="61" y="104"/>
                </a:lnTo>
                <a:lnTo>
                  <a:pt x="56" y="99"/>
                </a:lnTo>
                <a:lnTo>
                  <a:pt x="52" y="95"/>
                </a:lnTo>
                <a:lnTo>
                  <a:pt x="48" y="90"/>
                </a:lnTo>
                <a:lnTo>
                  <a:pt x="43" y="90"/>
                </a:lnTo>
                <a:lnTo>
                  <a:pt x="43" y="86"/>
                </a:lnTo>
                <a:lnTo>
                  <a:pt x="39" y="86"/>
                </a:lnTo>
                <a:lnTo>
                  <a:pt x="35" y="86"/>
                </a:lnTo>
                <a:lnTo>
                  <a:pt x="30" y="81"/>
                </a:lnTo>
                <a:lnTo>
                  <a:pt x="26" y="81"/>
                </a:lnTo>
                <a:lnTo>
                  <a:pt x="26" y="77"/>
                </a:lnTo>
                <a:lnTo>
                  <a:pt x="22" y="81"/>
                </a:lnTo>
                <a:lnTo>
                  <a:pt x="22" y="86"/>
                </a:lnTo>
                <a:lnTo>
                  <a:pt x="17" y="81"/>
                </a:lnTo>
                <a:lnTo>
                  <a:pt x="9" y="72"/>
                </a:lnTo>
                <a:lnTo>
                  <a:pt x="5" y="68"/>
                </a:lnTo>
                <a:lnTo>
                  <a:pt x="0" y="63"/>
                </a:lnTo>
                <a:lnTo>
                  <a:pt x="5" y="63"/>
                </a:lnTo>
                <a:lnTo>
                  <a:pt x="5" y="59"/>
                </a:lnTo>
                <a:lnTo>
                  <a:pt x="5" y="36"/>
                </a:lnTo>
                <a:lnTo>
                  <a:pt x="9" y="36"/>
                </a:lnTo>
                <a:lnTo>
                  <a:pt x="13" y="23"/>
                </a:lnTo>
                <a:lnTo>
                  <a:pt x="22" y="9"/>
                </a:lnTo>
                <a:lnTo>
                  <a:pt x="30" y="0"/>
                </a:lnTo>
                <a:lnTo>
                  <a:pt x="43" y="14"/>
                </a:lnTo>
                <a:lnTo>
                  <a:pt x="160" y="68"/>
                </a:lnTo>
                <a:lnTo>
                  <a:pt x="315" y="140"/>
                </a:lnTo>
                <a:lnTo>
                  <a:pt x="315" y="144"/>
                </a:lnTo>
                <a:lnTo>
                  <a:pt x="328" y="149"/>
                </a:lnTo>
                <a:lnTo>
                  <a:pt x="354" y="162"/>
                </a:lnTo>
                <a:lnTo>
                  <a:pt x="410" y="162"/>
                </a:lnTo>
                <a:lnTo>
                  <a:pt x="535" y="171"/>
                </a:lnTo>
                <a:lnTo>
                  <a:pt x="548" y="171"/>
                </a:lnTo>
                <a:close/>
              </a:path>
            </a:pathLst>
          </a:custGeom>
          <a:solidFill>
            <a:srgbClr val="FFFF00"/>
          </a:solidFill>
          <a:ln w="3175" cap="rnd" cmpd="sng">
            <a:solidFill>
              <a:srgbClr val="808080"/>
            </a:solidFill>
            <a:prstDash val="solid"/>
            <a:round/>
            <a:headEnd type="none" w="med" len="med"/>
            <a:tailEnd type="none" w="med" len="med"/>
          </a:ln>
        </p:spPr>
        <p:txBody>
          <a:bodyPr/>
          <a:lstStyle/>
          <a:p>
            <a:pPr>
              <a:defRPr/>
            </a:pPr>
            <a:endParaRPr lang="es-MX"/>
          </a:p>
        </p:txBody>
      </p:sp>
      <p:sp>
        <p:nvSpPr>
          <p:cNvPr id="72" name="Freeform 597"/>
          <p:cNvSpPr>
            <a:spLocks/>
          </p:cNvSpPr>
          <p:nvPr/>
        </p:nvSpPr>
        <p:spPr bwMode="auto">
          <a:xfrm>
            <a:off x="4922193" y="4460652"/>
            <a:ext cx="187325" cy="176212"/>
          </a:xfrm>
          <a:custGeom>
            <a:avLst/>
            <a:gdLst>
              <a:gd name="T0" fmla="*/ 0 w 69"/>
              <a:gd name="T1" fmla="*/ 2147483647 h 77"/>
              <a:gd name="T2" fmla="*/ 2147483647 w 69"/>
              <a:gd name="T3" fmla="*/ 2147483647 h 77"/>
              <a:gd name="T4" fmla="*/ 2147483647 w 69"/>
              <a:gd name="T5" fmla="*/ 2147483647 h 77"/>
              <a:gd name="T6" fmla="*/ 2147483647 w 69"/>
              <a:gd name="T7" fmla="*/ 2147483647 h 77"/>
              <a:gd name="T8" fmla="*/ 2147483647 w 69"/>
              <a:gd name="T9" fmla="*/ 2147483647 h 77"/>
              <a:gd name="T10" fmla="*/ 2147483647 w 69"/>
              <a:gd name="T11" fmla="*/ 2147483647 h 77"/>
              <a:gd name="T12" fmla="*/ 2147483647 w 69"/>
              <a:gd name="T13" fmla="*/ 2147483647 h 77"/>
              <a:gd name="T14" fmla="*/ 2147483647 w 69"/>
              <a:gd name="T15" fmla="*/ 2147483647 h 77"/>
              <a:gd name="T16" fmla="*/ 2147483647 w 69"/>
              <a:gd name="T17" fmla="*/ 2147483647 h 77"/>
              <a:gd name="T18" fmla="*/ 2147483647 w 69"/>
              <a:gd name="T19" fmla="*/ 2147483647 h 77"/>
              <a:gd name="T20" fmla="*/ 2147483647 w 69"/>
              <a:gd name="T21" fmla="*/ 2147483647 h 77"/>
              <a:gd name="T22" fmla="*/ 2147483647 w 69"/>
              <a:gd name="T23" fmla="*/ 2147483647 h 77"/>
              <a:gd name="T24" fmla="*/ 2147483647 w 69"/>
              <a:gd name="T25" fmla="*/ 2147483647 h 77"/>
              <a:gd name="T26" fmla="*/ 2147483647 w 69"/>
              <a:gd name="T27" fmla="*/ 2147483647 h 77"/>
              <a:gd name="T28" fmla="*/ 2147483647 w 69"/>
              <a:gd name="T29" fmla="*/ 2147483647 h 77"/>
              <a:gd name="T30" fmla="*/ 2147483647 w 69"/>
              <a:gd name="T31" fmla="*/ 2147483647 h 77"/>
              <a:gd name="T32" fmla="*/ 2147483647 w 69"/>
              <a:gd name="T33" fmla="*/ 2147483647 h 77"/>
              <a:gd name="T34" fmla="*/ 2147483647 w 69"/>
              <a:gd name="T35" fmla="*/ 2147483647 h 77"/>
              <a:gd name="T36" fmla="*/ 2147483647 w 69"/>
              <a:gd name="T37" fmla="*/ 2147483647 h 77"/>
              <a:gd name="T38" fmla="*/ 2147483647 w 69"/>
              <a:gd name="T39" fmla="*/ 2147483647 h 77"/>
              <a:gd name="T40" fmla="*/ 2147483647 w 69"/>
              <a:gd name="T41" fmla="*/ 0 h 77"/>
              <a:gd name="T42" fmla="*/ 2147483647 w 69"/>
              <a:gd name="T43" fmla="*/ 0 h 77"/>
              <a:gd name="T44" fmla="*/ 2147483647 w 69"/>
              <a:gd name="T45" fmla="*/ 2147483647 h 77"/>
              <a:gd name="T46" fmla="*/ 2147483647 w 69"/>
              <a:gd name="T47" fmla="*/ 2147483647 h 77"/>
              <a:gd name="T48" fmla="*/ 2147483647 w 69"/>
              <a:gd name="T49" fmla="*/ 2147483647 h 77"/>
              <a:gd name="T50" fmla="*/ 2147483647 w 69"/>
              <a:gd name="T51" fmla="*/ 2147483647 h 77"/>
              <a:gd name="T52" fmla="*/ 2147483647 w 69"/>
              <a:gd name="T53" fmla="*/ 2147483647 h 77"/>
              <a:gd name="T54" fmla="*/ 2147483647 w 69"/>
              <a:gd name="T55" fmla="*/ 2147483647 h 77"/>
              <a:gd name="T56" fmla="*/ 2147483647 w 69"/>
              <a:gd name="T57" fmla="*/ 2147483647 h 77"/>
              <a:gd name="T58" fmla="*/ 2147483647 w 69"/>
              <a:gd name="T59" fmla="*/ 2147483647 h 77"/>
              <a:gd name="T60" fmla="*/ 2147483647 w 69"/>
              <a:gd name="T61" fmla="*/ 2147483647 h 77"/>
              <a:gd name="T62" fmla="*/ 2147483647 w 69"/>
              <a:gd name="T63" fmla="*/ 2147483647 h 77"/>
              <a:gd name="T64" fmla="*/ 2147483647 w 69"/>
              <a:gd name="T65" fmla="*/ 2147483647 h 77"/>
              <a:gd name="T66" fmla="*/ 2147483647 w 69"/>
              <a:gd name="T67" fmla="*/ 2147483647 h 77"/>
              <a:gd name="T68" fmla="*/ 2147483647 w 69"/>
              <a:gd name="T69" fmla="*/ 2147483647 h 77"/>
              <a:gd name="T70" fmla="*/ 2147483647 w 69"/>
              <a:gd name="T71" fmla="*/ 2147483647 h 77"/>
              <a:gd name="T72" fmla="*/ 2147483647 w 69"/>
              <a:gd name="T73" fmla="*/ 2147483647 h 77"/>
              <a:gd name="T74" fmla="*/ 2147483647 w 69"/>
              <a:gd name="T75" fmla="*/ 2147483647 h 77"/>
              <a:gd name="T76" fmla="*/ 2147483647 w 69"/>
              <a:gd name="T77" fmla="*/ 2147483647 h 77"/>
              <a:gd name="T78" fmla="*/ 2147483647 w 69"/>
              <a:gd name="T79" fmla="*/ 2147483647 h 77"/>
              <a:gd name="T80" fmla="*/ 2147483647 w 69"/>
              <a:gd name="T81" fmla="*/ 2147483647 h 77"/>
              <a:gd name="T82" fmla="*/ 2147483647 w 69"/>
              <a:gd name="T83" fmla="*/ 2147483647 h 77"/>
              <a:gd name="T84" fmla="*/ 2147483647 w 69"/>
              <a:gd name="T85" fmla="*/ 2147483647 h 77"/>
              <a:gd name="T86" fmla="*/ 2147483647 w 69"/>
              <a:gd name="T87" fmla="*/ 2147483647 h 77"/>
              <a:gd name="T88" fmla="*/ 2147483647 w 69"/>
              <a:gd name="T89" fmla="*/ 2147483647 h 77"/>
              <a:gd name="T90" fmla="*/ 2147483647 w 69"/>
              <a:gd name="T91" fmla="*/ 2147483647 h 77"/>
              <a:gd name="T92" fmla="*/ 2147483647 w 69"/>
              <a:gd name="T93" fmla="*/ 2147483647 h 77"/>
              <a:gd name="T94" fmla="*/ 2147483647 w 69"/>
              <a:gd name="T95" fmla="*/ 2147483647 h 77"/>
              <a:gd name="T96" fmla="*/ 2147483647 w 69"/>
              <a:gd name="T97" fmla="*/ 2147483647 h 77"/>
              <a:gd name="T98" fmla="*/ 2147483647 w 69"/>
              <a:gd name="T99" fmla="*/ 2147483647 h 77"/>
              <a:gd name="T100" fmla="*/ 2147483647 w 69"/>
              <a:gd name="T101" fmla="*/ 2147483647 h 77"/>
              <a:gd name="T102" fmla="*/ 2147483647 w 69"/>
              <a:gd name="T103" fmla="*/ 2147483647 h 77"/>
              <a:gd name="T104" fmla="*/ 2147483647 w 69"/>
              <a:gd name="T105" fmla="*/ 2147483647 h 77"/>
              <a:gd name="T106" fmla="*/ 2147483647 w 69"/>
              <a:gd name="T107" fmla="*/ 2147483647 h 77"/>
              <a:gd name="T108" fmla="*/ 2147483647 w 69"/>
              <a:gd name="T109" fmla="*/ 2147483647 h 77"/>
              <a:gd name="T110" fmla="*/ 2147483647 w 69"/>
              <a:gd name="T111" fmla="*/ 2147483647 h 77"/>
              <a:gd name="T112" fmla="*/ 2147483647 w 69"/>
              <a:gd name="T113" fmla="*/ 2147483647 h 77"/>
              <a:gd name="T114" fmla="*/ 2147483647 w 69"/>
              <a:gd name="T115" fmla="*/ 2147483647 h 77"/>
              <a:gd name="T116" fmla="*/ 0 w 69"/>
              <a:gd name="T117" fmla="*/ 2147483647 h 77"/>
              <a:gd name="T118" fmla="*/ 0 w 69"/>
              <a:gd name="T119" fmla="*/ 2147483647 h 7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9"/>
              <a:gd name="T181" fmla="*/ 0 h 77"/>
              <a:gd name="T182" fmla="*/ 69 w 69"/>
              <a:gd name="T183" fmla="*/ 77 h 7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9" h="77">
                <a:moveTo>
                  <a:pt x="0" y="46"/>
                </a:moveTo>
                <a:lnTo>
                  <a:pt x="4" y="41"/>
                </a:lnTo>
                <a:lnTo>
                  <a:pt x="4" y="37"/>
                </a:lnTo>
                <a:lnTo>
                  <a:pt x="13" y="32"/>
                </a:lnTo>
                <a:lnTo>
                  <a:pt x="13" y="28"/>
                </a:lnTo>
                <a:lnTo>
                  <a:pt x="17" y="28"/>
                </a:lnTo>
                <a:lnTo>
                  <a:pt x="17" y="23"/>
                </a:lnTo>
                <a:lnTo>
                  <a:pt x="17" y="19"/>
                </a:lnTo>
                <a:lnTo>
                  <a:pt x="22" y="19"/>
                </a:lnTo>
                <a:lnTo>
                  <a:pt x="17" y="19"/>
                </a:lnTo>
                <a:lnTo>
                  <a:pt x="22" y="14"/>
                </a:lnTo>
                <a:lnTo>
                  <a:pt x="26" y="9"/>
                </a:lnTo>
                <a:lnTo>
                  <a:pt x="30" y="9"/>
                </a:lnTo>
                <a:lnTo>
                  <a:pt x="30" y="5"/>
                </a:lnTo>
                <a:lnTo>
                  <a:pt x="35" y="0"/>
                </a:lnTo>
                <a:lnTo>
                  <a:pt x="39" y="0"/>
                </a:lnTo>
                <a:lnTo>
                  <a:pt x="39" y="5"/>
                </a:lnTo>
                <a:lnTo>
                  <a:pt x="39" y="9"/>
                </a:lnTo>
                <a:lnTo>
                  <a:pt x="43" y="9"/>
                </a:lnTo>
                <a:lnTo>
                  <a:pt x="48" y="9"/>
                </a:lnTo>
                <a:lnTo>
                  <a:pt x="43" y="14"/>
                </a:lnTo>
                <a:lnTo>
                  <a:pt x="48" y="19"/>
                </a:lnTo>
                <a:lnTo>
                  <a:pt x="48" y="23"/>
                </a:lnTo>
                <a:lnTo>
                  <a:pt x="61" y="32"/>
                </a:lnTo>
                <a:lnTo>
                  <a:pt x="65" y="37"/>
                </a:lnTo>
                <a:lnTo>
                  <a:pt x="65" y="46"/>
                </a:lnTo>
                <a:lnTo>
                  <a:pt x="69" y="55"/>
                </a:lnTo>
                <a:lnTo>
                  <a:pt x="65" y="55"/>
                </a:lnTo>
                <a:lnTo>
                  <a:pt x="65" y="59"/>
                </a:lnTo>
                <a:lnTo>
                  <a:pt x="65" y="64"/>
                </a:lnTo>
                <a:lnTo>
                  <a:pt x="61" y="68"/>
                </a:lnTo>
                <a:lnTo>
                  <a:pt x="48" y="77"/>
                </a:lnTo>
                <a:lnTo>
                  <a:pt x="43" y="77"/>
                </a:lnTo>
                <a:lnTo>
                  <a:pt x="39" y="77"/>
                </a:lnTo>
                <a:lnTo>
                  <a:pt x="35" y="73"/>
                </a:lnTo>
                <a:lnTo>
                  <a:pt x="22" y="73"/>
                </a:lnTo>
                <a:lnTo>
                  <a:pt x="13" y="73"/>
                </a:lnTo>
                <a:lnTo>
                  <a:pt x="9" y="68"/>
                </a:lnTo>
                <a:lnTo>
                  <a:pt x="9" y="64"/>
                </a:lnTo>
                <a:lnTo>
                  <a:pt x="9" y="59"/>
                </a:lnTo>
                <a:lnTo>
                  <a:pt x="4" y="55"/>
                </a:lnTo>
                <a:lnTo>
                  <a:pt x="0" y="50"/>
                </a:lnTo>
                <a:lnTo>
                  <a:pt x="0" y="46"/>
                </a:lnTo>
                <a:close/>
              </a:path>
            </a:pathLst>
          </a:custGeom>
          <a:solidFill>
            <a:srgbClr val="FFFF00"/>
          </a:solidFill>
          <a:ln w="3175" cap="rnd" cmpd="sng">
            <a:solidFill>
              <a:srgbClr val="808080"/>
            </a:solidFill>
            <a:prstDash val="solid"/>
            <a:round/>
            <a:headEnd type="none" w="med" len="med"/>
            <a:tailEnd type="none" w="med" len="med"/>
          </a:ln>
        </p:spPr>
        <p:txBody>
          <a:bodyPr/>
          <a:lstStyle/>
          <a:p>
            <a:endParaRPr lang="es-MX"/>
          </a:p>
        </p:txBody>
      </p:sp>
      <p:sp>
        <p:nvSpPr>
          <p:cNvPr id="73" name="Freeform 607">
            <a:hlinkClick r:id="" action="ppaction://noaction"/>
          </p:cNvPr>
          <p:cNvSpPr>
            <a:spLocks/>
          </p:cNvSpPr>
          <p:nvPr/>
        </p:nvSpPr>
        <p:spPr bwMode="auto">
          <a:xfrm>
            <a:off x="5136505" y="4443189"/>
            <a:ext cx="246063" cy="141288"/>
          </a:xfrm>
          <a:custGeom>
            <a:avLst/>
            <a:gdLst>
              <a:gd name="T0" fmla="*/ 2147483647 w 91"/>
              <a:gd name="T1" fmla="*/ 2147483647 h 64"/>
              <a:gd name="T2" fmla="*/ 2147483647 w 91"/>
              <a:gd name="T3" fmla="*/ 2147483647 h 64"/>
              <a:gd name="T4" fmla="*/ 2147483647 w 91"/>
              <a:gd name="T5" fmla="*/ 2147483647 h 64"/>
              <a:gd name="T6" fmla="*/ 2147483647 w 91"/>
              <a:gd name="T7" fmla="*/ 2147483647 h 64"/>
              <a:gd name="T8" fmla="*/ 2147483647 w 91"/>
              <a:gd name="T9" fmla="*/ 2147483647 h 64"/>
              <a:gd name="T10" fmla="*/ 2147483647 w 91"/>
              <a:gd name="T11" fmla="*/ 2147483647 h 64"/>
              <a:gd name="T12" fmla="*/ 2147483647 w 91"/>
              <a:gd name="T13" fmla="*/ 0 h 64"/>
              <a:gd name="T14" fmla="*/ 2147483647 w 91"/>
              <a:gd name="T15" fmla="*/ 2147483647 h 64"/>
              <a:gd name="T16" fmla="*/ 2147483647 w 91"/>
              <a:gd name="T17" fmla="*/ 2147483647 h 64"/>
              <a:gd name="T18" fmla="*/ 2147483647 w 91"/>
              <a:gd name="T19" fmla="*/ 2147483647 h 64"/>
              <a:gd name="T20" fmla="*/ 2147483647 w 91"/>
              <a:gd name="T21" fmla="*/ 2147483647 h 64"/>
              <a:gd name="T22" fmla="*/ 2147483647 w 91"/>
              <a:gd name="T23" fmla="*/ 2147483647 h 64"/>
              <a:gd name="T24" fmla="*/ 2147483647 w 91"/>
              <a:gd name="T25" fmla="*/ 2147483647 h 64"/>
              <a:gd name="T26" fmla="*/ 2147483647 w 91"/>
              <a:gd name="T27" fmla="*/ 2147483647 h 64"/>
              <a:gd name="T28" fmla="*/ 2147483647 w 91"/>
              <a:gd name="T29" fmla="*/ 2147483647 h 64"/>
              <a:gd name="T30" fmla="*/ 2147483647 w 91"/>
              <a:gd name="T31" fmla="*/ 2147483647 h 64"/>
              <a:gd name="T32" fmla="*/ 2147483647 w 91"/>
              <a:gd name="T33" fmla="*/ 2147483647 h 64"/>
              <a:gd name="T34" fmla="*/ 2147483647 w 91"/>
              <a:gd name="T35" fmla="*/ 2147483647 h 64"/>
              <a:gd name="T36" fmla="*/ 2147483647 w 91"/>
              <a:gd name="T37" fmla="*/ 2147483647 h 64"/>
              <a:gd name="T38" fmla="*/ 2147483647 w 91"/>
              <a:gd name="T39" fmla="*/ 2147483647 h 64"/>
              <a:gd name="T40" fmla="*/ 2147483647 w 91"/>
              <a:gd name="T41" fmla="*/ 2147483647 h 64"/>
              <a:gd name="T42" fmla="*/ 2147483647 w 91"/>
              <a:gd name="T43" fmla="*/ 2147483647 h 64"/>
              <a:gd name="T44" fmla="*/ 2147483647 w 91"/>
              <a:gd name="T45" fmla="*/ 2147483647 h 64"/>
              <a:gd name="T46" fmla="*/ 2147483647 w 91"/>
              <a:gd name="T47" fmla="*/ 2147483647 h 64"/>
              <a:gd name="T48" fmla="*/ 2147483647 w 91"/>
              <a:gd name="T49" fmla="*/ 2147483647 h 64"/>
              <a:gd name="T50" fmla="*/ 2147483647 w 91"/>
              <a:gd name="T51" fmla="*/ 2147483647 h 64"/>
              <a:gd name="T52" fmla="*/ 2147483647 w 91"/>
              <a:gd name="T53" fmla="*/ 2147483647 h 64"/>
              <a:gd name="T54" fmla="*/ 2147483647 w 91"/>
              <a:gd name="T55" fmla="*/ 2147483647 h 64"/>
              <a:gd name="T56" fmla="*/ 2147483647 w 91"/>
              <a:gd name="T57" fmla="*/ 2147483647 h 64"/>
              <a:gd name="T58" fmla="*/ 2147483647 w 91"/>
              <a:gd name="T59" fmla="*/ 2147483647 h 64"/>
              <a:gd name="T60" fmla="*/ 2147483647 w 91"/>
              <a:gd name="T61" fmla="*/ 2147483647 h 64"/>
              <a:gd name="T62" fmla="*/ 2147483647 w 91"/>
              <a:gd name="T63" fmla="*/ 2147483647 h 64"/>
              <a:gd name="T64" fmla="*/ 2147483647 w 91"/>
              <a:gd name="T65" fmla="*/ 2147483647 h 64"/>
              <a:gd name="T66" fmla="*/ 2147483647 w 91"/>
              <a:gd name="T67" fmla="*/ 2147483647 h 64"/>
              <a:gd name="T68" fmla="*/ 2147483647 w 91"/>
              <a:gd name="T69" fmla="*/ 2147483647 h 64"/>
              <a:gd name="T70" fmla="*/ 2147483647 w 91"/>
              <a:gd name="T71" fmla="*/ 2147483647 h 64"/>
              <a:gd name="T72" fmla="*/ 2147483647 w 91"/>
              <a:gd name="T73" fmla="*/ 2147483647 h 64"/>
              <a:gd name="T74" fmla="*/ 2147483647 w 91"/>
              <a:gd name="T75" fmla="*/ 2147483647 h 64"/>
              <a:gd name="T76" fmla="*/ 2147483647 w 91"/>
              <a:gd name="T77" fmla="*/ 2147483647 h 64"/>
              <a:gd name="T78" fmla="*/ 2147483647 w 91"/>
              <a:gd name="T79" fmla="*/ 2147483647 h 64"/>
              <a:gd name="T80" fmla="*/ 0 w 91"/>
              <a:gd name="T81" fmla="*/ 2147483647 h 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1"/>
              <a:gd name="T124" fmla="*/ 0 h 64"/>
              <a:gd name="T125" fmla="*/ 91 w 91"/>
              <a:gd name="T126" fmla="*/ 64 h 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1" h="64">
                <a:moveTo>
                  <a:pt x="0" y="14"/>
                </a:moveTo>
                <a:lnTo>
                  <a:pt x="9" y="9"/>
                </a:lnTo>
                <a:lnTo>
                  <a:pt x="9" y="14"/>
                </a:lnTo>
                <a:lnTo>
                  <a:pt x="13" y="14"/>
                </a:lnTo>
                <a:lnTo>
                  <a:pt x="18" y="14"/>
                </a:lnTo>
                <a:lnTo>
                  <a:pt x="22" y="14"/>
                </a:lnTo>
                <a:lnTo>
                  <a:pt x="26" y="14"/>
                </a:lnTo>
                <a:lnTo>
                  <a:pt x="31" y="14"/>
                </a:lnTo>
                <a:lnTo>
                  <a:pt x="31" y="9"/>
                </a:lnTo>
                <a:lnTo>
                  <a:pt x="35" y="9"/>
                </a:lnTo>
                <a:lnTo>
                  <a:pt x="44" y="5"/>
                </a:lnTo>
                <a:lnTo>
                  <a:pt x="48" y="0"/>
                </a:lnTo>
                <a:lnTo>
                  <a:pt x="44" y="9"/>
                </a:lnTo>
                <a:lnTo>
                  <a:pt x="48" y="9"/>
                </a:lnTo>
                <a:lnTo>
                  <a:pt x="52" y="9"/>
                </a:lnTo>
                <a:lnTo>
                  <a:pt x="57" y="14"/>
                </a:lnTo>
                <a:lnTo>
                  <a:pt x="57" y="9"/>
                </a:lnTo>
                <a:lnTo>
                  <a:pt x="61" y="14"/>
                </a:lnTo>
                <a:lnTo>
                  <a:pt x="65" y="18"/>
                </a:lnTo>
                <a:lnTo>
                  <a:pt x="69" y="18"/>
                </a:lnTo>
                <a:lnTo>
                  <a:pt x="69" y="28"/>
                </a:lnTo>
                <a:lnTo>
                  <a:pt x="74" y="28"/>
                </a:lnTo>
                <a:lnTo>
                  <a:pt x="78" y="28"/>
                </a:lnTo>
                <a:lnTo>
                  <a:pt x="82" y="28"/>
                </a:lnTo>
                <a:lnTo>
                  <a:pt x="82" y="32"/>
                </a:lnTo>
                <a:lnTo>
                  <a:pt x="82" y="37"/>
                </a:lnTo>
                <a:lnTo>
                  <a:pt x="87" y="41"/>
                </a:lnTo>
                <a:lnTo>
                  <a:pt x="87" y="37"/>
                </a:lnTo>
                <a:lnTo>
                  <a:pt x="91" y="41"/>
                </a:lnTo>
                <a:lnTo>
                  <a:pt x="91" y="46"/>
                </a:lnTo>
                <a:lnTo>
                  <a:pt x="87" y="46"/>
                </a:lnTo>
                <a:lnTo>
                  <a:pt x="87" y="50"/>
                </a:lnTo>
                <a:lnTo>
                  <a:pt x="82" y="46"/>
                </a:lnTo>
                <a:lnTo>
                  <a:pt x="78" y="46"/>
                </a:lnTo>
                <a:lnTo>
                  <a:pt x="74" y="46"/>
                </a:lnTo>
                <a:lnTo>
                  <a:pt x="74" y="50"/>
                </a:lnTo>
                <a:lnTo>
                  <a:pt x="74" y="55"/>
                </a:lnTo>
                <a:lnTo>
                  <a:pt x="69" y="55"/>
                </a:lnTo>
                <a:lnTo>
                  <a:pt x="69" y="59"/>
                </a:lnTo>
                <a:lnTo>
                  <a:pt x="65" y="59"/>
                </a:lnTo>
                <a:lnTo>
                  <a:pt x="65" y="55"/>
                </a:lnTo>
                <a:lnTo>
                  <a:pt x="61" y="55"/>
                </a:lnTo>
                <a:lnTo>
                  <a:pt x="57" y="55"/>
                </a:lnTo>
                <a:lnTo>
                  <a:pt x="52" y="59"/>
                </a:lnTo>
                <a:lnTo>
                  <a:pt x="48" y="64"/>
                </a:lnTo>
                <a:lnTo>
                  <a:pt x="44" y="64"/>
                </a:lnTo>
                <a:lnTo>
                  <a:pt x="44" y="59"/>
                </a:lnTo>
                <a:lnTo>
                  <a:pt x="39" y="59"/>
                </a:lnTo>
                <a:lnTo>
                  <a:pt x="31" y="55"/>
                </a:lnTo>
                <a:lnTo>
                  <a:pt x="31" y="50"/>
                </a:lnTo>
                <a:lnTo>
                  <a:pt x="26" y="46"/>
                </a:lnTo>
                <a:lnTo>
                  <a:pt x="26" y="41"/>
                </a:lnTo>
                <a:lnTo>
                  <a:pt x="22" y="41"/>
                </a:lnTo>
                <a:lnTo>
                  <a:pt x="22" y="32"/>
                </a:lnTo>
                <a:lnTo>
                  <a:pt x="18" y="28"/>
                </a:lnTo>
                <a:lnTo>
                  <a:pt x="13" y="28"/>
                </a:lnTo>
                <a:lnTo>
                  <a:pt x="5" y="28"/>
                </a:lnTo>
                <a:lnTo>
                  <a:pt x="5" y="23"/>
                </a:lnTo>
                <a:lnTo>
                  <a:pt x="5" y="18"/>
                </a:lnTo>
                <a:lnTo>
                  <a:pt x="0" y="14"/>
                </a:lnTo>
                <a:close/>
              </a:path>
            </a:pathLst>
          </a:custGeom>
          <a:solidFill>
            <a:schemeClr val="accent6">
              <a:lumMod val="40000"/>
              <a:lumOff val="60000"/>
            </a:schemeClr>
          </a:solidFill>
          <a:ln w="3175" cap="rnd" cmpd="sng">
            <a:solidFill>
              <a:srgbClr val="808080"/>
            </a:solidFill>
            <a:prstDash val="solid"/>
            <a:round/>
            <a:headEnd type="none" w="med" len="med"/>
            <a:tailEnd type="none" w="med" len="med"/>
          </a:ln>
          <a:effectLst/>
        </p:spPr>
        <p:txBody>
          <a:bodyPr/>
          <a:lstStyle/>
          <a:p>
            <a:pPr>
              <a:defRPr/>
            </a:pPr>
            <a:endParaRPr lang="es-MX"/>
          </a:p>
        </p:txBody>
      </p:sp>
      <p:sp>
        <p:nvSpPr>
          <p:cNvPr id="74" name="45 CuadroTexto"/>
          <p:cNvSpPr txBox="1">
            <a:spLocks noChangeArrowheads="1"/>
          </p:cNvSpPr>
          <p:nvPr/>
        </p:nvSpPr>
        <p:spPr bwMode="auto">
          <a:xfrm>
            <a:off x="856605" y="1582514"/>
            <a:ext cx="4016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800"/>
              <a:t>BCN</a:t>
            </a:r>
          </a:p>
        </p:txBody>
      </p:sp>
      <p:sp>
        <p:nvSpPr>
          <p:cNvPr id="75" name="46 CuadroTexto"/>
          <p:cNvSpPr txBox="1">
            <a:spLocks noChangeArrowheads="1"/>
          </p:cNvSpPr>
          <p:nvPr/>
        </p:nvSpPr>
        <p:spPr bwMode="auto">
          <a:xfrm>
            <a:off x="1875780" y="1836514"/>
            <a:ext cx="63023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800" b="1" dirty="0">
                <a:solidFill>
                  <a:schemeClr val="bg1"/>
                </a:solidFill>
              </a:rPr>
              <a:t>SONORA</a:t>
            </a:r>
          </a:p>
        </p:txBody>
      </p:sp>
      <p:sp>
        <p:nvSpPr>
          <p:cNvPr id="76" name="47 CuadroTexto"/>
          <p:cNvSpPr txBox="1">
            <a:spLocks noChangeArrowheads="1"/>
          </p:cNvSpPr>
          <p:nvPr/>
        </p:nvSpPr>
        <p:spPr bwMode="auto">
          <a:xfrm>
            <a:off x="2413943" y="2830289"/>
            <a:ext cx="6318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800"/>
              <a:t>SINALOA</a:t>
            </a:r>
          </a:p>
        </p:txBody>
      </p:sp>
      <p:sp>
        <p:nvSpPr>
          <p:cNvPr id="77" name="48 CuadroTexto"/>
          <p:cNvSpPr txBox="1">
            <a:spLocks noChangeArrowheads="1"/>
          </p:cNvSpPr>
          <p:nvPr/>
        </p:nvSpPr>
        <p:spPr bwMode="auto">
          <a:xfrm>
            <a:off x="3231505" y="3862164"/>
            <a:ext cx="6302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800"/>
              <a:t>NAYARIT</a:t>
            </a:r>
          </a:p>
        </p:txBody>
      </p:sp>
      <p:sp>
        <p:nvSpPr>
          <p:cNvPr id="78" name="49 CuadroTexto"/>
          <p:cNvSpPr txBox="1">
            <a:spLocks noChangeArrowheads="1"/>
          </p:cNvSpPr>
          <p:nvPr/>
        </p:nvSpPr>
        <p:spPr bwMode="auto">
          <a:xfrm>
            <a:off x="3356918" y="4506689"/>
            <a:ext cx="5794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800"/>
              <a:t>COLIMA</a:t>
            </a:r>
          </a:p>
        </p:txBody>
      </p:sp>
      <p:sp>
        <p:nvSpPr>
          <p:cNvPr id="79" name="52 CuadroTexto"/>
          <p:cNvSpPr txBox="1">
            <a:spLocks noChangeArrowheads="1"/>
          </p:cNvSpPr>
          <p:nvPr/>
        </p:nvSpPr>
        <p:spPr bwMode="auto">
          <a:xfrm>
            <a:off x="3160068" y="3009677"/>
            <a:ext cx="7080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800" b="1" dirty="0">
                <a:solidFill>
                  <a:schemeClr val="bg1"/>
                </a:solidFill>
              </a:rPr>
              <a:t>DURANGO</a:t>
            </a:r>
          </a:p>
        </p:txBody>
      </p:sp>
      <p:sp>
        <p:nvSpPr>
          <p:cNvPr id="80" name="53 CuadroTexto"/>
          <p:cNvSpPr txBox="1">
            <a:spLocks noChangeArrowheads="1"/>
          </p:cNvSpPr>
          <p:nvPr/>
        </p:nvSpPr>
        <p:spPr bwMode="auto">
          <a:xfrm>
            <a:off x="3442643" y="4238402"/>
            <a:ext cx="6303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800" b="1" dirty="0">
                <a:solidFill>
                  <a:schemeClr val="bg1"/>
                </a:solidFill>
              </a:rPr>
              <a:t>JALISCO</a:t>
            </a:r>
          </a:p>
        </p:txBody>
      </p:sp>
      <p:sp>
        <p:nvSpPr>
          <p:cNvPr id="81" name="54 CuadroTexto"/>
          <p:cNvSpPr txBox="1">
            <a:spLocks noChangeArrowheads="1"/>
          </p:cNvSpPr>
          <p:nvPr/>
        </p:nvSpPr>
        <p:spPr bwMode="auto">
          <a:xfrm>
            <a:off x="3995093" y="4498752"/>
            <a:ext cx="8112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800"/>
              <a:t>MICHOACÁN</a:t>
            </a:r>
          </a:p>
        </p:txBody>
      </p:sp>
      <p:sp>
        <p:nvSpPr>
          <p:cNvPr id="82" name="62 CuadroTexto"/>
          <p:cNvSpPr txBox="1">
            <a:spLocks noChangeArrowheads="1"/>
          </p:cNvSpPr>
          <p:nvPr/>
        </p:nvSpPr>
        <p:spPr bwMode="auto">
          <a:xfrm>
            <a:off x="3895080" y="2547714"/>
            <a:ext cx="7096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800"/>
              <a:t>COAHUILA</a:t>
            </a:r>
          </a:p>
        </p:txBody>
      </p:sp>
      <p:sp>
        <p:nvSpPr>
          <p:cNvPr id="83" name="63 CuadroTexto"/>
          <p:cNvSpPr txBox="1">
            <a:spLocks noChangeArrowheads="1"/>
          </p:cNvSpPr>
          <p:nvPr/>
        </p:nvSpPr>
        <p:spPr bwMode="auto">
          <a:xfrm>
            <a:off x="4634855" y="2936652"/>
            <a:ext cx="3786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800" b="1" dirty="0">
                <a:solidFill>
                  <a:schemeClr val="bg1"/>
                </a:solidFill>
              </a:rPr>
              <a:t>N.L</a:t>
            </a:r>
            <a:r>
              <a:rPr lang="es-MX" altLang="es-MX" sz="800" b="1" dirty="0"/>
              <a:t>.</a:t>
            </a:r>
          </a:p>
        </p:txBody>
      </p:sp>
      <p:sp>
        <p:nvSpPr>
          <p:cNvPr id="84" name="70 CuadroTexto"/>
          <p:cNvSpPr txBox="1">
            <a:spLocks noChangeArrowheads="1"/>
          </p:cNvSpPr>
          <p:nvPr/>
        </p:nvSpPr>
        <p:spPr bwMode="auto">
          <a:xfrm>
            <a:off x="2842568" y="2125439"/>
            <a:ext cx="7937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800"/>
              <a:t>CHIHUAHUA</a:t>
            </a:r>
          </a:p>
        </p:txBody>
      </p:sp>
      <p:sp>
        <p:nvSpPr>
          <p:cNvPr id="85" name="71 CuadroTexto"/>
          <p:cNvSpPr txBox="1">
            <a:spLocks noChangeArrowheads="1"/>
          </p:cNvSpPr>
          <p:nvPr/>
        </p:nvSpPr>
        <p:spPr bwMode="auto">
          <a:xfrm>
            <a:off x="4806305" y="3333527"/>
            <a:ext cx="838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800"/>
              <a:t>TAMAULIPAS</a:t>
            </a:r>
          </a:p>
        </p:txBody>
      </p:sp>
      <p:sp>
        <p:nvSpPr>
          <p:cNvPr id="86" name="72 CuadroTexto"/>
          <p:cNvSpPr txBox="1">
            <a:spLocks noChangeArrowheads="1"/>
          </p:cNvSpPr>
          <p:nvPr/>
        </p:nvSpPr>
        <p:spPr bwMode="auto">
          <a:xfrm>
            <a:off x="3644255" y="3501802"/>
            <a:ext cx="801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800"/>
              <a:t>ZACATECAS</a:t>
            </a:r>
          </a:p>
        </p:txBody>
      </p:sp>
      <p:sp>
        <p:nvSpPr>
          <p:cNvPr id="87" name="73 CuadroTexto"/>
          <p:cNvSpPr txBox="1">
            <a:spLocks noChangeArrowheads="1"/>
          </p:cNvSpPr>
          <p:nvPr/>
        </p:nvSpPr>
        <p:spPr bwMode="auto">
          <a:xfrm>
            <a:off x="4444355" y="3724052"/>
            <a:ext cx="4427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800" b="1" dirty="0"/>
              <a:t>S.L.P</a:t>
            </a:r>
          </a:p>
        </p:txBody>
      </p:sp>
      <p:sp>
        <p:nvSpPr>
          <p:cNvPr id="88" name="74 CuadroTexto"/>
          <p:cNvSpPr txBox="1">
            <a:spLocks noChangeArrowheads="1"/>
          </p:cNvSpPr>
          <p:nvPr/>
        </p:nvSpPr>
        <p:spPr bwMode="auto">
          <a:xfrm>
            <a:off x="4001443" y="3792314"/>
            <a:ext cx="401637" cy="215900"/>
          </a:xfrm>
          <a:prstGeom prst="rect">
            <a:avLst/>
          </a:prstGeom>
          <a:solidFill>
            <a:srgbClr val="000066"/>
          </a:solid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800" dirty="0"/>
              <a:t>AGS</a:t>
            </a:r>
          </a:p>
        </p:txBody>
      </p:sp>
      <p:sp>
        <p:nvSpPr>
          <p:cNvPr id="89" name="75 CuadroTexto"/>
          <p:cNvSpPr txBox="1">
            <a:spLocks noChangeArrowheads="1"/>
          </p:cNvSpPr>
          <p:nvPr/>
        </p:nvSpPr>
        <p:spPr bwMode="auto">
          <a:xfrm>
            <a:off x="4291955" y="4078064"/>
            <a:ext cx="4079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800" b="1" dirty="0">
                <a:solidFill>
                  <a:schemeClr val="bg1"/>
                </a:solidFill>
              </a:rPr>
              <a:t>GTO</a:t>
            </a:r>
          </a:p>
        </p:txBody>
      </p:sp>
      <p:sp>
        <p:nvSpPr>
          <p:cNvPr id="90" name="76 CuadroTexto"/>
          <p:cNvSpPr txBox="1">
            <a:spLocks noChangeArrowheads="1"/>
          </p:cNvSpPr>
          <p:nvPr/>
        </p:nvSpPr>
        <p:spPr bwMode="auto">
          <a:xfrm>
            <a:off x="4596755" y="4117752"/>
            <a:ext cx="3587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600" b="1"/>
              <a:t>QRO</a:t>
            </a:r>
          </a:p>
        </p:txBody>
      </p:sp>
      <p:sp>
        <p:nvSpPr>
          <p:cNvPr id="91" name="79 CuadroTexto"/>
          <p:cNvSpPr txBox="1">
            <a:spLocks noChangeArrowheads="1"/>
          </p:cNvSpPr>
          <p:nvPr/>
        </p:nvSpPr>
        <p:spPr bwMode="auto">
          <a:xfrm>
            <a:off x="4715818" y="4390802"/>
            <a:ext cx="3508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600" b="1"/>
              <a:t>MEX</a:t>
            </a:r>
          </a:p>
        </p:txBody>
      </p:sp>
      <p:sp>
        <p:nvSpPr>
          <p:cNvPr id="92" name="80 CuadroTexto"/>
          <p:cNvSpPr txBox="1">
            <a:spLocks noChangeArrowheads="1"/>
          </p:cNvSpPr>
          <p:nvPr/>
        </p:nvSpPr>
        <p:spPr bwMode="auto">
          <a:xfrm>
            <a:off x="4872980" y="4474939"/>
            <a:ext cx="330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600" b="1"/>
              <a:t>D.F.</a:t>
            </a:r>
          </a:p>
        </p:txBody>
      </p:sp>
      <p:pic>
        <p:nvPicPr>
          <p:cNvPr id="93" name="Picture 3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9843" y="3785964"/>
            <a:ext cx="58102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 name="77 CuadroTexto"/>
          <p:cNvSpPr txBox="1">
            <a:spLocks noChangeArrowheads="1"/>
          </p:cNvSpPr>
          <p:nvPr/>
        </p:nvSpPr>
        <p:spPr bwMode="auto">
          <a:xfrm>
            <a:off x="4787255" y="4189189"/>
            <a:ext cx="53975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600" b="1"/>
              <a:t>HIDALGO</a:t>
            </a:r>
          </a:p>
        </p:txBody>
      </p:sp>
      <p:sp>
        <p:nvSpPr>
          <p:cNvPr id="95" name="96 CuadroTexto"/>
          <p:cNvSpPr txBox="1">
            <a:spLocks noChangeArrowheads="1"/>
          </p:cNvSpPr>
          <p:nvPr/>
        </p:nvSpPr>
        <p:spPr bwMode="auto">
          <a:xfrm>
            <a:off x="5071418" y="4425727"/>
            <a:ext cx="3857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600" b="1"/>
              <a:t>TLAX</a:t>
            </a:r>
          </a:p>
        </p:txBody>
      </p:sp>
      <p:sp>
        <p:nvSpPr>
          <p:cNvPr id="96" name="97 CuadroTexto"/>
          <p:cNvSpPr txBox="1">
            <a:spLocks noChangeArrowheads="1"/>
          </p:cNvSpPr>
          <p:nvPr/>
        </p:nvSpPr>
        <p:spPr bwMode="auto">
          <a:xfrm>
            <a:off x="5076180" y="4563839"/>
            <a:ext cx="6062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s-MX"/>
            </a:defPPr>
            <a:lvl1pPr>
              <a:defRPr sz="800">
                <a:solidFill>
                  <a:schemeClr val="bg1"/>
                </a:solidFill>
                <a:latin typeface="Arial"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s-MX" altLang="es-MX" b="1" dirty="0"/>
              <a:t>PUEBLA</a:t>
            </a:r>
          </a:p>
        </p:txBody>
      </p:sp>
      <p:sp>
        <p:nvSpPr>
          <p:cNvPr id="97" name="100 CuadroTexto"/>
          <p:cNvSpPr txBox="1">
            <a:spLocks noChangeArrowheads="1"/>
          </p:cNvSpPr>
          <p:nvPr/>
        </p:nvSpPr>
        <p:spPr bwMode="auto">
          <a:xfrm>
            <a:off x="4855518" y="4597177"/>
            <a:ext cx="3635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600" b="1"/>
              <a:t>MOR</a:t>
            </a:r>
          </a:p>
        </p:txBody>
      </p:sp>
      <p:sp>
        <p:nvSpPr>
          <p:cNvPr id="98" name="103 CuadroTexto"/>
          <p:cNvSpPr txBox="1">
            <a:spLocks noChangeArrowheads="1"/>
          </p:cNvSpPr>
          <p:nvPr/>
        </p:nvSpPr>
        <p:spPr bwMode="auto">
          <a:xfrm>
            <a:off x="5396855" y="5001989"/>
            <a:ext cx="6143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800"/>
              <a:t>OAXACA</a:t>
            </a:r>
          </a:p>
        </p:txBody>
      </p:sp>
      <p:sp>
        <p:nvSpPr>
          <p:cNvPr id="99" name="104 CuadroTexto"/>
          <p:cNvSpPr txBox="1">
            <a:spLocks noChangeArrowheads="1"/>
          </p:cNvSpPr>
          <p:nvPr/>
        </p:nvSpPr>
        <p:spPr bwMode="auto">
          <a:xfrm>
            <a:off x="6455718" y="5054377"/>
            <a:ext cx="63658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800" dirty="0"/>
              <a:t>CHIAPAS</a:t>
            </a:r>
          </a:p>
        </p:txBody>
      </p:sp>
      <p:sp>
        <p:nvSpPr>
          <p:cNvPr id="100" name="105 CuadroTexto"/>
          <p:cNvSpPr txBox="1">
            <a:spLocks noChangeArrowheads="1"/>
          </p:cNvSpPr>
          <p:nvPr/>
        </p:nvSpPr>
        <p:spPr bwMode="auto">
          <a:xfrm>
            <a:off x="5827068" y="4768627"/>
            <a:ext cx="6127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600" b="1"/>
              <a:t>VERACRUZ</a:t>
            </a:r>
          </a:p>
        </p:txBody>
      </p:sp>
      <p:sp>
        <p:nvSpPr>
          <p:cNvPr id="101" name="106 CuadroTexto"/>
          <p:cNvSpPr txBox="1">
            <a:spLocks noChangeArrowheads="1"/>
          </p:cNvSpPr>
          <p:nvPr/>
        </p:nvSpPr>
        <p:spPr bwMode="auto">
          <a:xfrm>
            <a:off x="6333480" y="4687664"/>
            <a:ext cx="5667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600" b="1"/>
              <a:t>TABASCO</a:t>
            </a:r>
          </a:p>
        </p:txBody>
      </p:sp>
      <p:sp>
        <p:nvSpPr>
          <p:cNvPr id="102" name="107 CuadroTexto"/>
          <p:cNvSpPr txBox="1">
            <a:spLocks noChangeArrowheads="1"/>
          </p:cNvSpPr>
          <p:nvPr/>
        </p:nvSpPr>
        <p:spPr bwMode="auto">
          <a:xfrm>
            <a:off x="6941493" y="4532089"/>
            <a:ext cx="7667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800"/>
              <a:t>CAMPECHE</a:t>
            </a:r>
          </a:p>
        </p:txBody>
      </p:sp>
      <p:sp>
        <p:nvSpPr>
          <p:cNvPr id="103" name="108 CuadroTexto"/>
          <p:cNvSpPr txBox="1">
            <a:spLocks noChangeArrowheads="1"/>
          </p:cNvSpPr>
          <p:nvPr/>
        </p:nvSpPr>
        <p:spPr bwMode="auto">
          <a:xfrm>
            <a:off x="7284393" y="4022502"/>
            <a:ext cx="6848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800" b="1" dirty="0">
                <a:solidFill>
                  <a:schemeClr val="bg1"/>
                </a:solidFill>
              </a:rPr>
              <a:t>YUCATÁN</a:t>
            </a:r>
          </a:p>
        </p:txBody>
      </p:sp>
      <p:sp>
        <p:nvSpPr>
          <p:cNvPr id="104" name="109 CuadroTexto"/>
          <p:cNvSpPr txBox="1">
            <a:spLocks noChangeArrowheads="1"/>
          </p:cNvSpPr>
          <p:nvPr/>
        </p:nvSpPr>
        <p:spPr bwMode="auto">
          <a:xfrm>
            <a:off x="7512993" y="4313014"/>
            <a:ext cx="819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s-MX" altLang="es-MX" sz="800"/>
              <a:t>QUINTANA ROO</a:t>
            </a:r>
          </a:p>
        </p:txBody>
      </p:sp>
      <p:sp>
        <p:nvSpPr>
          <p:cNvPr id="105" name="102 CuadroTexto"/>
          <p:cNvSpPr txBox="1">
            <a:spLocks noChangeArrowheads="1"/>
          </p:cNvSpPr>
          <p:nvPr/>
        </p:nvSpPr>
        <p:spPr bwMode="auto">
          <a:xfrm>
            <a:off x="4271318" y="4776564"/>
            <a:ext cx="7778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800"/>
              <a:t>GUERRERO</a:t>
            </a:r>
          </a:p>
        </p:txBody>
      </p:sp>
      <p:sp>
        <p:nvSpPr>
          <p:cNvPr id="106" name="127 CuadroTexto"/>
          <p:cNvSpPr txBox="1">
            <a:spLocks noChangeArrowheads="1"/>
          </p:cNvSpPr>
          <p:nvPr/>
        </p:nvSpPr>
        <p:spPr bwMode="auto">
          <a:xfrm>
            <a:off x="1694805" y="2950939"/>
            <a:ext cx="3968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800"/>
              <a:t>BCS</a:t>
            </a:r>
          </a:p>
        </p:txBody>
      </p:sp>
      <p:sp>
        <p:nvSpPr>
          <p:cNvPr id="2" name="1 Llamada ovalada"/>
          <p:cNvSpPr/>
          <p:nvPr/>
        </p:nvSpPr>
        <p:spPr>
          <a:xfrm>
            <a:off x="5098232" y="1244278"/>
            <a:ext cx="2448272" cy="1633413"/>
          </a:xfrm>
          <a:prstGeom prst="wedgeEllipseCallout">
            <a:avLst>
              <a:gd name="adj1" fmla="val -100012"/>
              <a:gd name="adj2" fmla="val 14320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Immobilization</a:t>
            </a:r>
          </a:p>
          <a:p>
            <a:pPr algn="ctr"/>
            <a:r>
              <a:rPr lang="en-US" b="1" dirty="0" smtClean="0">
                <a:solidFill>
                  <a:schemeClr val="bg1"/>
                </a:solidFill>
              </a:rPr>
              <a:t>In </a:t>
            </a:r>
            <a:r>
              <a:rPr lang="en-US" b="1" dirty="0">
                <a:solidFill>
                  <a:schemeClr val="bg1"/>
                </a:solidFill>
              </a:rPr>
              <a:t>these two states produces 70% of the egg in Mexico</a:t>
            </a:r>
            <a:endParaRPr lang="es-MX" b="1" dirty="0">
              <a:solidFill>
                <a:schemeClr val="bg1"/>
              </a:solidFill>
            </a:endParaRPr>
          </a:p>
        </p:txBody>
      </p:sp>
    </p:spTree>
    <p:extLst>
      <p:ext uri="{BB962C8B-B14F-4D97-AF65-F5344CB8AC3E}">
        <p14:creationId xmlns:p14="http://schemas.microsoft.com/office/powerpoint/2010/main" val="412829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34"/>
            <a:ext cx="9144000" cy="6897077"/>
          </a:xfrm>
          <a:prstGeom prst="rect">
            <a:avLst/>
          </a:prstGeom>
        </p:spPr>
      </p:pic>
    </p:spTree>
    <p:extLst>
      <p:ext uri="{BB962C8B-B14F-4D97-AF65-F5344CB8AC3E}">
        <p14:creationId xmlns:p14="http://schemas.microsoft.com/office/powerpoint/2010/main" val="11717794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848"/>
            <a:ext cx="9144000" cy="6867811"/>
          </a:xfrm>
          <a:prstGeom prst="rect">
            <a:avLst/>
          </a:prstGeom>
        </p:spPr>
      </p:pic>
    </p:spTree>
    <p:extLst>
      <p:ext uri="{BB962C8B-B14F-4D97-AF65-F5344CB8AC3E}">
        <p14:creationId xmlns:p14="http://schemas.microsoft.com/office/powerpoint/2010/main" val="4745496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4988"/>
            <a:ext cx="8229600" cy="868362"/>
          </a:xfrm>
        </p:spPr>
        <p:txBody>
          <a:bodyPr>
            <a:noAutofit/>
          </a:bodyPr>
          <a:lstStyle/>
          <a:p>
            <a:r>
              <a:rPr lang="es-MX" sz="2800" b="1" dirty="0">
                <a:solidFill>
                  <a:schemeClr val="tx1"/>
                </a:solidFill>
              </a:rPr>
              <a:t>MARCO LEGAL DE LOS COMITÉ SISTEMA PRODUCTO </a:t>
            </a:r>
            <a:br>
              <a:rPr lang="es-MX" sz="2800" b="1" dirty="0">
                <a:solidFill>
                  <a:schemeClr val="tx1"/>
                </a:solidFill>
              </a:rPr>
            </a:br>
            <a:endParaRPr lang="es-MX" sz="2800" b="1" dirty="0">
              <a:solidFill>
                <a:schemeClr val="tx1"/>
              </a:solidFill>
            </a:endParaRPr>
          </a:p>
        </p:txBody>
      </p:sp>
      <p:sp>
        <p:nvSpPr>
          <p:cNvPr id="3" name="2 Marcador de contenido"/>
          <p:cNvSpPr>
            <a:spLocks noGrp="1"/>
          </p:cNvSpPr>
          <p:nvPr>
            <p:ph idx="1"/>
          </p:nvPr>
        </p:nvSpPr>
        <p:spPr>
          <a:xfrm>
            <a:off x="6896" y="332656"/>
            <a:ext cx="9137104" cy="4830763"/>
          </a:xfrm>
        </p:spPr>
        <p:txBody>
          <a:bodyPr>
            <a:noAutofit/>
          </a:bodyPr>
          <a:lstStyle/>
          <a:p>
            <a:pPr marL="0" indent="0" algn="ctr">
              <a:buNone/>
            </a:pPr>
            <a:endParaRPr lang="es-MX" sz="2400" b="1" dirty="0">
              <a:latin typeface="Arial" panose="020B0604020202020204" pitchFamily="34" charset="0"/>
              <a:cs typeface="Arial" panose="020B0604020202020204" pitchFamily="34" charset="0"/>
            </a:endParaRPr>
          </a:p>
          <a:p>
            <a:pPr marL="0" indent="0" algn="ctr">
              <a:buNone/>
            </a:pPr>
            <a:r>
              <a:rPr lang="es-MX" sz="2400" b="1" dirty="0">
                <a:latin typeface="Arial" panose="020B0604020202020204" pitchFamily="34" charset="0"/>
                <a:cs typeface="Arial" panose="020B0604020202020204" pitchFamily="34" charset="0"/>
              </a:rPr>
              <a:t>En el art. 149 de la LDRS establece que la Comisión Intersecretarial (presidida por SAGARPA) para el Desarrollo Rural Sustentable </a:t>
            </a:r>
            <a:r>
              <a:rPr lang="es-MX" sz="2400" b="1" u="sng" dirty="0">
                <a:solidFill>
                  <a:srgbClr val="FFFF00"/>
                </a:solidFill>
                <a:latin typeface="Arial" panose="020B0604020202020204" pitchFamily="34" charset="0"/>
                <a:cs typeface="Arial" panose="020B0604020202020204" pitchFamily="34" charset="0"/>
              </a:rPr>
              <a:t>promoverá la organización e integración de Sistemas-Producto con la participación de todos los actores involucrados en el sector primario: productores y sus organizaciones, agroindustriales y comercializadores con la finalidad de cubrir tres objetivos fundamentales:</a:t>
            </a:r>
            <a:r>
              <a:rPr lang="es-MX" sz="2400" b="1" dirty="0">
                <a:latin typeface="Arial" panose="020B0604020202020204" pitchFamily="34" charset="0"/>
                <a:cs typeface="Arial" panose="020B0604020202020204" pitchFamily="34" charset="0"/>
              </a:rPr>
              <a:t> </a:t>
            </a:r>
            <a:endParaRPr lang="es-MX" sz="2400" b="1" dirty="0" smtClean="0">
              <a:latin typeface="Arial" panose="020B0604020202020204" pitchFamily="34" charset="0"/>
              <a:cs typeface="Arial" panose="020B0604020202020204" pitchFamily="34" charset="0"/>
            </a:endParaRPr>
          </a:p>
          <a:p>
            <a:pPr marL="457200" indent="-457200" algn="ctr">
              <a:buAutoNum type="arabicParenR"/>
            </a:pPr>
            <a:r>
              <a:rPr lang="es-MX" sz="2400" b="1" dirty="0">
                <a:latin typeface="Arial" panose="020B0604020202020204" pitchFamily="34" charset="0"/>
                <a:cs typeface="Arial" panose="020B0604020202020204" pitchFamily="34" charset="0"/>
              </a:rPr>
              <a:t>E</a:t>
            </a:r>
            <a:r>
              <a:rPr lang="es-MX" sz="2400" b="1" dirty="0" smtClean="0">
                <a:latin typeface="Arial" panose="020B0604020202020204" pitchFamily="34" charset="0"/>
                <a:cs typeface="Arial" panose="020B0604020202020204" pitchFamily="34" charset="0"/>
              </a:rPr>
              <a:t>stablecer </a:t>
            </a:r>
            <a:r>
              <a:rPr lang="es-MX" sz="2400" b="1" u="sng" dirty="0">
                <a:solidFill>
                  <a:srgbClr val="FFFF00"/>
                </a:solidFill>
                <a:latin typeface="Arial" panose="020B0604020202020204" pitchFamily="34" charset="0"/>
                <a:cs typeface="Arial" panose="020B0604020202020204" pitchFamily="34" charset="0"/>
              </a:rPr>
              <a:t>comunicación, coordinación e integración </a:t>
            </a:r>
            <a:r>
              <a:rPr lang="es-MX" sz="2400" b="1" dirty="0">
                <a:latin typeface="Arial" panose="020B0604020202020204" pitchFamily="34" charset="0"/>
                <a:cs typeface="Arial" panose="020B0604020202020204" pitchFamily="34" charset="0"/>
              </a:rPr>
              <a:t>entre los agentes de la cadena y los diferentes niveles de </a:t>
            </a:r>
            <a:r>
              <a:rPr lang="es-MX" sz="2400" b="1" dirty="0" smtClean="0">
                <a:latin typeface="Arial" panose="020B0604020202020204" pitchFamily="34" charset="0"/>
                <a:cs typeface="Arial" panose="020B0604020202020204" pitchFamily="34" charset="0"/>
              </a:rPr>
              <a:t>gobierno.</a:t>
            </a:r>
          </a:p>
          <a:p>
            <a:pPr marL="0" indent="0" algn="ctr">
              <a:buNone/>
            </a:pPr>
            <a:r>
              <a:rPr lang="es-MX" sz="2400" b="1" dirty="0" smtClean="0">
                <a:latin typeface="Arial" panose="020B0604020202020204" pitchFamily="34" charset="0"/>
                <a:cs typeface="Arial" panose="020B0604020202020204" pitchFamily="34" charset="0"/>
              </a:rPr>
              <a:t>2</a:t>
            </a:r>
            <a:r>
              <a:rPr lang="es-MX" sz="2400" b="1" dirty="0">
                <a:latin typeface="Arial" panose="020B0604020202020204" pitchFamily="34" charset="0"/>
                <a:cs typeface="Arial" panose="020B0604020202020204" pitchFamily="34" charset="0"/>
              </a:rPr>
              <a:t>) </a:t>
            </a:r>
            <a:r>
              <a:rPr lang="es-MX" sz="2400" b="1" dirty="0" smtClean="0">
                <a:latin typeface="Arial" panose="020B0604020202020204" pitchFamily="34" charset="0"/>
                <a:cs typeface="Arial" panose="020B0604020202020204" pitchFamily="34" charset="0"/>
              </a:rPr>
              <a:t>Crear </a:t>
            </a:r>
            <a:r>
              <a:rPr lang="es-MX" sz="2400" b="1" u="sng" dirty="0">
                <a:solidFill>
                  <a:srgbClr val="FFFF00"/>
                </a:solidFill>
                <a:latin typeface="Arial" panose="020B0604020202020204" pitchFamily="34" charset="0"/>
                <a:cs typeface="Arial" panose="020B0604020202020204" pitchFamily="34" charset="0"/>
              </a:rPr>
              <a:t>concordancia entre la producción y el consumo </a:t>
            </a:r>
            <a:r>
              <a:rPr lang="es-MX" sz="2400" b="1" dirty="0">
                <a:latin typeface="Arial" panose="020B0604020202020204" pitchFamily="34" charset="0"/>
                <a:cs typeface="Arial" panose="020B0604020202020204" pitchFamily="34" charset="0"/>
              </a:rPr>
              <a:t>generando productos de </a:t>
            </a:r>
            <a:r>
              <a:rPr lang="es-MX" sz="2400" b="1" dirty="0" smtClean="0">
                <a:latin typeface="Arial" panose="020B0604020202020204" pitchFamily="34" charset="0"/>
                <a:cs typeface="Arial" panose="020B0604020202020204" pitchFamily="34" charset="0"/>
              </a:rPr>
              <a:t>calidad. </a:t>
            </a:r>
          </a:p>
          <a:p>
            <a:pPr marL="0" indent="0" algn="ctr">
              <a:buNone/>
            </a:pPr>
            <a:r>
              <a:rPr lang="es-MX" sz="2400" b="1" dirty="0" smtClean="0">
                <a:latin typeface="Arial" panose="020B0604020202020204" pitchFamily="34" charset="0"/>
                <a:cs typeface="Arial" panose="020B0604020202020204" pitchFamily="34" charset="0"/>
              </a:rPr>
              <a:t>3</a:t>
            </a:r>
            <a:r>
              <a:rPr lang="es-MX" sz="2400" b="1" dirty="0">
                <a:latin typeface="Arial" panose="020B0604020202020204" pitchFamily="34" charset="0"/>
                <a:cs typeface="Arial" panose="020B0604020202020204" pitchFamily="34" charset="0"/>
              </a:rPr>
              <a:t>) </a:t>
            </a:r>
            <a:r>
              <a:rPr lang="es-MX" sz="2400" b="1" dirty="0" smtClean="0">
                <a:latin typeface="Arial" panose="020B0604020202020204" pitchFamily="34" charset="0"/>
                <a:cs typeface="Arial" panose="020B0604020202020204" pitchFamily="34" charset="0"/>
              </a:rPr>
              <a:t>Mejorar </a:t>
            </a:r>
            <a:r>
              <a:rPr lang="es-MX" sz="2400" b="1" dirty="0">
                <a:latin typeface="Arial" panose="020B0604020202020204" pitchFamily="34" charset="0"/>
                <a:cs typeface="Arial" panose="020B0604020202020204" pitchFamily="34" charset="0"/>
              </a:rPr>
              <a:t>el </a:t>
            </a:r>
            <a:r>
              <a:rPr lang="es-MX" sz="2400" b="1" u="sng" dirty="0">
                <a:solidFill>
                  <a:srgbClr val="FFFF00"/>
                </a:solidFill>
                <a:latin typeface="Arial" panose="020B0604020202020204" pitchFamily="34" charset="0"/>
                <a:cs typeface="Arial" panose="020B0604020202020204" pitchFamily="34" charset="0"/>
              </a:rPr>
              <a:t>bienestar social y económico </a:t>
            </a:r>
            <a:r>
              <a:rPr lang="es-MX" sz="2400" b="1" dirty="0">
                <a:latin typeface="Arial" panose="020B0604020202020204" pitchFamily="34" charset="0"/>
                <a:cs typeface="Arial" panose="020B0604020202020204" pitchFamily="34" charset="0"/>
              </a:rPr>
              <a:t>de los productores y demás agentes económicos participantes en la cadena </a:t>
            </a:r>
            <a:r>
              <a:rPr lang="es-MX" sz="2400" b="1" dirty="0" smtClean="0">
                <a:latin typeface="Arial" panose="020B0604020202020204" pitchFamily="34" charset="0"/>
                <a:cs typeface="Arial" panose="020B0604020202020204" pitchFamily="34" charset="0"/>
              </a:rPr>
              <a:t>productiva. </a:t>
            </a:r>
            <a:endParaRPr lang="es-MX"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827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868362"/>
          </a:xfrm>
        </p:spPr>
        <p:txBody>
          <a:bodyPr/>
          <a:lstStyle/>
          <a:p>
            <a:r>
              <a:rPr lang="es-MX" sz="2400" b="1" u="sng" dirty="0">
                <a:effectLst>
                  <a:outerShdw blurRad="38100" dist="38100" dir="2700000" algn="tl">
                    <a:srgbClr val="000000">
                      <a:alpha val="43137"/>
                    </a:srgbClr>
                  </a:outerShdw>
                </a:effectLst>
              </a:rPr>
              <a:t>Sinergia para fortalecer la </a:t>
            </a:r>
            <a:r>
              <a:rPr lang="es-MX" sz="2400" b="1" u="sng" dirty="0">
                <a:solidFill>
                  <a:srgbClr val="FFFF00"/>
                </a:solidFill>
                <a:effectLst>
                  <a:outerShdw blurRad="38100" dist="38100" dir="2700000" algn="tl">
                    <a:srgbClr val="000000">
                      <a:alpha val="43137"/>
                    </a:srgbClr>
                  </a:outerShdw>
                </a:effectLst>
              </a:rPr>
              <a:t>“Cadena de valor de </a:t>
            </a:r>
            <a:r>
              <a:rPr lang="es-MX" sz="2400" b="1" u="sng" dirty="0" err="1">
                <a:solidFill>
                  <a:srgbClr val="FFFF00"/>
                </a:solidFill>
                <a:effectLst>
                  <a:outerShdw blurRad="38100" dist="38100" dir="2700000" algn="tl">
                    <a:srgbClr val="000000">
                      <a:alpha val="43137"/>
                    </a:srgbClr>
                  </a:outerShdw>
                </a:effectLst>
              </a:rPr>
              <a:t>proteina</a:t>
            </a:r>
            <a:r>
              <a:rPr lang="es-MX" sz="2400" b="1" u="sng" dirty="0">
                <a:solidFill>
                  <a:srgbClr val="FFFF00"/>
                </a:solidFill>
                <a:effectLst>
                  <a:outerShdw blurRad="38100" dist="38100" dir="2700000" algn="tl">
                    <a:srgbClr val="000000">
                      <a:alpha val="43137"/>
                    </a:srgbClr>
                  </a:outerShdw>
                </a:effectLst>
              </a:rPr>
              <a:t> </a:t>
            </a:r>
            <a:r>
              <a:rPr lang="es-MX" sz="2400" b="1" u="sng" dirty="0" err="1">
                <a:solidFill>
                  <a:srgbClr val="FFFF00"/>
                </a:solidFill>
                <a:effectLst>
                  <a:outerShdw blurRad="38100" dist="38100" dir="2700000" algn="tl">
                    <a:srgbClr val="000000">
                      <a:alpha val="43137"/>
                    </a:srgbClr>
                  </a:outerShdw>
                </a:effectLst>
              </a:rPr>
              <a:t>avicola</a:t>
            </a:r>
            <a:r>
              <a:rPr lang="es-MX" sz="2400" b="1" u="sng" dirty="0">
                <a:solidFill>
                  <a:srgbClr val="FFFF00"/>
                </a:solidFill>
                <a:effectLst>
                  <a:outerShdw blurRad="38100" dist="38100" dir="2700000" algn="tl">
                    <a:srgbClr val="000000">
                      <a:alpha val="43137"/>
                    </a:srgbClr>
                  </a:outerShdw>
                </a:effectLst>
              </a:rPr>
              <a:t>” </a:t>
            </a:r>
            <a:r>
              <a:rPr lang="es-MX" sz="2400" b="1" dirty="0">
                <a:effectLst>
                  <a:outerShdw blurRad="38100" dist="38100" dir="2700000" algn="tl">
                    <a:srgbClr val="000000">
                      <a:alpha val="43137"/>
                    </a:srgbClr>
                  </a:outerShdw>
                </a:effectLst>
              </a:rPr>
              <a:t>y  su sustentabilidad</a:t>
            </a:r>
            <a:endParaRPr lang="en-US" sz="2400" dirty="0">
              <a:solidFill>
                <a:schemeClr val="tx1"/>
              </a:solidFill>
              <a:latin typeface="+mn-lt"/>
            </a:endParaRPr>
          </a:p>
        </p:txBody>
      </p:sp>
      <p:sp>
        <p:nvSpPr>
          <p:cNvPr id="3" name="2 Marcador de contenido"/>
          <p:cNvSpPr>
            <a:spLocks noGrp="1"/>
          </p:cNvSpPr>
          <p:nvPr>
            <p:ph idx="1"/>
          </p:nvPr>
        </p:nvSpPr>
        <p:spPr>
          <a:xfrm>
            <a:off x="81906" y="1196752"/>
            <a:ext cx="9036496" cy="6093296"/>
          </a:xfrm>
        </p:spPr>
        <p:txBody>
          <a:bodyPr/>
          <a:lstStyle/>
          <a:p>
            <a:pPr marL="0" indent="0" algn="ctr">
              <a:buNone/>
            </a:pPr>
            <a:r>
              <a:rPr lang="es-MX" sz="2000" b="1" i="1" cap="all" dirty="0"/>
              <a:t>objetivo DE LA HUELLA DE CARBONO</a:t>
            </a:r>
            <a:br>
              <a:rPr lang="es-MX" sz="2000" b="1" i="1" cap="all" dirty="0"/>
            </a:br>
            <a:endParaRPr lang="es-MX" sz="2000" b="1" dirty="0" smtClean="0">
              <a:effectLst>
                <a:outerShdw blurRad="38100" dist="38100" dir="2700000" algn="tl">
                  <a:srgbClr val="000000">
                    <a:alpha val="43137"/>
                  </a:srgbClr>
                </a:outerShdw>
              </a:effectLst>
            </a:endParaRPr>
          </a:p>
          <a:p>
            <a:pPr marL="0" indent="0" algn="ctr">
              <a:buNone/>
            </a:pPr>
            <a:r>
              <a:rPr lang="es-MX" sz="2000" b="1" dirty="0" smtClean="0">
                <a:effectLst>
                  <a:outerShdw blurRad="38100" dist="38100" dir="2700000" algn="tl">
                    <a:srgbClr val="000000">
                      <a:alpha val="43137"/>
                    </a:srgbClr>
                  </a:outerShdw>
                </a:effectLst>
              </a:rPr>
              <a:t>La </a:t>
            </a:r>
            <a:r>
              <a:rPr lang="es-MX" sz="2000" b="1" dirty="0">
                <a:effectLst>
                  <a:outerShdw blurRad="38100" dist="38100" dir="2700000" algn="tl">
                    <a:srgbClr val="000000">
                      <a:alpha val="43137"/>
                    </a:srgbClr>
                  </a:outerShdw>
                </a:effectLst>
              </a:rPr>
              <a:t>Huella de Carbono busca calcular la cantidad de GEI que son emitidos directa o indirectamente a la atmósfera cada vez que se realiza una acción determinada y que las empresas puedan reducir los niveles de contaminación mediante un cálculo estandarizado de las emisiones durante los procesos productivos.</a:t>
            </a:r>
          </a:p>
          <a:p>
            <a:pPr marL="0" indent="0" algn="ctr">
              <a:buNone/>
            </a:pPr>
            <a:r>
              <a:rPr lang="es-MX" sz="2000" b="1" u="sng" dirty="0">
                <a:solidFill>
                  <a:srgbClr val="FFFF00"/>
                </a:solidFill>
                <a:effectLst>
                  <a:outerShdw blurRad="38100" dist="38100" dir="2700000" algn="tl">
                    <a:srgbClr val="000000">
                      <a:alpha val="43137"/>
                    </a:srgbClr>
                  </a:outerShdw>
                </a:effectLst>
              </a:rPr>
              <a:t>El certificado de la huella de carbono no es </a:t>
            </a:r>
            <a:r>
              <a:rPr lang="es-MX" sz="2000" b="1" u="sng" dirty="0" smtClean="0">
                <a:solidFill>
                  <a:srgbClr val="FFFF00"/>
                </a:solidFill>
                <a:effectLst>
                  <a:outerShdw blurRad="38100" dist="38100" dir="2700000" algn="tl">
                    <a:srgbClr val="000000">
                      <a:alpha val="43137"/>
                    </a:srgbClr>
                  </a:outerShdw>
                </a:effectLst>
              </a:rPr>
              <a:t>obligatorio </a:t>
            </a:r>
            <a:r>
              <a:rPr lang="es-MX" sz="2000" b="1" u="sng" dirty="0" smtClean="0">
                <a:solidFill>
                  <a:srgbClr val="FF0000"/>
                </a:solidFill>
                <a:effectLst>
                  <a:outerShdw blurRad="38100" dist="38100" dir="2700000" algn="tl">
                    <a:srgbClr val="000000">
                      <a:alpha val="43137"/>
                    </a:srgbClr>
                  </a:outerShdw>
                </a:effectLst>
              </a:rPr>
              <a:t>ahora </a:t>
            </a:r>
            <a:r>
              <a:rPr lang="es-MX" sz="2000" b="1" dirty="0" smtClean="0">
                <a:solidFill>
                  <a:srgbClr val="FF0000"/>
                </a:solidFill>
                <a:effectLst>
                  <a:outerShdw blurRad="38100" dist="38100" dir="2700000" algn="tl">
                    <a:srgbClr val="000000">
                      <a:alpha val="43137"/>
                    </a:srgbClr>
                  </a:outerShdw>
                </a:effectLst>
              </a:rPr>
              <a:t>,</a:t>
            </a:r>
            <a:r>
              <a:rPr lang="es-MX" sz="2000" b="1" dirty="0" smtClean="0">
                <a:effectLst>
                  <a:outerShdw blurRad="38100" dist="38100" dir="2700000" algn="tl">
                    <a:srgbClr val="000000">
                      <a:alpha val="43137"/>
                    </a:srgbClr>
                  </a:outerShdw>
                </a:effectLst>
              </a:rPr>
              <a:t> </a:t>
            </a:r>
            <a:r>
              <a:rPr lang="es-MX" sz="2000" b="1" dirty="0">
                <a:solidFill>
                  <a:srgbClr val="FFFF00"/>
                </a:solidFill>
                <a:effectLst>
                  <a:outerShdw blurRad="38100" dist="38100" dir="2700000" algn="tl">
                    <a:srgbClr val="000000">
                      <a:alpha val="43137"/>
                    </a:srgbClr>
                  </a:outerShdw>
                </a:effectLst>
              </a:rPr>
              <a:t>pero muchas empresas están interesadas en que sus productos lleven la etiqueta que certifica los valores de CO</a:t>
            </a:r>
            <a:r>
              <a:rPr lang="es-MX" sz="2000" b="1" baseline="-25000" dirty="0">
                <a:solidFill>
                  <a:srgbClr val="FFFF00"/>
                </a:solidFill>
                <a:effectLst>
                  <a:outerShdw blurRad="38100" dist="38100" dir="2700000" algn="tl">
                    <a:srgbClr val="000000">
                      <a:alpha val="43137"/>
                    </a:srgbClr>
                  </a:outerShdw>
                </a:effectLst>
              </a:rPr>
              <a:t>2</a:t>
            </a:r>
            <a:r>
              <a:rPr lang="es-MX" sz="2000" b="1" dirty="0">
                <a:solidFill>
                  <a:srgbClr val="FFFF00"/>
                </a:solidFill>
                <a:effectLst>
                  <a:outerShdw blurRad="38100" dist="38100" dir="2700000" algn="tl">
                    <a:srgbClr val="000000">
                      <a:alpha val="43137"/>
                    </a:srgbClr>
                  </a:outerShdw>
                </a:effectLst>
              </a:rPr>
              <a:t> de sus productos y de esta manera los consumidores puedan optar por productos más sanos y menos contaminantes</a:t>
            </a:r>
            <a:r>
              <a:rPr lang="es-MX" sz="2000" b="1" dirty="0" smtClean="0">
                <a:solidFill>
                  <a:srgbClr val="FFFF00"/>
                </a:solidFill>
                <a:effectLst>
                  <a:outerShdw blurRad="38100" dist="38100" dir="2700000" algn="tl">
                    <a:srgbClr val="000000">
                      <a:alpha val="43137"/>
                    </a:srgbClr>
                  </a:outerShdw>
                </a:effectLst>
              </a:rPr>
              <a:t>. (ISO 22000)</a:t>
            </a:r>
          </a:p>
          <a:p>
            <a:pPr marL="0" indent="0" algn="ctr">
              <a:buNone/>
            </a:pPr>
            <a:endParaRPr lang="es-MX" sz="2000" b="1" dirty="0" smtClean="0">
              <a:effectLst>
                <a:outerShdw blurRad="38100" dist="38100" dir="2700000" algn="tl">
                  <a:srgbClr val="000000">
                    <a:alpha val="43137"/>
                  </a:srgbClr>
                </a:outerShdw>
              </a:effectLst>
            </a:endParaRPr>
          </a:p>
          <a:p>
            <a:pPr marL="0" indent="0" algn="ctr">
              <a:buNone/>
            </a:pPr>
            <a:r>
              <a:rPr lang="es-MX" sz="2000" b="1" i="1" cap="all" dirty="0">
                <a:effectLst>
                  <a:outerShdw blurRad="38100" dist="38100" dir="2700000" algn="tl">
                    <a:srgbClr val="000000">
                      <a:alpha val="43137"/>
                    </a:srgbClr>
                  </a:outerShdw>
                </a:effectLst>
              </a:rPr>
              <a:t> NORMAS </a:t>
            </a:r>
            <a:r>
              <a:rPr lang="es-MX" sz="2000" b="1" i="1" cap="all" dirty="0" smtClean="0">
                <a:effectLst>
                  <a:outerShdw blurRad="38100" dist="38100" dir="2700000" algn="tl">
                    <a:srgbClr val="000000">
                      <a:alpha val="43137"/>
                    </a:srgbClr>
                  </a:outerShdw>
                </a:effectLst>
              </a:rPr>
              <a:t>que </a:t>
            </a:r>
            <a:r>
              <a:rPr lang="es-MX" sz="2000" b="1" i="1" cap="all" dirty="0">
                <a:effectLst>
                  <a:outerShdw blurRad="38100" dist="38100" dir="2700000" algn="tl">
                    <a:srgbClr val="000000">
                      <a:alpha val="43137"/>
                    </a:srgbClr>
                  </a:outerShdw>
                </a:effectLst>
              </a:rPr>
              <a:t>APLICAN A </a:t>
            </a:r>
            <a:r>
              <a:rPr lang="es-MX" sz="2000" b="1" i="1" cap="all" dirty="0" smtClean="0">
                <a:effectLst>
                  <a:outerShdw blurRad="38100" dist="38100" dir="2700000" algn="tl">
                    <a:srgbClr val="000000">
                      <a:alpha val="43137"/>
                    </a:srgbClr>
                  </a:outerShdw>
                </a:effectLst>
              </a:rPr>
              <a:t>LA HUELLA </a:t>
            </a:r>
            <a:r>
              <a:rPr lang="es-MX" sz="2000" b="1" i="1" cap="all" dirty="0">
                <a:effectLst>
                  <a:outerShdw blurRad="38100" dist="38100" dir="2700000" algn="tl">
                    <a:srgbClr val="000000">
                      <a:alpha val="43137"/>
                    </a:srgbClr>
                  </a:outerShdw>
                </a:effectLst>
              </a:rPr>
              <a:t>DE </a:t>
            </a:r>
            <a:r>
              <a:rPr lang="es-MX" sz="2000" b="1" i="1" cap="all" dirty="0" smtClean="0">
                <a:effectLst>
                  <a:outerShdw blurRad="38100" dist="38100" dir="2700000" algn="tl">
                    <a:srgbClr val="000000">
                      <a:alpha val="43137"/>
                    </a:srgbClr>
                  </a:outerShdw>
                </a:effectLst>
              </a:rPr>
              <a:t>CARBON?</a:t>
            </a:r>
            <a:endParaRPr lang="es-MX" sz="2000" b="1" i="1" cap="all" dirty="0">
              <a:effectLst>
                <a:outerShdw blurRad="38100" dist="38100" dir="2700000" algn="tl">
                  <a:srgbClr val="000000">
                    <a:alpha val="43137"/>
                  </a:srgbClr>
                </a:outerShdw>
              </a:effectLst>
            </a:endParaRPr>
          </a:p>
          <a:p>
            <a:pPr marL="0" indent="0" algn="ctr">
              <a:buNone/>
            </a:pPr>
            <a:r>
              <a:rPr lang="es-MX" sz="2000" b="1" dirty="0">
                <a:effectLst>
                  <a:outerShdw blurRad="38100" dist="38100" dir="2700000" algn="tl">
                    <a:srgbClr val="000000">
                      <a:alpha val="43137"/>
                    </a:srgbClr>
                  </a:outerShdw>
                </a:effectLst>
              </a:rPr>
              <a:t>ISO 14067 está diseñado para ser un estándar internacional de dos piezas para los productos y servicios de las Huellas de Carbono y las etiquetas de carbono:</a:t>
            </a:r>
          </a:p>
          <a:p>
            <a:pPr marL="0" indent="0" algn="ctr">
              <a:buNone/>
            </a:pPr>
            <a:r>
              <a:rPr lang="es-MX" sz="2000" b="1" dirty="0">
                <a:effectLst>
                  <a:outerShdw blurRad="38100" dist="38100" dir="2700000" algn="tl">
                    <a:srgbClr val="000000">
                      <a:alpha val="43137"/>
                    </a:srgbClr>
                  </a:outerShdw>
                </a:effectLst>
              </a:rPr>
              <a:t>ISO 14067 Huella de Carbono de los productos - Parte 1: Cuantificación</a:t>
            </a:r>
          </a:p>
          <a:p>
            <a:pPr marL="0" indent="0" algn="ctr">
              <a:buNone/>
            </a:pPr>
            <a:r>
              <a:rPr lang="es-MX" sz="2000" b="1" dirty="0">
                <a:effectLst>
                  <a:outerShdw blurRad="38100" dist="38100" dir="2700000" algn="tl">
                    <a:srgbClr val="000000">
                      <a:alpha val="43137"/>
                    </a:srgbClr>
                  </a:outerShdw>
                </a:effectLst>
              </a:rPr>
              <a:t>ISO 14067 Huella de Carbono de los productos - Parte 2: Comunicación</a:t>
            </a:r>
          </a:p>
          <a:p>
            <a:pPr marL="0" indent="0" algn="ctr">
              <a:buNone/>
            </a:pPr>
            <a:endParaRPr lang="es-MX" sz="2000" b="1" dirty="0">
              <a:effectLst>
                <a:outerShdw blurRad="38100" dist="38100" dir="2700000" algn="tl">
                  <a:srgbClr val="000000">
                    <a:alpha val="43137"/>
                  </a:srgbClr>
                </a:outerShdw>
              </a:effectLst>
            </a:endParaRPr>
          </a:p>
          <a:p>
            <a:pPr marL="0" indent="0" algn="ctr">
              <a:buNone/>
            </a:pP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1527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393763930"/>
              </p:ext>
            </p:extLst>
          </p:nvPr>
        </p:nvGraphicFramePr>
        <p:xfrm>
          <a:off x="0" y="3429000"/>
          <a:ext cx="4896544" cy="3231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Box 3"/>
          <p:cNvSpPr txBox="1">
            <a:spLocks noChangeArrowheads="1"/>
          </p:cNvSpPr>
          <p:nvPr/>
        </p:nvSpPr>
        <p:spPr bwMode="auto">
          <a:xfrm>
            <a:off x="0" y="46038"/>
            <a:ext cx="9144000" cy="862682"/>
          </a:xfrm>
          <a:prstGeom prst="rect">
            <a:avLst/>
          </a:prstGeom>
          <a:solidFill>
            <a:srgbClr val="00B0F0"/>
          </a:solidFill>
          <a:ln w="9525">
            <a:solidFill>
              <a:srgbClr val="000000"/>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smtClean="0">
                <a:latin typeface="+mn-lt"/>
              </a:rPr>
              <a:t>ESQUEMA DE INTEGRACION VERTICAL Y VINCULACION CON LA CADENA  DE VALOR</a:t>
            </a:r>
          </a:p>
          <a:p>
            <a:pPr eaLnBrk="1" hangingPunct="1"/>
            <a:r>
              <a:rPr lang="en-US" altLang="es-MX" b="1" dirty="0" smtClean="0">
                <a:effectLst>
                  <a:outerShdw blurRad="38100" dist="38100" dir="2700000" algn="tl">
                    <a:srgbClr val="000000">
                      <a:alpha val="43137"/>
                    </a:srgbClr>
                  </a:outerShdw>
                </a:effectLst>
                <a:latin typeface="+mn-lt"/>
                <a:ea typeface="Times New Roman" pitchFamily="18" charset="0"/>
                <a:cs typeface="Arial" pitchFamily="34" charset="0"/>
              </a:rPr>
              <a:t>                                                     (</a:t>
            </a:r>
            <a:r>
              <a:rPr lang="en-US" altLang="es-MX" b="1" dirty="0" err="1" smtClean="0">
                <a:effectLst>
                  <a:outerShdw blurRad="38100" dist="38100" dir="2700000" algn="tl">
                    <a:srgbClr val="000000">
                      <a:alpha val="43137"/>
                    </a:srgbClr>
                  </a:outerShdw>
                </a:effectLst>
                <a:latin typeface="+mn-lt"/>
                <a:ea typeface="Times New Roman" pitchFamily="18" charset="0"/>
                <a:cs typeface="Arial" pitchFamily="34" charset="0"/>
              </a:rPr>
              <a:t>Seguridad</a:t>
            </a:r>
            <a:r>
              <a:rPr lang="en-US" altLang="es-MX" b="1" dirty="0" smtClean="0">
                <a:effectLst>
                  <a:outerShdw blurRad="38100" dist="38100" dir="2700000" algn="tl">
                    <a:srgbClr val="000000">
                      <a:alpha val="43137"/>
                    </a:srgbClr>
                  </a:outerShdw>
                </a:effectLst>
                <a:latin typeface="+mn-lt"/>
                <a:ea typeface="Times New Roman" pitchFamily="18" charset="0"/>
                <a:cs typeface="Arial" pitchFamily="34" charset="0"/>
              </a:rPr>
              <a:t> </a:t>
            </a:r>
            <a:r>
              <a:rPr lang="en-US" altLang="es-MX" b="1" dirty="0" err="1" smtClean="0">
                <a:effectLst>
                  <a:outerShdw blurRad="38100" dist="38100" dir="2700000" algn="tl">
                    <a:srgbClr val="000000">
                      <a:alpha val="43137"/>
                    </a:srgbClr>
                  </a:outerShdw>
                </a:effectLst>
                <a:latin typeface="+mn-lt"/>
                <a:ea typeface="Times New Roman" pitchFamily="18" charset="0"/>
                <a:cs typeface="Arial" pitchFamily="34" charset="0"/>
              </a:rPr>
              <a:t>Alimentaria</a:t>
            </a:r>
            <a:r>
              <a:rPr lang="en-US" altLang="es-MX" b="1" dirty="0" smtClean="0">
                <a:effectLst>
                  <a:outerShdw blurRad="38100" dist="38100" dir="2700000" algn="tl">
                    <a:srgbClr val="000000">
                      <a:alpha val="43137"/>
                    </a:srgbClr>
                  </a:outerShdw>
                </a:effectLst>
                <a:latin typeface="+mn-lt"/>
                <a:ea typeface="Times New Roman" pitchFamily="18" charset="0"/>
                <a:cs typeface="Arial" pitchFamily="34" charset="0"/>
              </a:rPr>
              <a:t>)</a:t>
            </a:r>
            <a:endParaRPr lang="es-MX" altLang="es-MX" b="1" dirty="0">
              <a:effectLst>
                <a:outerShdw blurRad="38100" dist="38100" dir="2700000" algn="tl">
                  <a:srgbClr val="000000">
                    <a:alpha val="43137"/>
                  </a:srgbClr>
                </a:outerShdw>
              </a:effectLst>
              <a:latin typeface="+mn-lt"/>
              <a:ea typeface="Times New Roman" pitchFamily="18" charset="0"/>
              <a:cs typeface="Arial" pitchFamily="34" charset="0"/>
            </a:endParaRPr>
          </a:p>
        </p:txBody>
      </p:sp>
      <p:pic>
        <p:nvPicPr>
          <p:cNvPr id="4" name="3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344" y="5301800"/>
            <a:ext cx="1219929" cy="720080"/>
          </a:xfrm>
          <a:prstGeom prst="rect">
            <a:avLst/>
          </a:prstGeom>
        </p:spPr>
      </p:pic>
      <p:pic>
        <p:nvPicPr>
          <p:cNvPr id="5" name="4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40352" y="6165896"/>
            <a:ext cx="1212765" cy="719488"/>
          </a:xfrm>
          <a:prstGeom prst="rect">
            <a:avLst/>
          </a:prstGeom>
        </p:spPr>
      </p:pic>
      <p:graphicFrame>
        <p:nvGraphicFramePr>
          <p:cNvPr id="6" name="5 Diagrama"/>
          <p:cNvGraphicFramePr/>
          <p:nvPr>
            <p:extLst>
              <p:ext uri="{D42A27DB-BD31-4B8C-83A1-F6EECF244321}">
                <p14:modId xmlns:p14="http://schemas.microsoft.com/office/powerpoint/2010/main" val="2864546668"/>
              </p:ext>
            </p:extLst>
          </p:nvPr>
        </p:nvGraphicFramePr>
        <p:xfrm>
          <a:off x="3707904" y="3257600"/>
          <a:ext cx="5220072" cy="36004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0" name="9 Imagen"/>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764704"/>
            <a:ext cx="9144000" cy="2592288"/>
          </a:xfrm>
          <a:prstGeom prst="rect">
            <a:avLst/>
          </a:prstGeom>
        </p:spPr>
      </p:pic>
    </p:spTree>
    <p:extLst>
      <p:ext uri="{BB962C8B-B14F-4D97-AF65-F5344CB8AC3E}">
        <p14:creationId xmlns:p14="http://schemas.microsoft.com/office/powerpoint/2010/main" val="211207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6"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71400"/>
            <a:ext cx="9144000" cy="1143000"/>
          </a:xfrm>
        </p:spPr>
        <p:txBody>
          <a:bodyPr>
            <a:normAutofit fontScale="90000"/>
          </a:bodyPr>
          <a:lstStyle/>
          <a:p>
            <a:r>
              <a:rPr lang="es-ES" sz="3600" b="1" dirty="0" smtClean="0">
                <a:solidFill>
                  <a:schemeClr val="tx1"/>
                </a:solidFill>
                <a:effectLst>
                  <a:outerShdw blurRad="38100" dist="38100" dir="2700000" algn="tl">
                    <a:srgbClr val="000000">
                      <a:alpha val="43137"/>
                    </a:srgbClr>
                  </a:outerShdw>
                </a:effectLst>
              </a:rPr>
              <a:t>Matriz de atractivo de mercado de la avicultura mexicana</a:t>
            </a:r>
            <a:endParaRPr lang="es-ES" sz="3600" b="1" dirty="0">
              <a:solidFill>
                <a:schemeClr val="tx1"/>
              </a:solidFill>
              <a:effectLst>
                <a:outerShdw blurRad="38100" dist="38100" dir="2700000" algn="tl">
                  <a:srgbClr val="000000">
                    <a:alpha val="43137"/>
                  </a:srgbClr>
                </a:outerShdw>
              </a:effectLst>
            </a:endParaRPr>
          </a:p>
        </p:txBody>
      </p:sp>
      <p:graphicFrame>
        <p:nvGraphicFramePr>
          <p:cNvPr id="11" name="10 Marcador de contenido"/>
          <p:cNvGraphicFramePr>
            <a:graphicFrameLocks noGrp="1"/>
          </p:cNvGraphicFramePr>
          <p:nvPr>
            <p:ph idx="1"/>
            <p:extLst>
              <p:ext uri="{D42A27DB-BD31-4B8C-83A1-F6EECF244321}">
                <p14:modId xmlns:p14="http://schemas.microsoft.com/office/powerpoint/2010/main" val="459144727"/>
              </p:ext>
            </p:extLst>
          </p:nvPr>
        </p:nvGraphicFramePr>
        <p:xfrm>
          <a:off x="738206" y="2126493"/>
          <a:ext cx="5778012" cy="3318732"/>
        </p:xfrm>
        <a:graphic>
          <a:graphicData uri="http://schemas.openxmlformats.org/drawingml/2006/table">
            <a:tbl>
              <a:tblPr firstRow="1" bandRow="1">
                <a:tableStyleId>{5C22544A-7EE6-4342-B048-85BDC9FD1C3A}</a:tableStyleId>
              </a:tblPr>
              <a:tblGrid>
                <a:gridCol w="1444503"/>
                <a:gridCol w="1444503"/>
                <a:gridCol w="1444503"/>
                <a:gridCol w="1444503"/>
              </a:tblGrid>
              <a:tr h="1106244">
                <a:tc>
                  <a:txBody>
                    <a:bodyPr/>
                    <a:lstStyle/>
                    <a:p>
                      <a:r>
                        <a:rPr lang="es-MX" b="1" dirty="0" smtClean="0">
                          <a:solidFill>
                            <a:srgbClr val="000099"/>
                          </a:solidFill>
                          <a:effectLst>
                            <a:outerShdw blurRad="38100" dist="38100" dir="2700000" algn="tl">
                              <a:srgbClr val="000000">
                                <a:alpha val="43137"/>
                              </a:srgbClr>
                            </a:outerShdw>
                          </a:effectLst>
                        </a:rPr>
                        <a:t>ALTA</a:t>
                      </a:r>
                      <a:endParaRPr lang="es-MX" b="1" dirty="0">
                        <a:solidFill>
                          <a:srgbClr val="000099"/>
                        </a:solidFill>
                        <a:effectLst>
                          <a:outerShdw blurRad="38100" dist="38100" dir="2700000" algn="tl">
                            <a:srgbClr val="000000">
                              <a:alpha val="43137"/>
                            </a:srgbClr>
                          </a:outerShdw>
                        </a:effectLst>
                      </a:endParaRPr>
                    </a:p>
                  </a:txBody>
                  <a:tcPr>
                    <a:solidFill>
                      <a:srgbClr val="00B0F0"/>
                    </a:solidFill>
                  </a:tcPr>
                </a:tc>
                <a:tc>
                  <a:txBody>
                    <a:bodyPr/>
                    <a:lstStyle/>
                    <a:p>
                      <a:endParaRPr lang="es-MX" b="1" dirty="0">
                        <a:effectLst>
                          <a:outerShdw blurRad="38100" dist="38100" dir="2700000" algn="tl">
                            <a:srgbClr val="000000">
                              <a:alpha val="43137"/>
                            </a:srgbClr>
                          </a:outerShdw>
                        </a:effectLst>
                      </a:endParaRPr>
                    </a:p>
                  </a:txBody>
                  <a:tcPr>
                    <a:solidFill>
                      <a:srgbClr val="00B0F0"/>
                    </a:solidFill>
                  </a:tcPr>
                </a:tc>
                <a:tc>
                  <a:txBody>
                    <a:bodyPr/>
                    <a:lstStyle/>
                    <a:p>
                      <a:endParaRPr lang="es-MX" b="1" dirty="0">
                        <a:effectLst>
                          <a:outerShdw blurRad="38100" dist="38100" dir="2700000" algn="tl">
                            <a:srgbClr val="000000">
                              <a:alpha val="43137"/>
                            </a:srgbClr>
                          </a:outerShdw>
                        </a:effectLst>
                      </a:endParaRPr>
                    </a:p>
                  </a:txBody>
                  <a:tcPr>
                    <a:solidFill>
                      <a:srgbClr val="00B0F0"/>
                    </a:solidFill>
                  </a:tcPr>
                </a:tc>
                <a:tc>
                  <a:txBody>
                    <a:bodyPr/>
                    <a:lstStyle/>
                    <a:p>
                      <a:endParaRPr lang="es-MX" b="1" dirty="0">
                        <a:effectLst>
                          <a:outerShdw blurRad="38100" dist="38100" dir="2700000" algn="tl">
                            <a:srgbClr val="000000">
                              <a:alpha val="43137"/>
                            </a:srgbClr>
                          </a:outerShdw>
                        </a:effectLst>
                      </a:endParaRPr>
                    </a:p>
                  </a:txBody>
                  <a:tcPr>
                    <a:solidFill>
                      <a:srgbClr val="00B0F0"/>
                    </a:solidFill>
                  </a:tcPr>
                </a:tc>
              </a:tr>
              <a:tr h="1106244">
                <a:tc>
                  <a:txBody>
                    <a:bodyPr/>
                    <a:lstStyle/>
                    <a:p>
                      <a:r>
                        <a:rPr lang="es-MX" b="1" dirty="0" smtClean="0">
                          <a:solidFill>
                            <a:srgbClr val="FFFF00"/>
                          </a:solidFill>
                          <a:effectLst>
                            <a:outerShdw blurRad="38100" dist="38100" dir="2700000" algn="tl">
                              <a:srgbClr val="000000">
                                <a:alpha val="43137"/>
                              </a:srgbClr>
                            </a:outerShdw>
                          </a:effectLst>
                        </a:rPr>
                        <a:t>MEDIA</a:t>
                      </a:r>
                      <a:endParaRPr lang="es-MX" b="1" dirty="0">
                        <a:solidFill>
                          <a:srgbClr val="FFFF00"/>
                        </a:solidFill>
                        <a:effectLst>
                          <a:outerShdw blurRad="38100" dist="38100" dir="2700000" algn="tl">
                            <a:srgbClr val="000000">
                              <a:alpha val="43137"/>
                            </a:srgbClr>
                          </a:outerShdw>
                        </a:effectLst>
                      </a:endParaRPr>
                    </a:p>
                  </a:txBody>
                  <a:tcPr>
                    <a:solidFill>
                      <a:schemeClr val="tx1"/>
                    </a:solidFill>
                  </a:tcPr>
                </a:tc>
                <a:tc>
                  <a:txBody>
                    <a:bodyPr/>
                    <a:lstStyle/>
                    <a:p>
                      <a:endParaRPr lang="es-MX" b="1" dirty="0">
                        <a:effectLst>
                          <a:outerShdw blurRad="38100" dist="38100" dir="2700000" algn="tl">
                            <a:srgbClr val="000000">
                              <a:alpha val="43137"/>
                            </a:srgbClr>
                          </a:outerShdw>
                        </a:effectLst>
                      </a:endParaRPr>
                    </a:p>
                  </a:txBody>
                  <a:tcPr>
                    <a:solidFill>
                      <a:schemeClr val="tx1"/>
                    </a:solidFill>
                  </a:tcPr>
                </a:tc>
                <a:tc>
                  <a:txBody>
                    <a:bodyPr/>
                    <a:lstStyle/>
                    <a:p>
                      <a:endParaRPr lang="es-MX" b="1" dirty="0">
                        <a:effectLst>
                          <a:outerShdw blurRad="38100" dist="38100" dir="2700000" algn="tl">
                            <a:srgbClr val="000000">
                              <a:alpha val="43137"/>
                            </a:srgbClr>
                          </a:outerShdw>
                        </a:effectLst>
                      </a:endParaRPr>
                    </a:p>
                  </a:txBody>
                  <a:tcPr>
                    <a:solidFill>
                      <a:schemeClr val="tx1"/>
                    </a:solidFill>
                  </a:tcPr>
                </a:tc>
                <a:tc>
                  <a:txBody>
                    <a:bodyPr/>
                    <a:lstStyle/>
                    <a:p>
                      <a:endParaRPr lang="es-MX" b="1" dirty="0">
                        <a:effectLst>
                          <a:outerShdw blurRad="38100" dist="38100" dir="2700000" algn="tl">
                            <a:srgbClr val="000000">
                              <a:alpha val="43137"/>
                            </a:srgbClr>
                          </a:outerShdw>
                        </a:effectLst>
                      </a:endParaRPr>
                    </a:p>
                  </a:txBody>
                  <a:tcPr>
                    <a:solidFill>
                      <a:schemeClr val="tx1"/>
                    </a:solidFill>
                  </a:tcPr>
                </a:tc>
              </a:tr>
              <a:tr h="1106244">
                <a:tc>
                  <a:txBody>
                    <a:bodyPr/>
                    <a:lstStyle/>
                    <a:p>
                      <a:r>
                        <a:rPr lang="es-MX" b="1" dirty="0" smtClean="0">
                          <a:solidFill>
                            <a:srgbClr val="FF0000"/>
                          </a:solidFill>
                          <a:effectLst>
                            <a:outerShdw blurRad="38100" dist="38100" dir="2700000" algn="tl">
                              <a:srgbClr val="000000">
                                <a:alpha val="43137"/>
                              </a:srgbClr>
                            </a:outerShdw>
                          </a:effectLst>
                        </a:rPr>
                        <a:t>BAJA</a:t>
                      </a:r>
                      <a:endParaRPr lang="es-MX" b="1" dirty="0">
                        <a:solidFill>
                          <a:srgbClr val="FF0000"/>
                        </a:solidFill>
                        <a:effectLst>
                          <a:outerShdw blurRad="38100" dist="38100" dir="2700000" algn="tl">
                            <a:srgbClr val="000000">
                              <a:alpha val="43137"/>
                            </a:srgbClr>
                          </a:outerShdw>
                        </a:effectLst>
                      </a:endParaRPr>
                    </a:p>
                  </a:txBody>
                  <a:tcPr>
                    <a:solidFill>
                      <a:srgbClr val="00B0F0"/>
                    </a:solidFill>
                  </a:tcPr>
                </a:tc>
                <a:tc>
                  <a:txBody>
                    <a:bodyPr/>
                    <a:lstStyle/>
                    <a:p>
                      <a:r>
                        <a:rPr lang="es-MX" b="1" dirty="0" smtClean="0">
                          <a:solidFill>
                            <a:srgbClr val="FF0000"/>
                          </a:solidFill>
                          <a:effectLst>
                            <a:outerShdw blurRad="38100" dist="38100" dir="2700000" algn="tl">
                              <a:srgbClr val="000000">
                                <a:alpha val="43137"/>
                              </a:srgbClr>
                            </a:outerShdw>
                          </a:effectLst>
                        </a:rPr>
                        <a:t>Floja</a:t>
                      </a:r>
                      <a:endParaRPr lang="es-MX" b="1" dirty="0">
                        <a:solidFill>
                          <a:srgbClr val="FF0000"/>
                        </a:solidFill>
                        <a:effectLst>
                          <a:outerShdw blurRad="38100" dist="38100" dir="2700000" algn="tl">
                            <a:srgbClr val="000000">
                              <a:alpha val="43137"/>
                            </a:srgbClr>
                          </a:outerShdw>
                        </a:effectLst>
                      </a:endParaRPr>
                    </a:p>
                  </a:txBody>
                  <a:tcPr>
                    <a:solidFill>
                      <a:srgbClr val="00B0F0"/>
                    </a:solidFill>
                  </a:tcPr>
                </a:tc>
                <a:tc>
                  <a:txBody>
                    <a:bodyPr/>
                    <a:lstStyle/>
                    <a:p>
                      <a:r>
                        <a:rPr lang="es-MX" b="1" dirty="0" smtClean="0">
                          <a:solidFill>
                            <a:srgbClr val="FFFF00"/>
                          </a:solidFill>
                          <a:effectLst>
                            <a:outerShdw blurRad="38100" dist="38100" dir="2700000" algn="tl">
                              <a:srgbClr val="000000">
                                <a:alpha val="43137"/>
                              </a:srgbClr>
                            </a:outerShdw>
                          </a:effectLst>
                        </a:rPr>
                        <a:t>Media</a:t>
                      </a:r>
                      <a:r>
                        <a:rPr lang="es-MX" b="1" dirty="0" smtClean="0">
                          <a:effectLst>
                            <a:outerShdw blurRad="38100" dist="38100" dir="2700000" algn="tl">
                              <a:srgbClr val="000000">
                                <a:alpha val="43137"/>
                              </a:srgbClr>
                            </a:outerShdw>
                          </a:effectLst>
                        </a:rPr>
                        <a:t> </a:t>
                      </a:r>
                      <a:endParaRPr lang="es-MX" b="1" dirty="0">
                        <a:effectLst>
                          <a:outerShdw blurRad="38100" dist="38100" dir="2700000" algn="tl">
                            <a:srgbClr val="000000">
                              <a:alpha val="43137"/>
                            </a:srgbClr>
                          </a:outerShdw>
                        </a:effectLst>
                      </a:endParaRPr>
                    </a:p>
                  </a:txBody>
                  <a:tcPr>
                    <a:solidFill>
                      <a:srgbClr val="00B0F0"/>
                    </a:solidFill>
                  </a:tcPr>
                </a:tc>
                <a:tc>
                  <a:txBody>
                    <a:bodyPr/>
                    <a:lstStyle/>
                    <a:p>
                      <a:r>
                        <a:rPr lang="es-MX" b="1" dirty="0" smtClean="0">
                          <a:solidFill>
                            <a:srgbClr val="000099"/>
                          </a:solidFill>
                          <a:effectLst>
                            <a:outerShdw blurRad="38100" dist="38100" dir="2700000" algn="tl">
                              <a:srgbClr val="000000">
                                <a:alpha val="43137"/>
                              </a:srgbClr>
                            </a:outerShdw>
                          </a:effectLst>
                        </a:rPr>
                        <a:t>Fuerte</a:t>
                      </a:r>
                      <a:endParaRPr lang="es-MX" b="1" dirty="0">
                        <a:solidFill>
                          <a:srgbClr val="000099"/>
                        </a:solidFill>
                        <a:effectLst>
                          <a:outerShdw blurRad="38100" dist="38100" dir="2700000" algn="tl">
                            <a:srgbClr val="000000">
                              <a:alpha val="43137"/>
                            </a:srgbClr>
                          </a:outerShdw>
                        </a:effectLst>
                      </a:endParaRPr>
                    </a:p>
                  </a:txBody>
                  <a:tcPr>
                    <a:solidFill>
                      <a:srgbClr val="00B0F0"/>
                    </a:solidFill>
                  </a:tcPr>
                </a:tc>
              </a:tr>
            </a:tbl>
          </a:graphicData>
        </a:graphic>
      </p:graphicFrame>
      <p:sp>
        <p:nvSpPr>
          <p:cNvPr id="12" name="11 Rectángulo"/>
          <p:cNvSpPr/>
          <p:nvPr/>
        </p:nvSpPr>
        <p:spPr>
          <a:xfrm>
            <a:off x="0" y="980728"/>
            <a:ext cx="9108504" cy="923330"/>
          </a:xfrm>
          <a:prstGeom prst="rect">
            <a:avLst/>
          </a:prstGeom>
        </p:spPr>
        <p:txBody>
          <a:bodyPr wrap="square">
            <a:spAutoFit/>
          </a:bodyPr>
          <a:lstStyle/>
          <a:p>
            <a:pPr algn="ctr"/>
            <a:r>
              <a:rPr lang="es-MX" b="1" dirty="0">
                <a:effectLst>
                  <a:outerShdw blurRad="38100" dist="38100" dir="2700000" algn="tl">
                    <a:srgbClr val="000000">
                      <a:alpha val="43137"/>
                    </a:srgbClr>
                  </a:outerShdw>
                </a:effectLst>
              </a:rPr>
              <a:t>Dos son las variables que tienen en consideración:</a:t>
            </a:r>
          </a:p>
          <a:p>
            <a:pPr algn="ctr"/>
            <a:r>
              <a:rPr lang="es-MX" b="1" dirty="0">
                <a:effectLst>
                  <a:outerShdw blurRad="38100" dist="38100" dir="2700000" algn="tl">
                    <a:srgbClr val="000000">
                      <a:alpha val="43137"/>
                    </a:srgbClr>
                  </a:outerShdw>
                </a:effectLst>
              </a:rPr>
              <a:t> </a:t>
            </a:r>
            <a:r>
              <a:rPr lang="es-MX" b="1" dirty="0" smtClean="0">
                <a:effectLst>
                  <a:outerShdw blurRad="38100" dist="38100" dir="2700000" algn="tl">
                    <a:srgbClr val="000000">
                      <a:alpha val="43137"/>
                    </a:srgbClr>
                  </a:outerShdw>
                </a:effectLst>
              </a:rPr>
              <a:t>Atractivo </a:t>
            </a:r>
            <a:r>
              <a:rPr lang="es-MX" b="1" dirty="0">
                <a:effectLst>
                  <a:outerShdw blurRad="38100" dist="38100" dir="2700000" algn="tl">
                    <a:srgbClr val="000000">
                      <a:alpha val="43137"/>
                    </a:srgbClr>
                  </a:outerShdw>
                </a:effectLst>
              </a:rPr>
              <a:t>del mercado objeto de estudio (alto, medio, bajo).</a:t>
            </a:r>
          </a:p>
          <a:p>
            <a:pPr lvl="0" algn="ctr"/>
            <a:r>
              <a:rPr lang="es-MX" b="1" dirty="0">
                <a:effectLst>
                  <a:outerShdw blurRad="38100" dist="38100" dir="2700000" algn="tl">
                    <a:srgbClr val="000000">
                      <a:alpha val="43137"/>
                    </a:srgbClr>
                  </a:outerShdw>
                </a:effectLst>
              </a:rPr>
              <a:t>Posición competitiva </a:t>
            </a:r>
            <a:r>
              <a:rPr lang="es-MX" b="1" dirty="0" smtClean="0">
                <a:effectLst>
                  <a:outerShdw blurRad="38100" dist="38100" dir="2700000" algn="tl">
                    <a:srgbClr val="000000">
                      <a:alpha val="43137"/>
                    </a:srgbClr>
                  </a:outerShdw>
                </a:effectLst>
              </a:rPr>
              <a:t>del sector </a:t>
            </a:r>
            <a:r>
              <a:rPr lang="es-MX" b="1" dirty="0">
                <a:effectLst>
                  <a:outerShdw blurRad="38100" dist="38100" dir="2700000" algn="tl">
                    <a:srgbClr val="000000">
                      <a:alpha val="43137"/>
                    </a:srgbClr>
                  </a:outerShdw>
                </a:effectLst>
              </a:rPr>
              <a:t>para el mercado en cuestión (floja, media, fuerte).</a:t>
            </a:r>
          </a:p>
        </p:txBody>
      </p:sp>
      <p:sp>
        <p:nvSpPr>
          <p:cNvPr id="13" name="12 Rectángulo"/>
          <p:cNvSpPr/>
          <p:nvPr/>
        </p:nvSpPr>
        <p:spPr>
          <a:xfrm>
            <a:off x="251520" y="5589240"/>
            <a:ext cx="8568952" cy="1600438"/>
          </a:xfrm>
          <a:prstGeom prst="rect">
            <a:avLst/>
          </a:prstGeom>
        </p:spPr>
        <p:txBody>
          <a:bodyPr wrap="square">
            <a:spAutoFit/>
          </a:bodyPr>
          <a:lstStyle/>
          <a:p>
            <a:pPr algn="ctr"/>
            <a:r>
              <a:rPr lang="es-MX" sz="1400" b="1" dirty="0">
                <a:effectLst>
                  <a:outerShdw blurRad="38100" dist="38100" dir="2700000" algn="tl">
                    <a:srgbClr val="000000">
                      <a:alpha val="43137"/>
                    </a:srgbClr>
                  </a:outerShdw>
                </a:effectLst>
              </a:rPr>
              <a:t> A.M. =  Atractivo de Mercado</a:t>
            </a:r>
          </a:p>
          <a:p>
            <a:pPr algn="ctr"/>
            <a:r>
              <a:rPr lang="es-MX" sz="1400" b="1" dirty="0">
                <a:effectLst>
                  <a:outerShdw blurRad="38100" dist="38100" dir="2700000" algn="tl">
                    <a:srgbClr val="000000">
                      <a:alpha val="43137"/>
                    </a:srgbClr>
                  </a:outerShdw>
                </a:effectLst>
              </a:rPr>
              <a:t>P.C.   =  Posición Competitiva</a:t>
            </a:r>
          </a:p>
          <a:p>
            <a:pPr algn="ctr"/>
            <a:r>
              <a:rPr lang="es-MX" sz="1400" b="1" dirty="0">
                <a:effectLst>
                  <a:outerShdw blurRad="38100" dist="38100" dir="2700000" algn="tl">
                    <a:srgbClr val="000000">
                      <a:alpha val="43137"/>
                    </a:srgbClr>
                  </a:outerShdw>
                </a:effectLst>
              </a:rPr>
              <a:t> </a:t>
            </a:r>
          </a:p>
          <a:p>
            <a:pPr algn="ctr"/>
            <a:r>
              <a:rPr lang="es-MX" sz="1400" b="1" dirty="0">
                <a:effectLst>
                  <a:outerShdw blurRad="38100" dist="38100" dir="2700000" algn="tl">
                    <a:srgbClr val="000000">
                      <a:alpha val="43137"/>
                    </a:srgbClr>
                  </a:outerShdw>
                </a:effectLst>
              </a:rPr>
              <a:t>La matriz nos permite observar la diferencia de atractivo entre distintos mercados y nuestra posición competitiva en los mismos, con objeto de ser selectivos en la elección de objetivos</a:t>
            </a:r>
            <a:r>
              <a:rPr lang="es-MX" sz="1400" b="1" dirty="0" smtClean="0">
                <a:effectLst>
                  <a:outerShdw blurRad="38100" dist="38100" dir="2700000" algn="tl">
                    <a:srgbClr val="000000">
                      <a:alpha val="43137"/>
                    </a:srgbClr>
                  </a:outerShdw>
                </a:effectLst>
              </a:rPr>
              <a:t>.</a:t>
            </a:r>
          </a:p>
          <a:p>
            <a:pPr algn="ctr"/>
            <a:endParaRPr lang="es-MX" sz="1400" b="1" dirty="0">
              <a:effectLst>
                <a:outerShdw blurRad="38100" dist="38100" dir="2700000" algn="tl">
                  <a:srgbClr val="000000">
                    <a:alpha val="43137"/>
                  </a:srgbClr>
                </a:outerShdw>
              </a:effectLst>
            </a:endParaRPr>
          </a:p>
          <a:p>
            <a:pPr algn="ctr"/>
            <a:r>
              <a:rPr lang="es-MX" sz="1400" b="1" dirty="0">
                <a:effectLst>
                  <a:outerShdw blurRad="38100" dist="38100" dir="2700000" algn="tl">
                    <a:srgbClr val="000000">
                      <a:alpha val="43137"/>
                    </a:srgbClr>
                  </a:outerShdw>
                </a:effectLst>
              </a:rPr>
              <a:t> </a:t>
            </a:r>
          </a:p>
        </p:txBody>
      </p:sp>
      <p:graphicFrame>
        <p:nvGraphicFramePr>
          <p:cNvPr id="16" name="15 Tabla"/>
          <p:cNvGraphicFramePr>
            <a:graphicFrameLocks noGrp="1"/>
          </p:cNvGraphicFramePr>
          <p:nvPr>
            <p:extLst>
              <p:ext uri="{D42A27DB-BD31-4B8C-83A1-F6EECF244321}">
                <p14:modId xmlns:p14="http://schemas.microsoft.com/office/powerpoint/2010/main" val="286879680"/>
              </p:ext>
            </p:extLst>
          </p:nvPr>
        </p:nvGraphicFramePr>
        <p:xfrm>
          <a:off x="3059832" y="5013176"/>
          <a:ext cx="1846446" cy="311656"/>
        </p:xfrm>
        <a:graphic>
          <a:graphicData uri="http://schemas.openxmlformats.org/drawingml/2006/table">
            <a:tbl>
              <a:tblPr>
                <a:tableStyleId>{5C22544A-7EE6-4342-B048-85BDC9FD1C3A}</a:tableStyleId>
              </a:tblPr>
              <a:tblGrid>
                <a:gridCol w="1846446"/>
              </a:tblGrid>
              <a:tr h="311656">
                <a:tc>
                  <a:txBody>
                    <a:bodyPr/>
                    <a:lstStyle/>
                    <a:p>
                      <a:pPr algn="ctr">
                        <a:spcAft>
                          <a:spcPts val="0"/>
                        </a:spcAft>
                      </a:pPr>
                      <a:r>
                        <a:rPr lang="en-US" sz="1100" b="1" dirty="0">
                          <a:solidFill>
                            <a:schemeClr val="tx1"/>
                          </a:solidFill>
                          <a:effectLst/>
                        </a:rPr>
                        <a:t>AM =  v . m . c</a:t>
                      </a:r>
                      <a:r>
                        <a:rPr lang="en-US" sz="1100" b="1" baseline="30000" dirty="0">
                          <a:solidFill>
                            <a:schemeClr val="tx1"/>
                          </a:solidFill>
                          <a:effectLst/>
                        </a:rPr>
                        <a:t>2 </a:t>
                      </a:r>
                      <a:r>
                        <a:rPr lang="en-US" sz="1100" b="1" dirty="0">
                          <a:solidFill>
                            <a:schemeClr val="tx1"/>
                          </a:solidFill>
                          <a:effectLst/>
                        </a:rPr>
                        <a:t>. </a:t>
                      </a:r>
                      <a:r>
                        <a:rPr lang="en-US" sz="1100" b="1" dirty="0" err="1">
                          <a:solidFill>
                            <a:schemeClr val="tx1"/>
                          </a:solidFill>
                          <a:effectLst/>
                        </a:rPr>
                        <a:t>f</a:t>
                      </a:r>
                      <a:r>
                        <a:rPr lang="en-US" sz="1100" b="1" baseline="-25000" dirty="0" err="1">
                          <a:solidFill>
                            <a:schemeClr val="tx1"/>
                          </a:solidFill>
                          <a:effectLst/>
                        </a:rPr>
                        <a:t>b</a:t>
                      </a:r>
                      <a:endParaRPr lang="es-MX" sz="1800" b="1" dirty="0">
                        <a:solidFill>
                          <a:schemeClr val="tx1"/>
                        </a:solidFill>
                        <a:effectLst/>
                        <a:latin typeface="Times New Roman"/>
                        <a:ea typeface="Times New Roman"/>
                      </a:endParaRPr>
                    </a:p>
                  </a:txBody>
                  <a:tcPr marL="89535" marR="89535" marT="0" marB="0">
                    <a:solidFill>
                      <a:srgbClr val="002060"/>
                    </a:solidFill>
                  </a:tcPr>
                </a:tc>
              </a:tr>
            </a:tbl>
          </a:graphicData>
        </a:graphic>
      </p:graphicFrame>
      <p:sp>
        <p:nvSpPr>
          <p:cNvPr id="17" name="Rectangle 2"/>
          <p:cNvSpPr>
            <a:spLocks noChangeArrowheads="1"/>
          </p:cNvSpPr>
          <p:nvPr/>
        </p:nvSpPr>
        <p:spPr bwMode="auto">
          <a:xfrm>
            <a:off x="6490081" y="3341891"/>
            <a:ext cx="2627784" cy="2031325"/>
          </a:xfrm>
          <a:prstGeom prst="rect">
            <a:avLst/>
          </a:prstGeom>
          <a:solidFill>
            <a:srgbClr val="002060"/>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900" b="1" i="0" u="sng" strike="noStrike" cap="none" normalizeH="0" baseline="0" dirty="0" smtClean="0">
                <a:ln>
                  <a:noFill/>
                </a:ln>
                <a:effectLst/>
                <a:latin typeface="Arial" pitchFamily="34" charset="0"/>
                <a:ea typeface="Times New Roman" pitchFamily="18" charset="0"/>
                <a:cs typeface="Arial" pitchFamily="34" charset="0"/>
              </a:rPr>
              <a:t>Cálculo</a:t>
            </a:r>
            <a:endParaRPr kumimoji="0" lang="es-MX" sz="600" b="0" i="0" u="none" strike="noStrike" cap="none" normalizeH="0" baseline="0" dirty="0" smtClean="0">
              <a:ln>
                <a:noFill/>
              </a:ln>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sz="900" b="0" i="0" u="none" strike="noStrike" cap="none" normalizeH="0" baseline="0" dirty="0" smtClean="0">
                <a:ln>
                  <a:noFill/>
                </a:ln>
                <a:effectLst/>
                <a:latin typeface="Arial" pitchFamily="34" charset="0"/>
                <a:ea typeface="Times New Roman" pitchFamily="18" charset="0"/>
                <a:cs typeface="Arial" pitchFamily="34" charset="0"/>
              </a:rPr>
              <a:t>El cálculo de Atractivo de Mercado (AM) se hace por medio de la fórmula siguiente:</a:t>
            </a:r>
            <a:endParaRPr kumimoji="0" lang="es-MX" sz="600" b="0" i="0" u="none" strike="noStrike" cap="none" normalizeH="0" baseline="0" dirty="0" smtClean="0">
              <a:ln>
                <a:noFill/>
              </a:ln>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err="1" smtClean="0">
                <a:ln>
                  <a:noFill/>
                </a:ln>
                <a:effectLst/>
                <a:latin typeface="Arial" pitchFamily="34" charset="0"/>
                <a:ea typeface="Times New Roman" pitchFamily="18" charset="0"/>
                <a:cs typeface="Arial" pitchFamily="34" charset="0"/>
              </a:rPr>
              <a:t>donde</a:t>
            </a:r>
            <a:r>
              <a:rPr kumimoji="0" lang="en-US" sz="900" b="0" i="0" u="none" strike="noStrike" cap="none" normalizeH="0" baseline="0" dirty="0" smtClean="0">
                <a:ln>
                  <a:noFill/>
                </a:ln>
                <a:effectLst/>
                <a:latin typeface="Arial" pitchFamily="34" charset="0"/>
                <a:ea typeface="Times New Roman" pitchFamily="18" charset="0"/>
                <a:cs typeface="Arial" pitchFamily="34" charset="0"/>
              </a:rPr>
              <a:t>,</a:t>
            </a:r>
            <a:endParaRPr kumimoji="0" lang="es-MX" sz="600" b="0" i="0" u="none" strike="noStrike" cap="none" normalizeH="0" baseline="0" dirty="0" smtClean="0">
              <a:ln>
                <a:noFill/>
              </a:ln>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sz="900" b="0" i="0" u="none" strike="noStrike" cap="none" normalizeH="0" baseline="0" dirty="0" smtClean="0">
                <a:ln>
                  <a:noFill/>
                </a:ln>
                <a:effectLst/>
                <a:latin typeface="Arial" pitchFamily="34" charset="0"/>
                <a:ea typeface="Times New Roman" pitchFamily="18" charset="0"/>
                <a:cs typeface="Arial" pitchFamily="34" charset="0"/>
              </a:rPr>
              <a:t>v = volumen de mercado</a:t>
            </a:r>
            <a:endParaRPr kumimoji="0" lang="es-MX" sz="600" b="0" i="0" u="none" strike="noStrike" cap="none" normalizeH="0" baseline="0" dirty="0" smtClean="0">
              <a:ln>
                <a:noFill/>
              </a:ln>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sz="900" b="0" i="0" u="none" strike="noStrike" cap="none" normalizeH="0" baseline="0" dirty="0" smtClean="0">
                <a:ln>
                  <a:noFill/>
                </a:ln>
                <a:effectLst/>
                <a:latin typeface="Arial" pitchFamily="34" charset="0"/>
                <a:ea typeface="Times New Roman" pitchFamily="18" charset="0"/>
                <a:cs typeface="Arial" pitchFamily="34" charset="0"/>
              </a:rPr>
              <a:t>m = margen</a:t>
            </a:r>
            <a:endParaRPr kumimoji="0" lang="es-MX" sz="600" b="0" i="0" u="none" strike="noStrike" cap="none" normalizeH="0" baseline="0" dirty="0" smtClean="0">
              <a:ln>
                <a:noFill/>
              </a:ln>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sz="900" b="0" i="0" u="none" strike="noStrike" cap="none" normalizeH="0" baseline="0" dirty="0" smtClean="0">
                <a:ln>
                  <a:noFill/>
                </a:ln>
                <a:effectLst/>
                <a:latin typeface="Arial" pitchFamily="34" charset="0"/>
                <a:ea typeface="Times New Roman" pitchFamily="18" charset="0"/>
                <a:cs typeface="Arial" pitchFamily="34" charset="0"/>
              </a:rPr>
              <a:t>c</a:t>
            </a:r>
            <a:r>
              <a:rPr kumimoji="0" lang="es-MX" sz="900" b="0" i="0" u="none" strike="noStrike" cap="none" normalizeH="0" baseline="30000" dirty="0" smtClean="0">
                <a:ln>
                  <a:noFill/>
                </a:ln>
                <a:effectLst/>
                <a:latin typeface="Arial" pitchFamily="34" charset="0"/>
                <a:ea typeface="Times New Roman" pitchFamily="18" charset="0"/>
                <a:cs typeface="Arial" pitchFamily="34" charset="0"/>
              </a:rPr>
              <a:t>2 </a:t>
            </a:r>
            <a:r>
              <a:rPr kumimoji="0" lang="es-MX" sz="900" b="0" i="0" u="none" strike="noStrike" cap="none" normalizeH="0" baseline="0" dirty="0" smtClean="0">
                <a:ln>
                  <a:noFill/>
                </a:ln>
                <a:effectLst/>
                <a:latin typeface="Arial" pitchFamily="34" charset="0"/>
                <a:ea typeface="Times New Roman" pitchFamily="18" charset="0"/>
                <a:cs typeface="Arial" pitchFamily="34" charset="0"/>
              </a:rPr>
              <a:t>= cuadrado del crecimiento de mercado</a:t>
            </a:r>
            <a:endParaRPr kumimoji="0" lang="es-MX" sz="600" b="0" i="0" u="none" strike="noStrike" cap="none" normalizeH="0" baseline="0" dirty="0" smtClean="0">
              <a:ln>
                <a:noFill/>
              </a:ln>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sz="900" b="0" i="0" u="none" strike="noStrike" cap="none" normalizeH="0" baseline="0" dirty="0" err="1" smtClean="0">
                <a:ln>
                  <a:noFill/>
                </a:ln>
                <a:effectLst/>
                <a:latin typeface="Arial" pitchFamily="34" charset="0"/>
                <a:ea typeface="Times New Roman" pitchFamily="18" charset="0"/>
                <a:cs typeface="Arial" pitchFamily="34" charset="0"/>
              </a:rPr>
              <a:t>f</a:t>
            </a:r>
            <a:r>
              <a:rPr kumimoji="0" lang="es-MX" sz="900" b="0" i="0" u="none" strike="noStrike" cap="none" normalizeH="0" baseline="-30000" dirty="0" err="1" smtClean="0">
                <a:ln>
                  <a:noFill/>
                </a:ln>
                <a:effectLst/>
                <a:latin typeface="Arial" pitchFamily="34" charset="0"/>
                <a:ea typeface="Times New Roman" pitchFamily="18" charset="0"/>
                <a:cs typeface="Arial" pitchFamily="34" charset="0"/>
              </a:rPr>
              <a:t>b</a:t>
            </a:r>
            <a:r>
              <a:rPr kumimoji="0" lang="es-MX" sz="900" b="0" i="0" u="none" strike="noStrike" cap="none" normalizeH="0" baseline="0" dirty="0" smtClean="0">
                <a:ln>
                  <a:noFill/>
                </a:ln>
                <a:effectLst/>
                <a:latin typeface="Arial" pitchFamily="34" charset="0"/>
                <a:ea typeface="Times New Roman" pitchFamily="18" charset="0"/>
                <a:cs typeface="Arial" pitchFamily="34" charset="0"/>
              </a:rPr>
              <a:t> = factor de barrera</a:t>
            </a:r>
            <a:endParaRPr kumimoji="0" lang="es-MX" sz="600" b="0" i="0" u="none" strike="noStrike" cap="none" normalizeH="0" baseline="0" dirty="0" smtClean="0">
              <a:ln>
                <a:noFill/>
              </a:ln>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sz="900" b="0" i="0" u="none" strike="noStrike" cap="none" normalizeH="0" baseline="0" dirty="0" smtClean="0">
                <a:ln>
                  <a:noFill/>
                </a:ln>
                <a:effectLst/>
                <a:latin typeface="Arial" pitchFamily="34" charset="0"/>
                <a:ea typeface="Times New Roman" pitchFamily="18" charset="0"/>
                <a:cs typeface="Arial" pitchFamily="34" charset="0"/>
              </a:rPr>
              <a:t>El atractivo de mercado es una cifra que representa el posible margen bruto del mercado para un producto concreto a un plazo de dos años.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dirty="0" smtClean="0">
              <a:ln>
                <a:noFill/>
              </a:ln>
              <a:effectLst/>
              <a:latin typeface="Arial" pitchFamily="34" charset="0"/>
              <a:cs typeface="Arial" pitchFamily="34" charset="0"/>
            </a:endParaRPr>
          </a:p>
        </p:txBody>
      </p:sp>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2132856"/>
            <a:ext cx="2019300" cy="1085850"/>
          </a:xfrm>
          <a:prstGeom prst="rect">
            <a:avLst/>
          </a:prstGeom>
        </p:spPr>
      </p:pic>
    </p:spTree>
    <p:extLst>
      <p:ext uri="{BB962C8B-B14F-4D97-AF65-F5344CB8AC3E}">
        <p14:creationId xmlns:p14="http://schemas.microsoft.com/office/powerpoint/2010/main" val="73760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17100000">
            <a:off x="-1704230" y="2474848"/>
            <a:ext cx="5734050" cy="1692275"/>
          </a:xfrm>
        </p:spPr>
        <p:txBody>
          <a:bodyPr/>
          <a:lstStyle/>
          <a:p>
            <a:pPr eaLnBrk="1" fontAlgn="auto" hangingPunct="1">
              <a:spcAft>
                <a:spcPts val="0"/>
              </a:spcAft>
              <a:defRPr/>
            </a:pPr>
            <a:r>
              <a:rPr lang="es-MX" sz="4800" b="1" dirty="0" smtClean="0">
                <a:solidFill>
                  <a:schemeClr val="tx1"/>
                </a:solidFill>
                <a:latin typeface="Arial Black" panose="020B0A04020102020204" pitchFamily="34" charset="0"/>
              </a:rPr>
              <a:t>Matriz de riesgo</a:t>
            </a:r>
            <a:endParaRPr lang="es-MX" sz="4800" b="1" dirty="0">
              <a:solidFill>
                <a:schemeClr val="tx1"/>
              </a:solidFill>
              <a:latin typeface="Arial Black" panose="020B0A04020102020204" pitchFamily="34" charset="0"/>
            </a:endParaRPr>
          </a:p>
        </p:txBody>
      </p:sp>
      <p:graphicFrame>
        <p:nvGraphicFramePr>
          <p:cNvPr id="3" name="2 Diagrama"/>
          <p:cNvGraphicFramePr/>
          <p:nvPr>
            <p:extLst>
              <p:ext uri="{D42A27DB-BD31-4B8C-83A1-F6EECF244321}">
                <p14:modId xmlns:p14="http://schemas.microsoft.com/office/powerpoint/2010/main" val="515907079"/>
              </p:ext>
            </p:extLst>
          </p:nvPr>
        </p:nvGraphicFramePr>
        <p:xfrm>
          <a:off x="2555776" y="2204864"/>
          <a:ext cx="5688632" cy="396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6469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868362"/>
          </a:xfrm>
        </p:spPr>
        <p:txBody>
          <a:bodyPr/>
          <a:lstStyle/>
          <a:p>
            <a:r>
              <a:rPr lang="es-MX" sz="2400" b="1" u="sng" dirty="0">
                <a:effectLst>
                  <a:outerShdw blurRad="38100" dist="38100" dir="2700000" algn="tl">
                    <a:srgbClr val="000000">
                      <a:alpha val="43137"/>
                    </a:srgbClr>
                  </a:outerShdw>
                </a:effectLst>
              </a:rPr>
              <a:t>Sinergia para fortalecer la </a:t>
            </a:r>
            <a:r>
              <a:rPr lang="es-MX" sz="2400" b="1" u="sng" dirty="0">
                <a:solidFill>
                  <a:srgbClr val="FFFF00"/>
                </a:solidFill>
                <a:effectLst>
                  <a:outerShdw blurRad="38100" dist="38100" dir="2700000" algn="tl">
                    <a:srgbClr val="000000">
                      <a:alpha val="43137"/>
                    </a:srgbClr>
                  </a:outerShdw>
                </a:effectLst>
              </a:rPr>
              <a:t>“Cadena de valor de </a:t>
            </a:r>
            <a:r>
              <a:rPr lang="es-MX" sz="2400" b="1" u="sng" dirty="0" err="1">
                <a:solidFill>
                  <a:srgbClr val="FFFF00"/>
                </a:solidFill>
                <a:effectLst>
                  <a:outerShdw blurRad="38100" dist="38100" dir="2700000" algn="tl">
                    <a:srgbClr val="000000">
                      <a:alpha val="43137"/>
                    </a:srgbClr>
                  </a:outerShdw>
                </a:effectLst>
              </a:rPr>
              <a:t>proteina</a:t>
            </a:r>
            <a:r>
              <a:rPr lang="es-MX" sz="2400" b="1" u="sng" dirty="0">
                <a:solidFill>
                  <a:srgbClr val="FFFF00"/>
                </a:solidFill>
                <a:effectLst>
                  <a:outerShdw blurRad="38100" dist="38100" dir="2700000" algn="tl">
                    <a:srgbClr val="000000">
                      <a:alpha val="43137"/>
                    </a:srgbClr>
                  </a:outerShdw>
                </a:effectLst>
              </a:rPr>
              <a:t> </a:t>
            </a:r>
            <a:r>
              <a:rPr lang="es-MX" sz="2400" b="1" u="sng" dirty="0" err="1">
                <a:solidFill>
                  <a:srgbClr val="FFFF00"/>
                </a:solidFill>
                <a:effectLst>
                  <a:outerShdw blurRad="38100" dist="38100" dir="2700000" algn="tl">
                    <a:srgbClr val="000000">
                      <a:alpha val="43137"/>
                    </a:srgbClr>
                  </a:outerShdw>
                </a:effectLst>
              </a:rPr>
              <a:t>avicola</a:t>
            </a:r>
            <a:r>
              <a:rPr lang="es-MX" sz="2400" b="1" u="sng" dirty="0">
                <a:solidFill>
                  <a:srgbClr val="FFFF00"/>
                </a:solidFill>
                <a:effectLst>
                  <a:outerShdw blurRad="38100" dist="38100" dir="2700000" algn="tl">
                    <a:srgbClr val="000000">
                      <a:alpha val="43137"/>
                    </a:srgbClr>
                  </a:outerShdw>
                </a:effectLst>
              </a:rPr>
              <a:t>” </a:t>
            </a:r>
            <a:r>
              <a:rPr lang="es-MX" sz="2400" b="1" dirty="0">
                <a:effectLst>
                  <a:outerShdw blurRad="38100" dist="38100" dir="2700000" algn="tl">
                    <a:srgbClr val="000000">
                      <a:alpha val="43137"/>
                    </a:srgbClr>
                  </a:outerShdw>
                </a:effectLst>
              </a:rPr>
              <a:t>y  su sustentabilidad</a:t>
            </a:r>
            <a:endParaRPr lang="en-US" sz="2400" dirty="0">
              <a:solidFill>
                <a:schemeClr val="tx1"/>
              </a:solidFill>
              <a:latin typeface="+mn-lt"/>
            </a:endParaRPr>
          </a:p>
        </p:txBody>
      </p:sp>
      <p:sp>
        <p:nvSpPr>
          <p:cNvPr id="3" name="2 Marcador de contenido"/>
          <p:cNvSpPr>
            <a:spLocks noGrp="1"/>
          </p:cNvSpPr>
          <p:nvPr>
            <p:ph idx="1"/>
          </p:nvPr>
        </p:nvSpPr>
        <p:spPr>
          <a:xfrm>
            <a:off x="81906" y="1196752"/>
            <a:ext cx="9036496" cy="6093296"/>
          </a:xfrm>
        </p:spPr>
        <p:txBody>
          <a:bodyPr/>
          <a:lstStyle/>
          <a:p>
            <a:pPr marL="0" indent="0" algn="ctr">
              <a:buNone/>
            </a:pPr>
            <a:r>
              <a:rPr lang="es-MX" sz="2000" b="1" i="1" cap="all" dirty="0"/>
              <a:t>objetivo DE LA HUELLA DE CARBONO</a:t>
            </a:r>
            <a:br>
              <a:rPr lang="es-MX" sz="2000" b="1" i="1" cap="all" dirty="0"/>
            </a:br>
            <a:endParaRPr lang="es-MX" sz="2000" b="1" dirty="0" smtClean="0">
              <a:effectLst>
                <a:outerShdw blurRad="38100" dist="38100" dir="2700000" algn="tl">
                  <a:srgbClr val="000000">
                    <a:alpha val="43137"/>
                  </a:srgbClr>
                </a:outerShdw>
              </a:effectLst>
            </a:endParaRPr>
          </a:p>
          <a:p>
            <a:pPr marL="0" indent="0" algn="ctr">
              <a:buNone/>
            </a:pPr>
            <a:r>
              <a:rPr lang="es-MX" sz="2000" b="1" dirty="0" smtClean="0">
                <a:effectLst>
                  <a:outerShdw blurRad="38100" dist="38100" dir="2700000" algn="tl">
                    <a:srgbClr val="000000">
                      <a:alpha val="43137"/>
                    </a:srgbClr>
                  </a:outerShdw>
                </a:effectLst>
              </a:rPr>
              <a:t>La </a:t>
            </a:r>
            <a:r>
              <a:rPr lang="es-MX" sz="2000" b="1" dirty="0">
                <a:effectLst>
                  <a:outerShdw blurRad="38100" dist="38100" dir="2700000" algn="tl">
                    <a:srgbClr val="000000">
                      <a:alpha val="43137"/>
                    </a:srgbClr>
                  </a:outerShdw>
                </a:effectLst>
              </a:rPr>
              <a:t>Huella de Carbono busca calcular la cantidad de GEI que son emitidos directa o indirectamente a la atmósfera cada vez que se realiza una acción determinada y que las empresas puedan reducir los niveles de contaminación mediante un cálculo estandarizado de las emisiones durante los procesos productivos.</a:t>
            </a:r>
          </a:p>
          <a:p>
            <a:pPr marL="0" indent="0" algn="ctr">
              <a:buNone/>
            </a:pPr>
            <a:r>
              <a:rPr lang="es-MX" sz="2000" b="1" u="sng" dirty="0">
                <a:solidFill>
                  <a:srgbClr val="FFFF00"/>
                </a:solidFill>
                <a:effectLst>
                  <a:outerShdw blurRad="38100" dist="38100" dir="2700000" algn="tl">
                    <a:srgbClr val="000000">
                      <a:alpha val="43137"/>
                    </a:srgbClr>
                  </a:outerShdw>
                </a:effectLst>
              </a:rPr>
              <a:t>El certificado de la huella de carbono no es </a:t>
            </a:r>
            <a:r>
              <a:rPr lang="es-MX" sz="2000" b="1" u="sng" dirty="0" smtClean="0">
                <a:solidFill>
                  <a:srgbClr val="FFFF00"/>
                </a:solidFill>
                <a:effectLst>
                  <a:outerShdw blurRad="38100" dist="38100" dir="2700000" algn="tl">
                    <a:srgbClr val="000000">
                      <a:alpha val="43137"/>
                    </a:srgbClr>
                  </a:outerShdw>
                </a:effectLst>
              </a:rPr>
              <a:t>obligatorio </a:t>
            </a:r>
            <a:r>
              <a:rPr lang="es-MX" sz="2000" b="1" u="sng" dirty="0" smtClean="0">
                <a:solidFill>
                  <a:srgbClr val="FF0000"/>
                </a:solidFill>
                <a:effectLst>
                  <a:outerShdw blurRad="38100" dist="38100" dir="2700000" algn="tl">
                    <a:srgbClr val="000000">
                      <a:alpha val="43137"/>
                    </a:srgbClr>
                  </a:outerShdw>
                </a:effectLst>
              </a:rPr>
              <a:t>ahora </a:t>
            </a:r>
            <a:r>
              <a:rPr lang="es-MX" sz="2000" b="1" dirty="0" smtClean="0">
                <a:solidFill>
                  <a:srgbClr val="FF0000"/>
                </a:solidFill>
                <a:effectLst>
                  <a:outerShdw blurRad="38100" dist="38100" dir="2700000" algn="tl">
                    <a:srgbClr val="000000">
                      <a:alpha val="43137"/>
                    </a:srgbClr>
                  </a:outerShdw>
                </a:effectLst>
              </a:rPr>
              <a:t>,</a:t>
            </a:r>
            <a:r>
              <a:rPr lang="es-MX" sz="2000" b="1" dirty="0" smtClean="0">
                <a:effectLst>
                  <a:outerShdw blurRad="38100" dist="38100" dir="2700000" algn="tl">
                    <a:srgbClr val="000000">
                      <a:alpha val="43137"/>
                    </a:srgbClr>
                  </a:outerShdw>
                </a:effectLst>
              </a:rPr>
              <a:t> </a:t>
            </a:r>
            <a:r>
              <a:rPr lang="es-MX" sz="2000" b="1" dirty="0">
                <a:solidFill>
                  <a:srgbClr val="FFFF00"/>
                </a:solidFill>
                <a:effectLst>
                  <a:outerShdw blurRad="38100" dist="38100" dir="2700000" algn="tl">
                    <a:srgbClr val="000000">
                      <a:alpha val="43137"/>
                    </a:srgbClr>
                  </a:outerShdw>
                </a:effectLst>
              </a:rPr>
              <a:t>pero muchas empresas están interesadas en que sus productos lleven la etiqueta que certifica los valores de CO</a:t>
            </a:r>
            <a:r>
              <a:rPr lang="es-MX" sz="2000" b="1" baseline="-25000" dirty="0">
                <a:solidFill>
                  <a:srgbClr val="FFFF00"/>
                </a:solidFill>
                <a:effectLst>
                  <a:outerShdw blurRad="38100" dist="38100" dir="2700000" algn="tl">
                    <a:srgbClr val="000000">
                      <a:alpha val="43137"/>
                    </a:srgbClr>
                  </a:outerShdw>
                </a:effectLst>
              </a:rPr>
              <a:t>2</a:t>
            </a:r>
            <a:r>
              <a:rPr lang="es-MX" sz="2000" b="1" dirty="0">
                <a:solidFill>
                  <a:srgbClr val="FFFF00"/>
                </a:solidFill>
                <a:effectLst>
                  <a:outerShdw blurRad="38100" dist="38100" dir="2700000" algn="tl">
                    <a:srgbClr val="000000">
                      <a:alpha val="43137"/>
                    </a:srgbClr>
                  </a:outerShdw>
                </a:effectLst>
              </a:rPr>
              <a:t> de sus productos y de esta manera los consumidores puedan optar por productos más sanos y menos contaminantes</a:t>
            </a:r>
            <a:r>
              <a:rPr lang="es-MX" sz="2000" b="1" dirty="0" smtClean="0">
                <a:solidFill>
                  <a:srgbClr val="FFFF00"/>
                </a:solidFill>
                <a:effectLst>
                  <a:outerShdw blurRad="38100" dist="38100" dir="2700000" algn="tl">
                    <a:srgbClr val="000000">
                      <a:alpha val="43137"/>
                    </a:srgbClr>
                  </a:outerShdw>
                </a:effectLst>
              </a:rPr>
              <a:t>. (ISO 22000)</a:t>
            </a:r>
          </a:p>
          <a:p>
            <a:pPr marL="0" indent="0" algn="ctr">
              <a:buNone/>
            </a:pPr>
            <a:endParaRPr lang="es-MX" sz="2000" b="1" dirty="0" smtClean="0">
              <a:effectLst>
                <a:outerShdw blurRad="38100" dist="38100" dir="2700000" algn="tl">
                  <a:srgbClr val="000000">
                    <a:alpha val="43137"/>
                  </a:srgbClr>
                </a:outerShdw>
              </a:effectLst>
            </a:endParaRPr>
          </a:p>
          <a:p>
            <a:pPr marL="0" indent="0" algn="ctr">
              <a:buNone/>
            </a:pPr>
            <a:r>
              <a:rPr lang="es-MX" sz="2000" b="1" i="1" cap="all" dirty="0">
                <a:effectLst>
                  <a:outerShdw blurRad="38100" dist="38100" dir="2700000" algn="tl">
                    <a:srgbClr val="000000">
                      <a:alpha val="43137"/>
                    </a:srgbClr>
                  </a:outerShdw>
                </a:effectLst>
              </a:rPr>
              <a:t> NORMAS </a:t>
            </a:r>
            <a:r>
              <a:rPr lang="es-MX" sz="2000" b="1" i="1" cap="all" dirty="0" smtClean="0">
                <a:effectLst>
                  <a:outerShdw blurRad="38100" dist="38100" dir="2700000" algn="tl">
                    <a:srgbClr val="000000">
                      <a:alpha val="43137"/>
                    </a:srgbClr>
                  </a:outerShdw>
                </a:effectLst>
              </a:rPr>
              <a:t>que </a:t>
            </a:r>
            <a:r>
              <a:rPr lang="es-MX" sz="2000" b="1" i="1" cap="all" dirty="0">
                <a:effectLst>
                  <a:outerShdw blurRad="38100" dist="38100" dir="2700000" algn="tl">
                    <a:srgbClr val="000000">
                      <a:alpha val="43137"/>
                    </a:srgbClr>
                  </a:outerShdw>
                </a:effectLst>
              </a:rPr>
              <a:t>APLICAN A </a:t>
            </a:r>
            <a:r>
              <a:rPr lang="es-MX" sz="2000" b="1" i="1" cap="all" dirty="0" smtClean="0">
                <a:effectLst>
                  <a:outerShdw blurRad="38100" dist="38100" dir="2700000" algn="tl">
                    <a:srgbClr val="000000">
                      <a:alpha val="43137"/>
                    </a:srgbClr>
                  </a:outerShdw>
                </a:effectLst>
              </a:rPr>
              <a:t>LA HUELLA </a:t>
            </a:r>
            <a:r>
              <a:rPr lang="es-MX" sz="2000" b="1" i="1" cap="all" dirty="0">
                <a:effectLst>
                  <a:outerShdw blurRad="38100" dist="38100" dir="2700000" algn="tl">
                    <a:srgbClr val="000000">
                      <a:alpha val="43137"/>
                    </a:srgbClr>
                  </a:outerShdw>
                </a:effectLst>
              </a:rPr>
              <a:t>DE </a:t>
            </a:r>
            <a:r>
              <a:rPr lang="es-MX" sz="2000" b="1" i="1" cap="all" dirty="0" smtClean="0">
                <a:effectLst>
                  <a:outerShdw blurRad="38100" dist="38100" dir="2700000" algn="tl">
                    <a:srgbClr val="000000">
                      <a:alpha val="43137"/>
                    </a:srgbClr>
                  </a:outerShdw>
                </a:effectLst>
              </a:rPr>
              <a:t>CARBON?</a:t>
            </a:r>
            <a:endParaRPr lang="es-MX" sz="2000" b="1" i="1" cap="all" dirty="0">
              <a:effectLst>
                <a:outerShdw blurRad="38100" dist="38100" dir="2700000" algn="tl">
                  <a:srgbClr val="000000">
                    <a:alpha val="43137"/>
                  </a:srgbClr>
                </a:outerShdw>
              </a:effectLst>
            </a:endParaRPr>
          </a:p>
          <a:p>
            <a:pPr marL="0" indent="0" algn="ctr">
              <a:buNone/>
            </a:pPr>
            <a:r>
              <a:rPr lang="es-MX" sz="2000" b="1" dirty="0">
                <a:effectLst>
                  <a:outerShdw blurRad="38100" dist="38100" dir="2700000" algn="tl">
                    <a:srgbClr val="000000">
                      <a:alpha val="43137"/>
                    </a:srgbClr>
                  </a:outerShdw>
                </a:effectLst>
              </a:rPr>
              <a:t>ISO 14067 está diseñado para ser un estándar internacional de dos piezas para los productos y servicios de las Huellas de Carbono y las etiquetas de carbono:</a:t>
            </a:r>
          </a:p>
          <a:p>
            <a:pPr marL="0" indent="0" algn="ctr">
              <a:buNone/>
            </a:pPr>
            <a:r>
              <a:rPr lang="es-MX" sz="2000" b="1" dirty="0">
                <a:effectLst>
                  <a:outerShdw blurRad="38100" dist="38100" dir="2700000" algn="tl">
                    <a:srgbClr val="000000">
                      <a:alpha val="43137"/>
                    </a:srgbClr>
                  </a:outerShdw>
                </a:effectLst>
              </a:rPr>
              <a:t>ISO 14067 Huella de Carbono de los productos - Parte 1: Cuantificación</a:t>
            </a:r>
          </a:p>
          <a:p>
            <a:pPr marL="0" indent="0" algn="ctr">
              <a:buNone/>
            </a:pPr>
            <a:r>
              <a:rPr lang="es-MX" sz="2000" b="1" dirty="0">
                <a:effectLst>
                  <a:outerShdw blurRad="38100" dist="38100" dir="2700000" algn="tl">
                    <a:srgbClr val="000000">
                      <a:alpha val="43137"/>
                    </a:srgbClr>
                  </a:outerShdw>
                </a:effectLst>
              </a:rPr>
              <a:t>ISO 14067 Huella de Carbono de los productos - Parte 2: Comunicación</a:t>
            </a:r>
          </a:p>
          <a:p>
            <a:pPr marL="0" indent="0" algn="ctr">
              <a:buNone/>
            </a:pPr>
            <a:endParaRPr lang="es-MX" sz="2000" b="1" dirty="0">
              <a:effectLst>
                <a:outerShdw blurRad="38100" dist="38100" dir="2700000" algn="tl">
                  <a:srgbClr val="000000">
                    <a:alpha val="43137"/>
                  </a:srgbClr>
                </a:outerShdw>
              </a:effectLst>
            </a:endParaRPr>
          </a:p>
          <a:p>
            <a:pPr marL="0" indent="0" algn="ctr">
              <a:buNone/>
            </a:pP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788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47674"/>
            <a:ext cx="8229600" cy="868362"/>
          </a:xfrm>
        </p:spPr>
        <p:txBody>
          <a:bodyPr/>
          <a:lstStyle/>
          <a:p>
            <a:r>
              <a:rPr lang="en-US" sz="3200" dirty="0" err="1" smtClean="0">
                <a:solidFill>
                  <a:schemeClr val="tx1"/>
                </a:solidFill>
              </a:rPr>
              <a:t>Huella</a:t>
            </a:r>
            <a:r>
              <a:rPr lang="en-US" sz="3200" dirty="0" smtClean="0">
                <a:solidFill>
                  <a:schemeClr val="tx1"/>
                </a:solidFill>
              </a:rPr>
              <a:t> de carbon, </a:t>
            </a:r>
            <a:r>
              <a:rPr lang="en-US" sz="3200" dirty="0" err="1" smtClean="0">
                <a:solidFill>
                  <a:schemeClr val="tx1"/>
                </a:solidFill>
              </a:rPr>
              <a:t>hidrica</a:t>
            </a:r>
            <a:r>
              <a:rPr lang="en-US" sz="3200" dirty="0" smtClean="0">
                <a:solidFill>
                  <a:schemeClr val="tx1"/>
                </a:solidFill>
              </a:rPr>
              <a:t>, </a:t>
            </a:r>
            <a:r>
              <a:rPr lang="en-US" sz="3200" dirty="0" err="1" smtClean="0">
                <a:solidFill>
                  <a:schemeClr val="tx1"/>
                </a:solidFill>
              </a:rPr>
              <a:t>proteica,ecologica</a:t>
            </a:r>
            <a:endParaRPr lang="en-US" sz="3200" dirty="0">
              <a:solidFill>
                <a:schemeClr val="tx1"/>
              </a:solidFill>
            </a:endParaRP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200" y="3212976"/>
            <a:ext cx="3333750" cy="1247775"/>
          </a:xfrm>
          <a:prstGeom prst="rect">
            <a:avLst/>
          </a:prstGeom>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44" y="4725144"/>
            <a:ext cx="3097200" cy="1880443"/>
          </a:xfrm>
          <a:prstGeom prst="rect">
            <a:avLst/>
          </a:prstGeom>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996952"/>
            <a:ext cx="5482138" cy="3417770"/>
          </a:xfrm>
          <a:prstGeom prst="rect">
            <a:avLst/>
          </a:prstGeom>
        </p:spPr>
      </p:pic>
      <p:pic>
        <p:nvPicPr>
          <p:cNvPr id="7" name="6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908720"/>
            <a:ext cx="6882909" cy="1871291"/>
          </a:xfrm>
          <a:prstGeom prst="rect">
            <a:avLst/>
          </a:prstGeom>
        </p:spPr>
      </p:pic>
      <p:pic>
        <p:nvPicPr>
          <p:cNvPr id="8" name="7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7000" y="909637"/>
            <a:ext cx="1905000" cy="1895475"/>
          </a:xfrm>
          <a:prstGeom prst="rect">
            <a:avLst/>
          </a:prstGeom>
        </p:spPr>
      </p:pic>
    </p:spTree>
    <p:extLst>
      <p:ext uri="{BB962C8B-B14F-4D97-AF65-F5344CB8AC3E}">
        <p14:creationId xmlns:p14="http://schemas.microsoft.com/office/powerpoint/2010/main" val="13872032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MX" sz="3200" b="1" u="sng" dirty="0">
                <a:solidFill>
                  <a:srgbClr val="FFFF00"/>
                </a:solidFill>
                <a:effectLst>
                  <a:outerShdw blurRad="38100" dist="38100" dir="2700000" algn="tl">
                    <a:srgbClr val="000000">
                      <a:alpha val="43137"/>
                    </a:srgbClr>
                  </a:outerShdw>
                </a:effectLst>
              </a:rPr>
              <a:t>Fortalecer la campaña de desmitificación </a:t>
            </a:r>
            <a:r>
              <a:rPr lang="es-MX" sz="3200" b="1" dirty="0">
                <a:effectLst>
                  <a:outerShdw blurRad="38100" dist="38100" dir="2700000" algn="tl">
                    <a:srgbClr val="000000">
                      <a:alpha val="43137"/>
                    </a:srgbClr>
                  </a:outerShdw>
                </a:effectLst>
              </a:rPr>
              <a:t>para productos avícolas, huevo , pollo y pavo.</a:t>
            </a:r>
            <a:br>
              <a:rPr lang="es-MX" sz="3200" b="1" dirty="0">
                <a:effectLst>
                  <a:outerShdw blurRad="38100" dist="38100" dir="2700000" algn="tl">
                    <a:srgbClr val="000000">
                      <a:alpha val="43137"/>
                    </a:srgbClr>
                  </a:outerShdw>
                </a:effectLst>
              </a:rPr>
            </a:br>
            <a:endParaRPr lang="es-MX" sz="3200" dirty="0"/>
          </a:p>
        </p:txBody>
      </p:sp>
      <p:sp>
        <p:nvSpPr>
          <p:cNvPr id="3" name="2 Marcador de contenido"/>
          <p:cNvSpPr>
            <a:spLocks noGrp="1"/>
          </p:cNvSpPr>
          <p:nvPr>
            <p:ph idx="1"/>
          </p:nvPr>
        </p:nvSpPr>
        <p:spPr>
          <a:xfrm>
            <a:off x="251520" y="1700808"/>
            <a:ext cx="8579296" cy="4525963"/>
          </a:xfrm>
        </p:spPr>
        <p:txBody>
          <a:bodyPr>
            <a:normAutofit/>
          </a:bodyPr>
          <a:lstStyle/>
          <a:p>
            <a:pPr algn="ctr">
              <a:buFont typeface="Wingdings" panose="05000000000000000000" pitchFamily="2" charset="2"/>
              <a:buChar char="ü"/>
            </a:pPr>
            <a:r>
              <a:rPr lang="es-MX" b="1" dirty="0" smtClean="0">
                <a:effectLst>
                  <a:outerShdw blurRad="38100" dist="38100" dir="2700000" algn="tl">
                    <a:srgbClr val="000000">
                      <a:alpha val="43137"/>
                    </a:srgbClr>
                  </a:outerShdw>
                </a:effectLst>
              </a:rPr>
              <a:t>Trastornos por grasas, colesterol y otros mitos.</a:t>
            </a:r>
          </a:p>
          <a:p>
            <a:pPr algn="ctr">
              <a:buFont typeface="Wingdings" panose="05000000000000000000" pitchFamily="2" charset="2"/>
              <a:buChar char="ü"/>
            </a:pPr>
            <a:r>
              <a:rPr lang="es-MX" b="1" dirty="0" smtClean="0">
                <a:effectLst>
                  <a:outerShdw blurRad="38100" dist="38100" dir="2700000" algn="tl">
                    <a:srgbClr val="000000">
                      <a:alpha val="43137"/>
                    </a:srgbClr>
                  </a:outerShdw>
                </a:effectLst>
              </a:rPr>
              <a:t>Calidad de la carne de ave  y otros mitos.</a:t>
            </a:r>
          </a:p>
          <a:p>
            <a:pPr algn="ctr">
              <a:buFont typeface="Wingdings" panose="05000000000000000000" pitchFamily="2" charset="2"/>
              <a:buChar char="ü"/>
            </a:pPr>
            <a:r>
              <a:rPr lang="es-MX" b="1" dirty="0" smtClean="0">
                <a:effectLst>
                  <a:outerShdw blurRad="38100" dist="38100" dir="2700000" algn="tl">
                    <a:srgbClr val="000000">
                      <a:alpha val="43137"/>
                    </a:srgbClr>
                  </a:outerShdw>
                </a:effectLst>
              </a:rPr>
              <a:t>Foco en difusión en médicos  humanos.</a:t>
            </a:r>
          </a:p>
          <a:p>
            <a:pPr algn="ctr">
              <a:buFont typeface="Wingdings" panose="05000000000000000000" pitchFamily="2" charset="2"/>
              <a:buChar char="ü"/>
            </a:pPr>
            <a:r>
              <a:rPr lang="es-MX" b="1" dirty="0" smtClean="0">
                <a:effectLst>
                  <a:outerShdw blurRad="38100" dist="38100" dir="2700000" algn="tl">
                    <a:srgbClr val="000000">
                      <a:alpha val="43137"/>
                    </a:srgbClr>
                  </a:outerShdw>
                </a:effectLst>
              </a:rPr>
              <a:t>Generar material para el sector salud.</a:t>
            </a:r>
          </a:p>
          <a:p>
            <a:pPr algn="ctr">
              <a:buFont typeface="Wingdings" panose="05000000000000000000" pitchFamily="2" charset="2"/>
              <a:buChar char="ü"/>
            </a:pPr>
            <a:r>
              <a:rPr lang="es-MX" b="1" dirty="0" smtClean="0">
                <a:effectLst>
                  <a:outerShdw blurRad="38100" dist="38100" dir="2700000" algn="tl">
                    <a:srgbClr val="000000">
                      <a:alpha val="43137"/>
                    </a:srgbClr>
                  </a:outerShdw>
                </a:effectLst>
              </a:rPr>
              <a:t>Campaña Vs el hambre.</a:t>
            </a:r>
          </a:p>
          <a:p>
            <a:pPr algn="ctr">
              <a:buFont typeface="Wingdings" panose="05000000000000000000" pitchFamily="2" charset="2"/>
              <a:buChar char="ü"/>
            </a:pPr>
            <a:r>
              <a:rPr lang="es-MX" b="1" dirty="0" smtClean="0">
                <a:effectLst>
                  <a:outerShdw blurRad="38100" dist="38100" dir="2700000" algn="tl">
                    <a:srgbClr val="000000">
                      <a:alpha val="43137"/>
                    </a:srgbClr>
                  </a:outerShdw>
                </a:effectLst>
              </a:rPr>
              <a:t>Plan de erradicación de pobreza.</a:t>
            </a:r>
          </a:p>
          <a:p>
            <a:pPr algn="ctr">
              <a:buFont typeface="Wingdings" panose="05000000000000000000" pitchFamily="2" charset="2"/>
              <a:buChar char="ü"/>
            </a:pPr>
            <a:r>
              <a:rPr lang="es-MX" b="1" dirty="0" smtClean="0">
                <a:effectLst>
                  <a:outerShdw blurRad="38100" dist="38100" dir="2700000" algn="tl">
                    <a:srgbClr val="000000">
                      <a:alpha val="43137"/>
                    </a:srgbClr>
                  </a:outerShdw>
                </a:effectLst>
              </a:rPr>
              <a:t>Cartilla de salud para educación básica.</a:t>
            </a:r>
          </a:p>
          <a:p>
            <a:pPr algn="ctr">
              <a:buFont typeface="Wingdings" panose="05000000000000000000" pitchFamily="2" charset="2"/>
              <a:buChar char="ü"/>
            </a:pPr>
            <a:endParaRPr lang="es-MX" b="1" dirty="0" smtClean="0">
              <a:effectLst>
                <a:outerShdw blurRad="38100" dist="38100" dir="2700000" algn="tl">
                  <a:srgbClr val="000000">
                    <a:alpha val="43137"/>
                  </a:srgbClr>
                </a:outerShdw>
              </a:effectLst>
            </a:endParaRPr>
          </a:p>
          <a:p>
            <a:pPr algn="ctr">
              <a:buFont typeface="Wingdings" panose="05000000000000000000" pitchFamily="2" charset="2"/>
              <a:buChar char="ü"/>
            </a:pPr>
            <a:endParaRPr lang="es-MX" b="1" dirty="0" smtClean="0">
              <a:effectLst>
                <a:outerShdw blurRad="38100" dist="38100" dir="2700000" algn="tl">
                  <a:srgbClr val="000000">
                    <a:alpha val="43137"/>
                  </a:srgbClr>
                </a:outerShdw>
              </a:effectLst>
            </a:endParaRPr>
          </a:p>
          <a:p>
            <a:pPr algn="ctr">
              <a:buFont typeface="Wingdings" panose="05000000000000000000" pitchFamily="2" charset="2"/>
              <a:buChar char="ü"/>
            </a:pPr>
            <a:endParaRPr lang="es-MX"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241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58" name="Object 2"/>
          <p:cNvGraphicFramePr>
            <a:graphicFrameLocks noChangeAspect="1"/>
          </p:cNvGraphicFramePr>
          <p:nvPr/>
        </p:nvGraphicFramePr>
        <p:xfrm>
          <a:off x="3276600" y="381000"/>
          <a:ext cx="2441575" cy="1514475"/>
        </p:xfrm>
        <a:graphic>
          <a:graphicData uri="http://schemas.openxmlformats.org/presentationml/2006/ole">
            <mc:AlternateContent xmlns:mc="http://schemas.openxmlformats.org/markup-compatibility/2006">
              <mc:Choice xmlns:v="urn:schemas-microsoft-com:vml" Requires="v">
                <p:oleObj spid="_x0000_s8290" name="Fotografía de Photo Editor" r:id="rId3" imgW="4048690" imgH="2457143" progId="MSPhotoEd.3">
                  <p:embed/>
                </p:oleObj>
              </mc:Choice>
              <mc:Fallback>
                <p:oleObj name="Fotografía de Photo Editor" r:id="rId3" imgW="4048690" imgH="245714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81000"/>
                        <a:ext cx="2441575"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1859" name="Object 3"/>
          <p:cNvGraphicFramePr>
            <a:graphicFrameLocks noChangeAspect="1"/>
          </p:cNvGraphicFramePr>
          <p:nvPr/>
        </p:nvGraphicFramePr>
        <p:xfrm>
          <a:off x="6172200" y="131763"/>
          <a:ext cx="2914650" cy="1901825"/>
        </p:xfrm>
        <a:graphic>
          <a:graphicData uri="http://schemas.openxmlformats.org/presentationml/2006/ole">
            <mc:AlternateContent xmlns:mc="http://schemas.openxmlformats.org/markup-compatibility/2006">
              <mc:Choice xmlns:v="urn:schemas-microsoft-com:vml" Requires="v">
                <p:oleObj spid="_x0000_s8291" name="Fotografía de Photo Editor" r:id="rId5" imgW="6687483" imgH="4361905" progId="MSPhotoEd.3">
                  <p:embed/>
                </p:oleObj>
              </mc:Choice>
              <mc:Fallback>
                <p:oleObj name="Fotografía de Photo Editor" r:id="rId5" imgW="6687483" imgH="436190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131763"/>
                        <a:ext cx="2914650"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1860" name="Object 4"/>
          <p:cNvGraphicFramePr>
            <a:graphicFrameLocks noChangeAspect="1"/>
          </p:cNvGraphicFramePr>
          <p:nvPr/>
        </p:nvGraphicFramePr>
        <p:xfrm>
          <a:off x="4648200" y="3806825"/>
          <a:ext cx="4495800" cy="3051175"/>
        </p:xfrm>
        <a:graphic>
          <a:graphicData uri="http://schemas.openxmlformats.org/presentationml/2006/ole">
            <mc:AlternateContent xmlns:mc="http://schemas.openxmlformats.org/markup-compatibility/2006">
              <mc:Choice xmlns:v="urn:schemas-microsoft-com:vml" Requires="v">
                <p:oleObj spid="_x0000_s8292" name="Diapositiva" r:id="rId7" imgW="3733635" imgH="2801249" progId="PowerPoint.Slide.8">
                  <p:embed/>
                </p:oleObj>
              </mc:Choice>
              <mc:Fallback>
                <p:oleObj name="Diapositiva" r:id="rId7" imgW="3733635" imgH="2801249" progId="PowerPoint.Slide.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3806825"/>
                        <a:ext cx="4495800" cy="305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1861" name="Text Box 5"/>
          <p:cNvSpPr txBox="1">
            <a:spLocks noChangeArrowheads="1"/>
          </p:cNvSpPr>
          <p:nvPr/>
        </p:nvSpPr>
        <p:spPr bwMode="auto">
          <a:xfrm>
            <a:off x="131607" y="6308725"/>
            <a:ext cx="46482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200" b="1" i="1" dirty="0">
                <a:solidFill>
                  <a:srgbClr val="FF0000"/>
                </a:solidFill>
                <a:cs typeface="Times New Roman" pitchFamily="18" charset="0"/>
              </a:rPr>
              <a:t>Elizabeth Johnson, Ph.D., Tufts University Research Project</a:t>
            </a:r>
          </a:p>
          <a:p>
            <a:pPr algn="ctr" eaLnBrk="1" hangingPunct="1">
              <a:spcBef>
                <a:spcPct val="50000"/>
              </a:spcBef>
            </a:pPr>
            <a:r>
              <a:rPr lang="en-US" sz="1200" b="1" i="1" dirty="0">
                <a:solidFill>
                  <a:srgbClr val="FF0000"/>
                </a:solidFill>
                <a:latin typeface="Times New Roman" pitchFamily="18" charset="0"/>
                <a:cs typeface="Times New Roman" pitchFamily="18" charset="0"/>
              </a:rPr>
              <a:t>. </a:t>
            </a:r>
          </a:p>
        </p:txBody>
      </p:sp>
      <p:sp>
        <p:nvSpPr>
          <p:cNvPr id="121862" name="Line 6"/>
          <p:cNvSpPr>
            <a:spLocks noChangeShapeType="1"/>
          </p:cNvSpPr>
          <p:nvPr/>
        </p:nvSpPr>
        <p:spPr bwMode="auto">
          <a:xfrm>
            <a:off x="2362200" y="2209800"/>
            <a:ext cx="37338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121863" name="Line 7"/>
          <p:cNvSpPr>
            <a:spLocks noChangeShapeType="1"/>
          </p:cNvSpPr>
          <p:nvPr/>
        </p:nvSpPr>
        <p:spPr bwMode="auto">
          <a:xfrm>
            <a:off x="2362200" y="2209800"/>
            <a:ext cx="0" cy="838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121864" name="Line 8"/>
          <p:cNvSpPr>
            <a:spLocks noChangeShapeType="1"/>
          </p:cNvSpPr>
          <p:nvPr/>
        </p:nvSpPr>
        <p:spPr bwMode="auto">
          <a:xfrm>
            <a:off x="6096000" y="22098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121865" name="Line 9"/>
          <p:cNvSpPr>
            <a:spLocks noChangeShapeType="1"/>
          </p:cNvSpPr>
          <p:nvPr/>
        </p:nvSpPr>
        <p:spPr bwMode="auto">
          <a:xfrm>
            <a:off x="6096000" y="2209800"/>
            <a:ext cx="0" cy="838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graphicFrame>
        <p:nvGraphicFramePr>
          <p:cNvPr id="121866" name="Object 10"/>
          <p:cNvGraphicFramePr>
            <a:graphicFrameLocks noChangeAspect="1"/>
          </p:cNvGraphicFramePr>
          <p:nvPr/>
        </p:nvGraphicFramePr>
        <p:xfrm>
          <a:off x="4724400" y="2362200"/>
          <a:ext cx="4419600" cy="914400"/>
        </p:xfrm>
        <a:graphic>
          <a:graphicData uri="http://schemas.openxmlformats.org/presentationml/2006/ole">
            <mc:AlternateContent xmlns:mc="http://schemas.openxmlformats.org/markup-compatibility/2006">
              <mc:Choice xmlns:v="urn:schemas-microsoft-com:vml" Requires="v">
                <p:oleObj spid="_x0000_s8293" name="Fotografía de Photo Editor" r:id="rId9" imgW="3277057" imgH="781159" progId="MSPhotoEd.3">
                  <p:embed/>
                </p:oleObj>
              </mc:Choice>
              <mc:Fallback>
                <p:oleObj name="Fotografía de Photo Editor" r:id="rId9" imgW="3277057" imgH="781159" progId="MSPhotoEd.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2362200"/>
                        <a:ext cx="441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1867"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502025"/>
            <a:ext cx="2667000" cy="265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868" name="AutoShape 12"/>
          <p:cNvSpPr>
            <a:spLocks noChangeArrowheads="1"/>
          </p:cNvSpPr>
          <p:nvPr/>
        </p:nvSpPr>
        <p:spPr bwMode="auto">
          <a:xfrm>
            <a:off x="2743200" y="2362200"/>
            <a:ext cx="1905000" cy="3429000"/>
          </a:xfrm>
          <a:custGeom>
            <a:avLst/>
            <a:gdLst>
              <a:gd name="T0" fmla="*/ 168010417 w 21600"/>
              <a:gd name="T1" fmla="*/ 272176875 h 21600"/>
              <a:gd name="T2" fmla="*/ 84005208 w 21600"/>
              <a:gd name="T3" fmla="*/ 544353750 h 21600"/>
              <a:gd name="T4" fmla="*/ 0 w 21600"/>
              <a:gd name="T5" fmla="*/ 272176875 h 21600"/>
              <a:gd name="T6" fmla="*/ 84005208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FF00"/>
          </a:solidFill>
          <a:ln w="2857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pic>
        <p:nvPicPr>
          <p:cNvPr id="121869" name="Picture 13" descr="DryAMD_ey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3429000"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61" y="-3610"/>
            <a:ext cx="9127103" cy="6861610"/>
          </a:xfrm>
          <a:prstGeom prst="rect">
            <a:avLst/>
          </a:prstGeom>
        </p:spPr>
      </p:pic>
      <p:sp>
        <p:nvSpPr>
          <p:cNvPr id="6" name="5 Título"/>
          <p:cNvSpPr>
            <a:spLocks noGrp="1"/>
          </p:cNvSpPr>
          <p:nvPr>
            <p:ph type="title"/>
          </p:nvPr>
        </p:nvSpPr>
        <p:spPr>
          <a:xfrm>
            <a:off x="395536" y="-387424"/>
            <a:ext cx="8229600" cy="1384300"/>
          </a:xfrm>
        </p:spPr>
        <p:txBody>
          <a:bodyPr/>
          <a:lstStyle/>
          <a:p>
            <a:pPr algn="r"/>
            <a:r>
              <a:rPr lang="es-MX" dirty="0" smtClean="0"/>
              <a:t>Bienestar humano</a:t>
            </a:r>
            <a:endParaRPr lang="es-MX" dirty="0"/>
          </a:p>
        </p:txBody>
      </p:sp>
      <p:pic>
        <p:nvPicPr>
          <p:cNvPr id="10" name="9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44" y="3717032"/>
            <a:ext cx="2850317" cy="2736304"/>
          </a:xfrm>
          <a:prstGeom prst="rect">
            <a:avLst/>
          </a:prstGeom>
        </p:spPr>
      </p:pic>
      <p:pic>
        <p:nvPicPr>
          <p:cNvPr id="12" name="1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4208" y="1988840"/>
            <a:ext cx="2488657" cy="1656184"/>
          </a:xfrm>
          <a:prstGeom prst="rect">
            <a:avLst/>
          </a:prstGeom>
        </p:spPr>
      </p:pic>
      <p:sp>
        <p:nvSpPr>
          <p:cNvPr id="18" name="17 Rectángulo"/>
          <p:cNvSpPr/>
          <p:nvPr/>
        </p:nvSpPr>
        <p:spPr>
          <a:xfrm>
            <a:off x="539552" y="2060848"/>
            <a:ext cx="5364088" cy="3785652"/>
          </a:xfrm>
          <a:prstGeom prst="rect">
            <a:avLst/>
          </a:prstGeom>
          <a:solidFill>
            <a:srgbClr val="002060"/>
          </a:solidFill>
        </p:spPr>
        <p:txBody>
          <a:bodyPr wrap="square">
            <a:spAutoFit/>
          </a:bodyPr>
          <a:lstStyle/>
          <a:p>
            <a:pPr algn="ctr"/>
            <a:r>
              <a:rPr lang="es-MX" sz="2000" b="1" dirty="0" smtClean="0">
                <a:effectLst>
                  <a:outerShdw blurRad="38100" dist="38100" dir="2700000" algn="tl">
                    <a:srgbClr val="000000">
                      <a:alpha val="43137"/>
                    </a:srgbClr>
                  </a:outerShdw>
                </a:effectLst>
              </a:rPr>
              <a:t>El hombre incremento su opción de vivir de 25 a 35 % mas y lo quiere vivir con calidad.</a:t>
            </a:r>
          </a:p>
          <a:p>
            <a:pPr marL="400050" indent="-400050" algn="ctr">
              <a:buFont typeface="+mj-lt"/>
              <a:buAutoNum type="romanUcPeriod"/>
            </a:pPr>
            <a:r>
              <a:rPr lang="es-MX" sz="2000" b="1" dirty="0" smtClean="0">
                <a:effectLst>
                  <a:outerShdw blurRad="38100" dist="38100" dir="2700000" algn="tl">
                    <a:srgbClr val="000000">
                      <a:alpha val="43137"/>
                    </a:srgbClr>
                  </a:outerShdw>
                </a:effectLst>
              </a:rPr>
              <a:t>Pobreza</a:t>
            </a:r>
          </a:p>
          <a:p>
            <a:pPr marL="400050" indent="-400050" algn="ctr">
              <a:buFont typeface="+mj-lt"/>
              <a:buAutoNum type="romanUcPeriod"/>
            </a:pPr>
            <a:r>
              <a:rPr lang="es-MX" sz="2000" b="1" dirty="0" smtClean="0">
                <a:effectLst>
                  <a:outerShdw blurRad="38100" dist="38100" dir="2700000" algn="tl">
                    <a:srgbClr val="000000">
                      <a:alpha val="43137"/>
                    </a:srgbClr>
                  </a:outerShdw>
                </a:effectLst>
              </a:rPr>
              <a:t>Nutrición integral.</a:t>
            </a:r>
          </a:p>
          <a:p>
            <a:pPr marL="400050" indent="-400050" algn="ctr">
              <a:buFont typeface="+mj-lt"/>
              <a:buAutoNum type="romanUcPeriod"/>
            </a:pPr>
            <a:r>
              <a:rPr lang="es-MX" sz="2000" b="1" dirty="0" smtClean="0">
                <a:effectLst>
                  <a:outerShdw blurRad="38100" dist="38100" dir="2700000" algn="tl">
                    <a:srgbClr val="000000">
                      <a:alpha val="43137"/>
                    </a:srgbClr>
                  </a:outerShdw>
                </a:effectLst>
              </a:rPr>
              <a:t>DMAE  </a:t>
            </a:r>
            <a:r>
              <a:rPr lang="es-MX" sz="2000" b="1" dirty="0">
                <a:effectLst>
                  <a:outerShdw blurRad="38100" dist="38100" dir="2700000" algn="tl">
                    <a:srgbClr val="000000">
                      <a:alpha val="43137"/>
                    </a:srgbClr>
                  </a:outerShdw>
                </a:effectLst>
              </a:rPr>
              <a:t>(Degeneración Macular Asociada a la Edad</a:t>
            </a:r>
            <a:r>
              <a:rPr lang="es-MX" sz="2000" b="1" dirty="0" smtClean="0">
                <a:effectLst>
                  <a:outerShdw blurRad="38100" dist="38100" dir="2700000" algn="tl">
                    <a:srgbClr val="000000">
                      <a:alpha val="43137"/>
                    </a:srgbClr>
                  </a:outerShdw>
                </a:effectLst>
              </a:rPr>
              <a:t>).</a:t>
            </a:r>
          </a:p>
          <a:p>
            <a:pPr marL="400050" indent="-400050" algn="ctr">
              <a:buFont typeface="+mj-lt"/>
              <a:buAutoNum type="romanUcPeriod"/>
            </a:pPr>
            <a:r>
              <a:rPr lang="es-MX" sz="2000" b="1" dirty="0" smtClean="0">
                <a:effectLst>
                  <a:outerShdw blurRad="38100" dist="38100" dir="2700000" algn="tl">
                    <a:srgbClr val="000000">
                      <a:alpha val="43137"/>
                    </a:srgbClr>
                  </a:outerShdw>
                </a:effectLst>
              </a:rPr>
              <a:t>Enfermedad Crónica Vascular ECV.</a:t>
            </a:r>
          </a:p>
          <a:p>
            <a:pPr marL="400050" indent="-400050" algn="ctr">
              <a:buFont typeface="+mj-lt"/>
              <a:buAutoNum type="romanUcPeriod"/>
            </a:pPr>
            <a:r>
              <a:rPr lang="es-MX" sz="2000" b="1" dirty="0" smtClean="0">
                <a:effectLst>
                  <a:outerShdw blurRad="38100" dist="38100" dir="2700000" algn="tl">
                    <a:srgbClr val="000000">
                      <a:alpha val="43137"/>
                    </a:srgbClr>
                  </a:outerShdw>
                </a:effectLst>
              </a:rPr>
              <a:t>Obesidad.</a:t>
            </a:r>
          </a:p>
          <a:p>
            <a:pPr marL="400050" indent="-400050" algn="ctr">
              <a:buFont typeface="+mj-lt"/>
              <a:buAutoNum type="romanUcPeriod"/>
            </a:pPr>
            <a:r>
              <a:rPr lang="es-MX" sz="2000" b="1" dirty="0" smtClean="0">
                <a:effectLst>
                  <a:outerShdw blurRad="38100" dist="38100" dir="2700000" algn="tl">
                    <a:srgbClr val="000000">
                      <a:alpha val="43137"/>
                    </a:srgbClr>
                  </a:outerShdw>
                </a:effectLst>
              </a:rPr>
              <a:t>Antiestress</a:t>
            </a:r>
          </a:p>
          <a:p>
            <a:pPr marL="400050" indent="-400050" algn="ctr">
              <a:buFont typeface="+mj-lt"/>
              <a:buAutoNum type="romanUcPeriod"/>
            </a:pPr>
            <a:r>
              <a:rPr lang="es-MX" sz="2000" b="1" dirty="0">
                <a:effectLst>
                  <a:outerShdw blurRad="38100" dist="38100" dir="2700000" algn="tl">
                    <a:srgbClr val="000000">
                      <a:alpha val="43137"/>
                    </a:srgbClr>
                  </a:outerShdw>
                </a:effectLst>
              </a:rPr>
              <a:t>A</a:t>
            </a:r>
            <a:r>
              <a:rPr lang="es-MX" sz="2000" b="1" dirty="0" smtClean="0">
                <a:effectLst>
                  <a:outerShdw blurRad="38100" dist="38100" dir="2700000" algn="tl">
                    <a:srgbClr val="000000">
                      <a:alpha val="43137"/>
                    </a:srgbClr>
                  </a:outerShdw>
                </a:effectLst>
              </a:rPr>
              <a:t>ntienvejecimiento.</a:t>
            </a:r>
          </a:p>
          <a:p>
            <a:pPr marL="400050" indent="-400050" algn="ctr">
              <a:buFont typeface="+mj-lt"/>
              <a:buAutoNum type="romanUcPeriod"/>
            </a:pPr>
            <a:r>
              <a:rPr lang="es-MX" sz="2000" b="1" dirty="0" smtClean="0">
                <a:effectLst>
                  <a:outerShdw blurRad="38100" dist="38100" dir="2700000" algn="tl">
                    <a:srgbClr val="000000">
                      <a:alpha val="43137"/>
                    </a:srgbClr>
                  </a:outerShdw>
                </a:effectLst>
              </a:rPr>
              <a:t>Artritis.</a:t>
            </a:r>
          </a:p>
          <a:p>
            <a:pPr marL="400050" indent="-400050" algn="ctr">
              <a:buFont typeface="+mj-lt"/>
              <a:buAutoNum type="romanUcPeriod"/>
            </a:pPr>
            <a:r>
              <a:rPr lang="es-MX" sz="2000" b="1" dirty="0" smtClean="0">
                <a:effectLst>
                  <a:outerShdw blurRad="38100" dist="38100" dir="2700000" algn="tl">
                    <a:srgbClr val="000000">
                      <a:alpha val="43137"/>
                    </a:srgbClr>
                  </a:outerShdw>
                </a:effectLst>
              </a:rPr>
              <a:t>Anticancer, Algunas formas de cáncer.</a:t>
            </a:r>
            <a:endParaRPr lang="es-MX"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1235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395536" y="-387424"/>
            <a:ext cx="8229600" cy="1384300"/>
          </a:xfrm>
        </p:spPr>
        <p:txBody>
          <a:bodyPr/>
          <a:lstStyle/>
          <a:p>
            <a:r>
              <a:rPr lang="es-MX" dirty="0" smtClean="0"/>
              <a:t>Bienestar humano</a:t>
            </a:r>
            <a:endParaRPr lang="es-MX" dirty="0"/>
          </a:p>
        </p:txBody>
      </p:sp>
      <p:pic>
        <p:nvPicPr>
          <p:cNvPr id="8" name="7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4297175"/>
            <a:ext cx="3810000" cy="2543175"/>
          </a:xfrm>
          <a:prstGeom prst="rect">
            <a:avLst/>
          </a:prstGeom>
        </p:spPr>
      </p:pic>
      <p:pic>
        <p:nvPicPr>
          <p:cNvPr id="13" name="1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2976" y="692696"/>
            <a:ext cx="2871024" cy="2260931"/>
          </a:xfrm>
          <a:prstGeom prst="rect">
            <a:avLst/>
          </a:prstGeom>
        </p:spPr>
      </p:pic>
      <p:pic>
        <p:nvPicPr>
          <p:cNvPr id="14" name="1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5229200"/>
            <a:ext cx="1911937" cy="1440160"/>
          </a:xfrm>
          <a:prstGeom prst="rect">
            <a:avLst/>
          </a:prstGeom>
        </p:spPr>
      </p:pic>
      <p:pic>
        <p:nvPicPr>
          <p:cNvPr id="15" name="14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116632"/>
            <a:ext cx="1410469" cy="1761332"/>
          </a:xfrm>
          <a:prstGeom prst="rect">
            <a:avLst/>
          </a:prstGeom>
        </p:spPr>
      </p:pic>
      <p:pic>
        <p:nvPicPr>
          <p:cNvPr id="16" name="15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3573016"/>
            <a:ext cx="1986339" cy="1126481"/>
          </a:xfrm>
          <a:prstGeom prst="rect">
            <a:avLst/>
          </a:prstGeom>
        </p:spPr>
      </p:pic>
      <p:pic>
        <p:nvPicPr>
          <p:cNvPr id="17" name="16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592" y="2060848"/>
            <a:ext cx="1008112" cy="1328875"/>
          </a:xfrm>
          <a:prstGeom prst="rect">
            <a:avLst/>
          </a:prstGeom>
        </p:spPr>
      </p:pic>
      <p:pic>
        <p:nvPicPr>
          <p:cNvPr id="2" name="1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0192" y="4797152"/>
            <a:ext cx="2466975" cy="1857375"/>
          </a:xfrm>
          <a:prstGeom prst="rect">
            <a:avLst/>
          </a:prstGeom>
        </p:spPr>
      </p:pic>
      <p:pic>
        <p:nvPicPr>
          <p:cNvPr id="4" name="3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63888" y="2492896"/>
            <a:ext cx="3240951" cy="2103975"/>
          </a:xfrm>
          <a:prstGeom prst="rect">
            <a:avLst/>
          </a:prstGeom>
        </p:spPr>
      </p:pic>
      <p:pic>
        <p:nvPicPr>
          <p:cNvPr id="5" name="4 Imag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3728" y="692696"/>
            <a:ext cx="3175704" cy="2038802"/>
          </a:xfrm>
          <a:prstGeom prst="rect">
            <a:avLst/>
          </a:prstGeom>
        </p:spPr>
      </p:pic>
    </p:spTree>
    <p:extLst>
      <p:ext uri="{BB962C8B-B14F-4D97-AF65-F5344CB8AC3E}">
        <p14:creationId xmlns:p14="http://schemas.microsoft.com/office/powerpoint/2010/main" val="4247381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315416"/>
            <a:ext cx="8229600" cy="1143000"/>
          </a:xfrm>
        </p:spPr>
        <p:txBody>
          <a:bodyPr>
            <a:noAutofit/>
          </a:bodyPr>
          <a:lstStyle/>
          <a:p>
            <a:r>
              <a:rPr lang="es-MX" sz="2800" b="1" dirty="0"/>
              <a:t>MARCO LEGAL DE LOS COMITÉ SISTEMA PRODUCTO</a:t>
            </a:r>
            <a:endParaRPr lang="es-MX" sz="2800" dirty="0"/>
          </a:p>
        </p:txBody>
      </p:sp>
      <p:sp>
        <p:nvSpPr>
          <p:cNvPr id="3" name="2 Marcador de contenido"/>
          <p:cNvSpPr>
            <a:spLocks noGrp="1"/>
          </p:cNvSpPr>
          <p:nvPr>
            <p:ph idx="1"/>
          </p:nvPr>
        </p:nvSpPr>
        <p:spPr>
          <a:xfrm>
            <a:off x="-252536" y="1124744"/>
            <a:ext cx="9396536" cy="4830763"/>
          </a:xfrm>
        </p:spPr>
        <p:txBody>
          <a:bodyPr>
            <a:noAutofit/>
          </a:bodyPr>
          <a:lstStyle/>
          <a:p>
            <a:pPr algn="ctr"/>
            <a:r>
              <a:rPr lang="es-MX" sz="2400" b="1" dirty="0"/>
              <a:t>Con base en las condiciones geográficas, características productivas y de mercado </a:t>
            </a:r>
            <a:r>
              <a:rPr lang="es-MX" sz="2400" b="1" u="sng" dirty="0">
                <a:solidFill>
                  <a:srgbClr val="FFFF00"/>
                </a:solidFill>
              </a:rPr>
              <a:t>se establecen tres niveles de Sistema-Producto: estatal, regional y nacional </a:t>
            </a:r>
            <a:r>
              <a:rPr lang="es-MX" sz="2400" b="1" dirty="0"/>
              <a:t>siendo cada uno de ellos conformado por Consejos de Productores y Comités Sistema-Producto</a:t>
            </a:r>
            <a:r>
              <a:rPr lang="es-MX" sz="2400" b="1" dirty="0" smtClean="0"/>
              <a:t>.</a:t>
            </a:r>
          </a:p>
          <a:p>
            <a:pPr algn="ctr"/>
            <a:r>
              <a:rPr lang="es-MX" sz="2400" b="1" dirty="0" smtClean="0"/>
              <a:t> </a:t>
            </a:r>
            <a:r>
              <a:rPr lang="es-MX" sz="2400" b="1" dirty="0"/>
              <a:t>Dichos Comités </a:t>
            </a:r>
            <a:r>
              <a:rPr lang="es-MX" sz="2400" b="1" u="sng" dirty="0">
                <a:solidFill>
                  <a:srgbClr val="FFFF00"/>
                </a:solidFill>
              </a:rPr>
              <a:t>están integradores por todos los sectores involucrados en la cadena productiva: </a:t>
            </a:r>
            <a:r>
              <a:rPr lang="es-MX" sz="2400" b="1" dirty="0"/>
              <a:t>productores, industriales, comercializadores, proveedores y prestadores de servicios quienes firman una acta donde se establecen los compromisos de cada uno de los sectores involucrados. </a:t>
            </a:r>
            <a:endParaRPr lang="es-MX" sz="2400" b="1" dirty="0" smtClean="0"/>
          </a:p>
          <a:p>
            <a:pPr algn="ctr"/>
            <a:r>
              <a:rPr lang="es-MX" sz="2400" b="1" dirty="0" smtClean="0"/>
              <a:t>Así </a:t>
            </a:r>
            <a:r>
              <a:rPr lang="es-MX" sz="2400" b="1" dirty="0"/>
              <a:t>la representación del Comité </a:t>
            </a:r>
            <a:r>
              <a:rPr lang="es-MX" sz="2400" b="1" u="sng" dirty="0">
                <a:solidFill>
                  <a:srgbClr val="FFFF00"/>
                </a:solidFill>
              </a:rPr>
              <a:t>estará a cargo de un representante gubernamental </a:t>
            </a:r>
            <a:r>
              <a:rPr lang="es-MX" sz="2400" b="1" dirty="0"/>
              <a:t>quien coordinará las operaciones y seguimiento de la cadena productiva de manera conjunta con la SAGARPA y </a:t>
            </a:r>
            <a:r>
              <a:rPr lang="es-MX" sz="2400" b="1" u="sng" dirty="0">
                <a:solidFill>
                  <a:srgbClr val="FFFF00"/>
                </a:solidFill>
              </a:rPr>
              <a:t>un representante no gubernamental </a:t>
            </a:r>
            <a:r>
              <a:rPr lang="es-MX" sz="2400" b="1" dirty="0"/>
              <a:t>cuya función será cuidar el interés de la cadena productiva en su conjunto así como fungirá como interlocutor entre todos los actores de la cadena y el </a:t>
            </a:r>
            <a:r>
              <a:rPr lang="es-MX" sz="2400" b="1" dirty="0" smtClean="0"/>
              <a:t>Gobierno.</a:t>
            </a:r>
            <a:endParaRPr lang="es-MX" sz="2400" b="1" dirty="0"/>
          </a:p>
        </p:txBody>
      </p:sp>
    </p:spTree>
    <p:extLst>
      <p:ext uri="{BB962C8B-B14F-4D97-AF65-F5344CB8AC3E}">
        <p14:creationId xmlns:p14="http://schemas.microsoft.com/office/powerpoint/2010/main" val="338862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aq huev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54806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paq huevo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0"/>
            <a:ext cx="312420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28" name="Picture 4" descr="paq huevo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5213" y="2209800"/>
            <a:ext cx="29987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paq huevo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581400"/>
            <a:ext cx="335280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paq huevo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5014913"/>
            <a:ext cx="2590800"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descr="paq huevo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4933950"/>
            <a:ext cx="32766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8" descr="paq huevo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60788" y="3962400"/>
            <a:ext cx="20224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9" descr="paq huevo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4800" y="2133600"/>
            <a:ext cx="1879600"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0" descr="paq huevo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45275" y="0"/>
            <a:ext cx="2498725"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1" descr="paq huevo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00800" y="3657600"/>
            <a:ext cx="27432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1436" name="Object 12"/>
          <p:cNvGraphicFramePr>
            <a:graphicFrameLocks noChangeAspect="1"/>
          </p:cNvGraphicFramePr>
          <p:nvPr/>
        </p:nvGraphicFramePr>
        <p:xfrm>
          <a:off x="3733800" y="1676400"/>
          <a:ext cx="1909763" cy="2362200"/>
        </p:xfrm>
        <a:graphic>
          <a:graphicData uri="http://schemas.openxmlformats.org/presentationml/2006/ole">
            <mc:AlternateContent xmlns:mc="http://schemas.openxmlformats.org/markup-compatibility/2006">
              <mc:Choice xmlns:v="urn:schemas-microsoft-com:vml" Requires="v">
                <p:oleObj spid="_x0000_s13330" name="Photo Editor Photo" r:id="rId14" imgW="2010056" imgH="2486372" progId="MSPhotoEd.3">
                  <p:embed/>
                </p:oleObj>
              </mc:Choice>
              <mc:Fallback>
                <p:oleObj name="Photo Editor Photo" r:id="rId14" imgW="2010056" imgH="2486372" progId="MSPhotoEd.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33800" y="1676400"/>
                        <a:ext cx="190976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78454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1428"/>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231436"/>
                                        </p:tgtEl>
                                        <p:attrNameLst>
                                          <p:attrName>style.visibility</p:attrName>
                                        </p:attrNameLst>
                                      </p:cBhvr>
                                      <p:to>
                                        <p:strVal val="visible"/>
                                      </p:to>
                                    </p:set>
                                    <p:animEffect transition="in" filter="dissolve">
                                      <p:cBhvr>
                                        <p:cTn id="9" dur="500"/>
                                        <p:tgtEl>
                                          <p:spTgt spid="231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330" name="Object 2"/>
          <p:cNvGraphicFramePr>
            <a:graphicFrameLocks noGrp="1" noChangeAspect="1"/>
          </p:cNvGraphicFramePr>
          <p:nvPr>
            <p:ph sz="half" idx="4294967295"/>
            <p:extLst>
              <p:ext uri="{D42A27DB-BD31-4B8C-83A1-F6EECF244321}">
                <p14:modId xmlns:p14="http://schemas.microsoft.com/office/powerpoint/2010/main" val="1703337280"/>
              </p:ext>
            </p:extLst>
          </p:nvPr>
        </p:nvGraphicFramePr>
        <p:xfrm>
          <a:off x="2555776" y="2132856"/>
          <a:ext cx="1958975" cy="2730500"/>
        </p:xfrm>
        <a:graphic>
          <a:graphicData uri="http://schemas.openxmlformats.org/presentationml/2006/ole">
            <mc:AlternateContent xmlns:mc="http://schemas.openxmlformats.org/markup-compatibility/2006">
              <mc:Choice xmlns:v="urn:schemas-microsoft-com:vml" Requires="v">
                <p:oleObj spid="_x0000_s14457" name="Fotografía de Photo Editor" r:id="rId4" imgW="1495634" imgH="2085714" progId="MSPhotoEd.3">
                  <p:embed/>
                </p:oleObj>
              </mc:Choice>
              <mc:Fallback>
                <p:oleObj name="Fotografía de Photo Editor" r:id="rId4" imgW="1495634" imgH="2085714"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776" y="2132856"/>
                        <a:ext cx="1958975"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9331" name="Object 3"/>
          <p:cNvGraphicFramePr>
            <a:graphicFrameLocks noGrp="1" noChangeAspect="1"/>
          </p:cNvGraphicFramePr>
          <p:nvPr>
            <p:ph sz="quarter" idx="4294967295"/>
          </p:nvPr>
        </p:nvGraphicFramePr>
        <p:xfrm>
          <a:off x="0" y="5000625"/>
          <a:ext cx="2562225" cy="1857375"/>
        </p:xfrm>
        <a:graphic>
          <a:graphicData uri="http://schemas.openxmlformats.org/presentationml/2006/ole">
            <mc:AlternateContent xmlns:mc="http://schemas.openxmlformats.org/markup-compatibility/2006">
              <mc:Choice xmlns:v="urn:schemas-microsoft-com:vml" Requires="v">
                <p:oleObj spid="_x0000_s14458" name="Fotografía de Photo Editor" r:id="rId6" imgW="2561905" imgH="1857143" progId="MSPhotoEd.3">
                  <p:embed/>
                </p:oleObj>
              </mc:Choice>
              <mc:Fallback>
                <p:oleObj name="Fotografía de Photo Editor" r:id="rId6" imgW="2561905" imgH="1857143"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000625"/>
                        <a:ext cx="2562225"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9332" name="Picture 4" descr="cnn"/>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7013" y="1143000"/>
            <a:ext cx="129698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5" descr="today_lef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3864" r="10268" b="37067"/>
          <a:stretch>
            <a:fillRect/>
          </a:stretch>
        </p:blipFill>
        <p:spPr bwMode="auto">
          <a:xfrm>
            <a:off x="0" y="2438400"/>
            <a:ext cx="1912938"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6" descr="walmartlogo"/>
          <p:cNvPicPr>
            <a:picLocks noChangeAspect="1" noChangeArrowheads="1"/>
          </p:cNvPicPr>
          <p:nvPr/>
        </p:nvPicPr>
        <p:blipFill>
          <a:blip r:embed="rId10">
            <a:extLst>
              <a:ext uri="{28A0092B-C50C-407E-A947-70E740481C1C}">
                <a14:useLocalDpi xmlns:a14="http://schemas.microsoft.com/office/drawing/2010/main" val="0"/>
              </a:ext>
            </a:extLst>
          </a:blip>
          <a:srcRect l="923" t="8385" r="73532" b="67383"/>
          <a:stretch>
            <a:fillRect/>
          </a:stretch>
        </p:blipFill>
        <p:spPr bwMode="auto">
          <a:xfrm>
            <a:off x="6408738" y="1828800"/>
            <a:ext cx="2735262" cy="458788"/>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5863" name="Picture 7" descr="usa weekend logo"/>
          <p:cNvPicPr>
            <a:picLocks noChangeAspect="1" noChangeArrowheads="1"/>
          </p:cNvPicPr>
          <p:nvPr/>
        </p:nvPicPr>
        <p:blipFill>
          <a:blip r:embed="rId11">
            <a:extLst>
              <a:ext uri="{28A0092B-C50C-407E-A947-70E740481C1C}">
                <a14:useLocalDpi xmlns:a14="http://schemas.microsoft.com/office/drawing/2010/main" val="0"/>
              </a:ext>
            </a:extLst>
          </a:blip>
          <a:srcRect t="5000" r="79822" b="39000"/>
          <a:stretch>
            <a:fillRect/>
          </a:stretch>
        </p:blipFill>
        <p:spPr bwMode="auto">
          <a:xfrm>
            <a:off x="7708900" y="0"/>
            <a:ext cx="14351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Picture 8" descr="centrum-bottle"/>
          <p:cNvPicPr>
            <a:picLocks noChangeAspect="1" noChangeArrowheads="1"/>
          </p:cNvPicPr>
          <p:nvPr/>
        </p:nvPicPr>
        <p:blipFill>
          <a:blip r:embed="rId12">
            <a:clrChange>
              <a:clrFrom>
                <a:srgbClr val="FFEA9B"/>
              </a:clrFrom>
              <a:clrTo>
                <a:srgbClr val="FFEA9B">
                  <a:alpha val="0"/>
                </a:srgbClr>
              </a:clrTo>
            </a:clrChange>
            <a:extLst>
              <a:ext uri="{28A0092B-C50C-407E-A947-70E740481C1C}">
                <a14:useLocalDpi xmlns:a14="http://schemas.microsoft.com/office/drawing/2010/main" val="0"/>
              </a:ext>
            </a:extLst>
          </a:blip>
          <a:srcRect l="23334" t="35020" r="66266" b="33496"/>
          <a:stretch>
            <a:fillRect/>
          </a:stretch>
        </p:blipFill>
        <p:spPr bwMode="auto">
          <a:xfrm>
            <a:off x="3124200" y="0"/>
            <a:ext cx="1436688"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5865" name="Object 9"/>
          <p:cNvGraphicFramePr>
            <a:graphicFrameLocks noGrp="1" noChangeAspect="1"/>
          </p:cNvGraphicFramePr>
          <p:nvPr>
            <p:ph sz="quarter" idx="4294967295"/>
          </p:nvPr>
        </p:nvGraphicFramePr>
        <p:xfrm>
          <a:off x="0" y="0"/>
          <a:ext cx="2905125" cy="1981200"/>
        </p:xfrm>
        <a:graphic>
          <a:graphicData uri="http://schemas.openxmlformats.org/presentationml/2006/ole">
            <mc:AlternateContent xmlns:mc="http://schemas.openxmlformats.org/markup-compatibility/2006">
              <mc:Choice xmlns:v="urn:schemas-microsoft-com:vml" Requires="v">
                <p:oleObj spid="_x0000_s14459" name="Fotografía de Photo Editor" r:id="rId13" imgW="2905531" imgH="1980952" progId="MSPhotoEd.3">
                  <p:embed/>
                </p:oleObj>
              </mc:Choice>
              <mc:Fallback>
                <p:oleObj name="Fotografía de Photo Editor" r:id="rId13" imgW="2905531" imgH="1980952" progId="MSPhotoEd.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9051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9338" name="Object 10"/>
          <p:cNvGraphicFramePr>
            <a:graphicFrameLocks noChangeAspect="1"/>
          </p:cNvGraphicFramePr>
          <p:nvPr/>
        </p:nvGraphicFramePr>
        <p:xfrm>
          <a:off x="4648200" y="0"/>
          <a:ext cx="2376488" cy="1565275"/>
        </p:xfrm>
        <a:graphic>
          <a:graphicData uri="http://schemas.openxmlformats.org/presentationml/2006/ole">
            <mc:AlternateContent xmlns:mc="http://schemas.openxmlformats.org/markup-compatibility/2006">
              <mc:Choice xmlns:v="urn:schemas-microsoft-com:vml" Requires="v">
                <p:oleObj spid="_x0000_s14460" name="Fotografía de Photo Editor" r:id="rId15" imgW="1952898" imgH="1286055" progId="MSPhotoEd.3">
                  <p:embed/>
                </p:oleObj>
              </mc:Choice>
              <mc:Fallback>
                <p:oleObj name="Fotografía de Photo Editor" r:id="rId15" imgW="1952898" imgH="1286055" progId="MSPhotoEd.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48200" y="0"/>
                        <a:ext cx="2376488" cy="156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9339" name="Object 11"/>
          <p:cNvGraphicFramePr>
            <a:graphicFrameLocks noChangeAspect="1"/>
          </p:cNvGraphicFramePr>
          <p:nvPr/>
        </p:nvGraphicFramePr>
        <p:xfrm>
          <a:off x="4800600" y="1752600"/>
          <a:ext cx="1417638" cy="2867025"/>
        </p:xfrm>
        <a:graphic>
          <a:graphicData uri="http://schemas.openxmlformats.org/presentationml/2006/ole">
            <mc:AlternateContent xmlns:mc="http://schemas.openxmlformats.org/markup-compatibility/2006">
              <mc:Choice xmlns:v="urn:schemas-microsoft-com:vml" Requires="v">
                <p:oleObj spid="_x0000_s14461" name="Fotografía de Photo Editor" r:id="rId17" imgW="847843" imgH="1714739" progId="MSPhotoEd.3">
                  <p:embed/>
                </p:oleObj>
              </mc:Choice>
              <mc:Fallback>
                <p:oleObj name="Fotografía de Photo Editor" r:id="rId17" imgW="847843" imgH="1714739" progId="MSPhotoEd.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00600" y="1752600"/>
                        <a:ext cx="1417638"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9340" name="Object 12"/>
          <p:cNvGraphicFramePr>
            <a:graphicFrameLocks noChangeAspect="1"/>
          </p:cNvGraphicFramePr>
          <p:nvPr/>
        </p:nvGraphicFramePr>
        <p:xfrm>
          <a:off x="6324600" y="2514600"/>
          <a:ext cx="2438400" cy="1565275"/>
        </p:xfrm>
        <a:graphic>
          <a:graphicData uri="http://schemas.openxmlformats.org/presentationml/2006/ole">
            <mc:AlternateContent xmlns:mc="http://schemas.openxmlformats.org/markup-compatibility/2006">
              <mc:Choice xmlns:v="urn:schemas-microsoft-com:vml" Requires="v">
                <p:oleObj spid="_x0000_s14462" name="Fotografía de Photo Editor" r:id="rId19" imgW="3486637" imgH="2238687" progId="MSPhotoEd.3">
                  <p:embed/>
                </p:oleObj>
              </mc:Choice>
              <mc:Fallback>
                <p:oleObj name="Fotografía de Photo Editor" r:id="rId19" imgW="3486637" imgH="2238687" progId="MSPhotoEd.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324600" y="2514600"/>
                        <a:ext cx="2438400" cy="156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5869" name="Object 13"/>
          <p:cNvGraphicFramePr>
            <a:graphicFrameLocks noChangeAspect="1"/>
          </p:cNvGraphicFramePr>
          <p:nvPr>
            <p:extLst>
              <p:ext uri="{D42A27DB-BD31-4B8C-83A1-F6EECF244321}">
                <p14:modId xmlns:p14="http://schemas.microsoft.com/office/powerpoint/2010/main" val="3387722460"/>
              </p:ext>
            </p:extLst>
          </p:nvPr>
        </p:nvGraphicFramePr>
        <p:xfrm>
          <a:off x="6012160" y="4509120"/>
          <a:ext cx="3014663" cy="1808162"/>
        </p:xfrm>
        <a:graphic>
          <a:graphicData uri="http://schemas.openxmlformats.org/presentationml/2006/ole">
            <mc:AlternateContent xmlns:mc="http://schemas.openxmlformats.org/markup-compatibility/2006">
              <mc:Choice xmlns:v="urn:schemas-microsoft-com:vml" Requires="v">
                <p:oleObj spid="_x0000_s14463" name="Fotografía de Photo Editor" r:id="rId21" imgW="3381847" imgH="2029108" progId="MSPhotoEd.3">
                  <p:embed/>
                </p:oleObj>
              </mc:Choice>
              <mc:Fallback>
                <p:oleObj name="Fotografía de Photo Editor" r:id="rId21" imgW="3381847" imgH="2029108" progId="MSPhotoEd.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012160" y="4509120"/>
                        <a:ext cx="3014663" cy="180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505865"/>
                                        </p:tgtEl>
                                        <p:attrNameLst>
                                          <p:attrName>style.visibility</p:attrName>
                                        </p:attrNameLst>
                                      </p:cBhvr>
                                      <p:to>
                                        <p:strVal val="visible"/>
                                      </p:to>
                                    </p:set>
                                    <p:animEffect transition="in" filter="circle(in)">
                                      <p:cBhvr>
                                        <p:cTn id="7" dur="1000"/>
                                        <p:tgtEl>
                                          <p:spTgt spid="505865"/>
                                        </p:tgtEl>
                                      </p:cBhvr>
                                    </p:animEffect>
                                  </p:childTnLst>
                                </p:cTn>
                              </p:par>
                            </p:childTnLst>
                          </p:cTn>
                        </p:par>
                        <p:par>
                          <p:cTn id="8" fill="hold" nodeType="afterGroup">
                            <p:stCondLst>
                              <p:cond delay="1000"/>
                            </p:stCondLst>
                            <p:childTnLst>
                              <p:par>
                                <p:cTn id="9" presetID="13" presetClass="entr" presetSubtype="32" fill="hold" nodeType="afterEffect">
                                  <p:stCondLst>
                                    <p:cond delay="0"/>
                                  </p:stCondLst>
                                  <p:childTnLst>
                                    <p:set>
                                      <p:cBhvr>
                                        <p:cTn id="10" dur="1" fill="hold">
                                          <p:stCondLst>
                                            <p:cond delay="0"/>
                                          </p:stCondLst>
                                        </p:cTn>
                                        <p:tgtEl>
                                          <p:spTgt spid="505869"/>
                                        </p:tgtEl>
                                        <p:attrNameLst>
                                          <p:attrName>style.visibility</p:attrName>
                                        </p:attrNameLst>
                                      </p:cBhvr>
                                      <p:to>
                                        <p:strVal val="visible"/>
                                      </p:to>
                                    </p:set>
                                    <p:animEffect transition="in" filter="plus(out)">
                                      <p:cBhvr>
                                        <p:cTn id="11" dur="1000"/>
                                        <p:tgtEl>
                                          <p:spTgt spid="505869"/>
                                        </p:tgtEl>
                                      </p:cBhvr>
                                    </p:animEffect>
                                  </p:childTnLst>
                                </p:cTn>
                              </p:par>
                            </p:childTnLst>
                          </p:cTn>
                        </p:par>
                        <p:par>
                          <p:cTn id="12" fill="hold" nodeType="afterGroup">
                            <p:stCondLst>
                              <p:cond delay="2000"/>
                            </p:stCondLst>
                            <p:childTnLst>
                              <p:par>
                                <p:cTn id="13" presetID="8" presetClass="entr" presetSubtype="32" fill="hold" nodeType="afterEffect">
                                  <p:stCondLst>
                                    <p:cond delay="0"/>
                                  </p:stCondLst>
                                  <p:childTnLst>
                                    <p:set>
                                      <p:cBhvr>
                                        <p:cTn id="14" dur="1" fill="hold">
                                          <p:stCondLst>
                                            <p:cond delay="0"/>
                                          </p:stCondLst>
                                        </p:cTn>
                                        <p:tgtEl>
                                          <p:spTgt spid="505863"/>
                                        </p:tgtEl>
                                        <p:attrNameLst>
                                          <p:attrName>style.visibility</p:attrName>
                                        </p:attrNameLst>
                                      </p:cBhvr>
                                      <p:to>
                                        <p:strVal val="visible"/>
                                      </p:to>
                                    </p:set>
                                    <p:animEffect transition="in" filter="diamond(out)">
                                      <p:cBhvr>
                                        <p:cTn id="15" dur="1000"/>
                                        <p:tgtEl>
                                          <p:spTgt spid="505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solidFill>
                  <a:schemeClr val="tx1"/>
                </a:solidFill>
              </a:rPr>
              <a:t>Plan rector </a:t>
            </a:r>
            <a:endParaRPr lang="es-MX" dirty="0">
              <a:solidFill>
                <a:schemeClr val="tx1"/>
              </a:solidFill>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398264497"/>
              </p:ext>
            </p:extLst>
          </p:nvPr>
        </p:nvGraphicFramePr>
        <p:xfrm>
          <a:off x="878675" y="-99392"/>
          <a:ext cx="914400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2280" y="116633"/>
            <a:ext cx="1802453" cy="1800200"/>
          </a:xfrm>
          <a:prstGeom prst="rect">
            <a:avLst/>
          </a:prstGeom>
        </p:spPr>
      </p:pic>
      <p:pic>
        <p:nvPicPr>
          <p:cNvPr id="6" name="5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024" y="2420888"/>
            <a:ext cx="1728192" cy="1296144"/>
          </a:xfrm>
          <a:prstGeom prst="rect">
            <a:avLst/>
          </a:prstGeom>
        </p:spPr>
      </p:pic>
      <p:pic>
        <p:nvPicPr>
          <p:cNvPr id="3" name="2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6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58182" y="5517232"/>
            <a:ext cx="1691680" cy="1080120"/>
          </a:xfrm>
          <a:prstGeom prst="rect">
            <a:avLst/>
          </a:prstGeom>
        </p:spPr>
      </p:pic>
    </p:spTree>
    <p:extLst>
      <p:ext uri="{BB962C8B-B14F-4D97-AF65-F5344CB8AC3E}">
        <p14:creationId xmlns:p14="http://schemas.microsoft.com/office/powerpoint/2010/main" val="54705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b="1" u="sng" dirty="0">
                <a:solidFill>
                  <a:srgbClr val="FFFF00"/>
                </a:solidFill>
                <a:effectLst>
                  <a:outerShdw blurRad="38100" dist="38100" dir="2700000" algn="tl">
                    <a:srgbClr val="000000">
                      <a:alpha val="43137"/>
                    </a:srgbClr>
                  </a:outerShdw>
                </a:effectLst>
              </a:rPr>
              <a:t>Posibles usos de la nanotecnología </a:t>
            </a:r>
            <a:r>
              <a:rPr lang="es-MX" b="1" dirty="0">
                <a:effectLst>
                  <a:outerShdw blurRad="38100" dist="38100" dir="2700000" algn="tl">
                    <a:srgbClr val="000000">
                      <a:alpha val="43137"/>
                    </a:srgbClr>
                  </a:outerShdw>
                </a:effectLst>
              </a:rPr>
              <a:t>en producción avícola. </a:t>
            </a:r>
            <a:br>
              <a:rPr lang="es-MX" b="1" dirty="0">
                <a:effectLst>
                  <a:outerShdw blurRad="38100" dist="38100" dir="2700000" algn="tl">
                    <a:srgbClr val="000000">
                      <a:alpha val="43137"/>
                    </a:srgbClr>
                  </a:outerShdw>
                </a:effectLst>
              </a:rPr>
            </a:br>
            <a:endParaRPr lang="es-MX" dirty="0"/>
          </a:p>
        </p:txBody>
      </p:sp>
      <p:sp>
        <p:nvSpPr>
          <p:cNvPr id="4" name="1 Título"/>
          <p:cNvSpPr txBox="1">
            <a:spLocks/>
          </p:cNvSpPr>
          <p:nvPr/>
        </p:nvSpPr>
        <p:spPr>
          <a:xfrm>
            <a:off x="457200" y="274638"/>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dirty="0" smtClean="0"/>
              <a:t/>
            </a:r>
            <a:br>
              <a:rPr lang="es-MX" dirty="0" smtClean="0"/>
            </a:br>
            <a:endParaRPr lang="es-MX" dirty="0"/>
          </a:p>
        </p:txBody>
      </p:sp>
      <p:sp>
        <p:nvSpPr>
          <p:cNvPr id="5" name="2 Marcador de contenido"/>
          <p:cNvSpPr txBox="1">
            <a:spLocks/>
          </p:cNvSpPr>
          <p:nvPr/>
        </p:nvSpPr>
        <p:spPr>
          <a:xfrm>
            <a:off x="0" y="1424533"/>
            <a:ext cx="9145016" cy="5433467"/>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MX" sz="2800" b="1" dirty="0">
                <a:effectLst>
                  <a:outerShdw blurRad="38100" dist="38100" dir="2700000" algn="tl">
                    <a:srgbClr val="000000">
                      <a:alpha val="43137"/>
                    </a:srgbClr>
                  </a:outerShdw>
                </a:effectLst>
              </a:rPr>
              <a:t>Aves y nanotecnología en México</a:t>
            </a:r>
            <a:endParaRPr lang="es-MX" sz="2800" b="1" dirty="0" smtClean="0">
              <a:effectLst>
                <a:outerShdw blurRad="38100" dist="38100" dir="2700000" algn="tl">
                  <a:srgbClr val="000000">
                    <a:alpha val="43137"/>
                  </a:srgbClr>
                </a:outerShdw>
              </a:effectLst>
            </a:endParaRPr>
          </a:p>
          <a:p>
            <a:pPr marL="0" indent="0" algn="ctr">
              <a:buFont typeface="Arial" panose="020B0604020202020204" pitchFamily="34" charset="0"/>
              <a:buNone/>
            </a:pPr>
            <a:r>
              <a:rPr lang="es-MX" sz="2800" b="1" dirty="0" smtClean="0">
                <a:effectLst>
                  <a:outerShdw blurRad="38100" dist="38100" dir="2700000" algn="tl">
                    <a:srgbClr val="000000">
                      <a:alpha val="43137"/>
                    </a:srgbClr>
                  </a:outerShdw>
                </a:effectLst>
              </a:rPr>
              <a:t>La nanotecnología es el arte de manipular la materia, células, átomo por átomo; sus materiales tienen un tamaño de entre 1 y 100 nanómetros.</a:t>
            </a:r>
          </a:p>
          <a:p>
            <a:pPr marL="0" indent="0" algn="ctr">
              <a:buFont typeface="Arial" panose="020B0604020202020204" pitchFamily="34" charset="0"/>
              <a:buNone/>
            </a:pPr>
            <a:endParaRPr lang="es-MX" sz="2800" b="1" dirty="0" smtClean="0">
              <a:effectLst>
                <a:outerShdw blurRad="38100" dist="38100" dir="2700000" algn="tl">
                  <a:srgbClr val="000000">
                    <a:alpha val="43137"/>
                  </a:srgbClr>
                </a:outerShdw>
              </a:effectLst>
            </a:endParaRPr>
          </a:p>
          <a:p>
            <a:pPr marL="0" indent="0" algn="ctr">
              <a:buFont typeface="Arial" panose="020B0604020202020204" pitchFamily="34" charset="0"/>
              <a:buNone/>
            </a:pPr>
            <a:r>
              <a:rPr lang="es-MX" sz="2800" b="1" dirty="0" smtClean="0">
                <a:effectLst>
                  <a:outerShdw blurRad="38100" dist="38100" dir="2700000" algn="tl">
                    <a:srgbClr val="000000">
                      <a:alpha val="43137"/>
                    </a:srgbClr>
                  </a:outerShdw>
                </a:effectLst>
              </a:rPr>
              <a:t> Está cobrando fuerza la aplicación científico-tecnológica de la nanotecnología en la fuente avícola de nuestro país y próximamente será de gran auge en el proceso de producción de un elevado nivel de nutrientes en los alimentos de las aves, con la consecuente mejoría en la producción de la calidad de la carne para ingesta o el consumo humano, –por medio del uso de las nano-estructuras para aves-, así como para la prevención oportuna de enfermedades del tipo gripe aviar y de la diabetes</a:t>
            </a:r>
          </a:p>
          <a:p>
            <a:pPr marL="0" indent="0" algn="ctr">
              <a:buFont typeface="Arial" panose="020B0604020202020204" pitchFamily="34" charset="0"/>
              <a:buNone/>
            </a:pPr>
            <a:endParaRPr lang="es-MX"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453746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692696"/>
            <a:ext cx="9144000" cy="6165304"/>
          </a:xfrm>
        </p:spPr>
        <p:txBody>
          <a:bodyPr vert="horz" lIns="91440" tIns="45720" rIns="91440" bIns="45720" rtlCol="0">
            <a:normAutofit/>
          </a:bodyPr>
          <a:lstStyle/>
          <a:p>
            <a:pPr marL="0" indent="0" algn="ctr">
              <a:buNone/>
            </a:pPr>
            <a:r>
              <a:rPr lang="en-US" sz="1600" b="1" dirty="0" err="1"/>
              <a:t>Dentro</a:t>
            </a:r>
            <a:r>
              <a:rPr lang="en-US" sz="1600" b="1" dirty="0"/>
              <a:t> de los </a:t>
            </a:r>
            <a:r>
              <a:rPr lang="en-US" sz="1600" b="1" dirty="0" err="1"/>
              <a:t>ejes</a:t>
            </a:r>
            <a:r>
              <a:rPr lang="en-US" sz="1600" b="1" dirty="0"/>
              <a:t> del Plan Rector, hay dos </a:t>
            </a:r>
            <a:r>
              <a:rPr lang="en-US" sz="1600" b="1" dirty="0" err="1"/>
              <a:t>elementos</a:t>
            </a:r>
            <a:r>
              <a:rPr lang="en-US" sz="1600" b="1" dirty="0"/>
              <a:t> </a:t>
            </a:r>
            <a:r>
              <a:rPr lang="en-US" sz="1600" b="1" dirty="0" err="1"/>
              <a:t>transversales</a:t>
            </a:r>
            <a:r>
              <a:rPr lang="en-US" sz="1600" b="1" dirty="0"/>
              <a:t> </a:t>
            </a:r>
            <a:r>
              <a:rPr lang="en-US" sz="1600" b="1" dirty="0" err="1"/>
              <a:t>sumamente</a:t>
            </a:r>
            <a:r>
              <a:rPr lang="en-US" sz="1600" b="1" dirty="0"/>
              <a:t> </a:t>
            </a:r>
            <a:r>
              <a:rPr lang="en-US" sz="1600" b="1" dirty="0" err="1"/>
              <a:t>importantes</a:t>
            </a:r>
            <a:r>
              <a:rPr lang="en-US" sz="1600" b="1" dirty="0"/>
              <a:t>, </a:t>
            </a:r>
            <a:r>
              <a:rPr lang="en-US" sz="1600" b="1" dirty="0" err="1"/>
              <a:t>que</a:t>
            </a:r>
            <a:r>
              <a:rPr lang="en-US" sz="1600" b="1" dirty="0"/>
              <a:t> </a:t>
            </a:r>
            <a:r>
              <a:rPr lang="en-US" sz="1600" b="1" dirty="0" err="1"/>
              <a:t>trascienden</a:t>
            </a:r>
            <a:r>
              <a:rPr lang="en-US" sz="1600" b="1" dirty="0"/>
              <a:t>, </a:t>
            </a:r>
            <a:r>
              <a:rPr lang="en-US" sz="1600" b="1" dirty="0" err="1"/>
              <a:t>incluso</a:t>
            </a:r>
            <a:r>
              <a:rPr lang="en-US" sz="1600" b="1" dirty="0"/>
              <a:t>, los </a:t>
            </a:r>
            <a:r>
              <a:rPr lang="en-US" sz="1600" b="1" dirty="0" err="1"/>
              <a:t>obejtivos</a:t>
            </a:r>
            <a:r>
              <a:rPr lang="en-US" sz="1600" b="1" dirty="0"/>
              <a:t> </a:t>
            </a:r>
            <a:r>
              <a:rPr lang="en-US" sz="1600" b="1" dirty="0" err="1"/>
              <a:t>específicos</a:t>
            </a:r>
            <a:r>
              <a:rPr lang="en-US" sz="1600" b="1" dirty="0"/>
              <a:t> de la SAGARPA para </a:t>
            </a:r>
            <a:r>
              <a:rPr lang="en-US" sz="1600" b="1" dirty="0" err="1"/>
              <a:t>constituir</a:t>
            </a:r>
            <a:r>
              <a:rPr lang="en-US" sz="1600" b="1" dirty="0"/>
              <a:t>, </a:t>
            </a:r>
            <a:r>
              <a:rPr lang="en-US" sz="1600" b="1" dirty="0" err="1"/>
              <a:t>por</a:t>
            </a:r>
            <a:r>
              <a:rPr lang="en-US" sz="1600" b="1" dirty="0"/>
              <a:t> </a:t>
            </a:r>
            <a:r>
              <a:rPr lang="en-US" sz="1600" b="1" dirty="0" err="1"/>
              <a:t>si</a:t>
            </a:r>
            <a:r>
              <a:rPr lang="en-US" sz="1600" b="1" dirty="0"/>
              <a:t> </a:t>
            </a:r>
            <a:r>
              <a:rPr lang="en-US" sz="1600" b="1" dirty="0" err="1"/>
              <a:t>mismos</a:t>
            </a:r>
            <a:r>
              <a:rPr lang="en-US" sz="1600" b="1" dirty="0"/>
              <a:t>, dos actors claves de </a:t>
            </a:r>
            <a:r>
              <a:rPr lang="en-US" sz="1600" b="1" dirty="0" err="1"/>
              <a:t>seguridad</a:t>
            </a:r>
            <a:r>
              <a:rPr lang="en-US" sz="1600" b="1" dirty="0"/>
              <a:t> </a:t>
            </a:r>
            <a:r>
              <a:rPr lang="en-US" sz="1600" b="1" dirty="0" err="1"/>
              <a:t>nacional</a:t>
            </a:r>
            <a:r>
              <a:rPr lang="en-US" sz="1600" b="1" dirty="0"/>
              <a:t>.  </a:t>
            </a:r>
            <a:r>
              <a:rPr lang="en-US" sz="1600" b="1" dirty="0" err="1"/>
              <a:t>Nos</a:t>
            </a:r>
            <a:r>
              <a:rPr lang="en-US" sz="1600" b="1" dirty="0"/>
              <a:t> </a:t>
            </a:r>
            <a:r>
              <a:rPr lang="en-US" sz="1600" b="1" dirty="0" err="1"/>
              <a:t>referimos</a:t>
            </a:r>
            <a:r>
              <a:rPr lang="en-US" sz="1600" b="1" dirty="0"/>
              <a:t>, </a:t>
            </a:r>
            <a:r>
              <a:rPr lang="en-US" sz="1600" b="1" dirty="0" err="1"/>
              <a:t>por</a:t>
            </a:r>
            <a:r>
              <a:rPr lang="en-US" sz="1600" b="1" dirty="0"/>
              <a:t> </a:t>
            </a:r>
            <a:r>
              <a:rPr lang="en-US" sz="1600" b="1" dirty="0" err="1"/>
              <a:t>supuesto</a:t>
            </a:r>
            <a:r>
              <a:rPr lang="en-US" sz="1600" b="1" dirty="0"/>
              <a:t>, a </a:t>
            </a:r>
            <a:r>
              <a:rPr lang="en-US" sz="1600" b="1" dirty="0" err="1"/>
              <a:t>eficiencia</a:t>
            </a:r>
            <a:r>
              <a:rPr lang="en-US" sz="1600" b="1" dirty="0"/>
              <a:t> </a:t>
            </a:r>
            <a:r>
              <a:rPr lang="en-US" sz="1600" b="1" dirty="0" err="1"/>
              <a:t>energética</a:t>
            </a:r>
            <a:r>
              <a:rPr lang="en-US" sz="1600" b="1" dirty="0"/>
              <a:t> y a </a:t>
            </a:r>
            <a:r>
              <a:rPr lang="en-US" sz="1600" b="1" dirty="0" err="1"/>
              <a:t>sanidad</a:t>
            </a:r>
            <a:r>
              <a:rPr lang="en-US" sz="1600" b="1" dirty="0"/>
              <a:t>, </a:t>
            </a:r>
            <a:r>
              <a:rPr lang="en-US" sz="1600" b="1" dirty="0" err="1"/>
              <a:t>factores</a:t>
            </a:r>
            <a:r>
              <a:rPr lang="en-US" sz="1600" b="1" dirty="0"/>
              <a:t> ambos de capital </a:t>
            </a:r>
            <a:r>
              <a:rPr lang="en-US" sz="1600" b="1" dirty="0" err="1"/>
              <a:t>importancia</a:t>
            </a:r>
            <a:r>
              <a:rPr lang="en-US" sz="1600" b="1" dirty="0"/>
              <a:t> </a:t>
            </a:r>
            <a:r>
              <a:rPr lang="en-US" sz="1600" b="1" dirty="0" err="1"/>
              <a:t>que</a:t>
            </a:r>
            <a:r>
              <a:rPr lang="en-US" sz="1600" b="1" dirty="0"/>
              <a:t>, </a:t>
            </a:r>
            <a:r>
              <a:rPr lang="en-US" sz="1600" b="1" dirty="0" err="1"/>
              <a:t>además</a:t>
            </a:r>
            <a:r>
              <a:rPr lang="en-US" sz="1600" b="1" dirty="0"/>
              <a:t> </a:t>
            </a:r>
            <a:r>
              <a:rPr lang="en-US" sz="1600" b="1" dirty="0" err="1"/>
              <a:t>requieren</a:t>
            </a:r>
            <a:r>
              <a:rPr lang="en-US" sz="1600" b="1" dirty="0"/>
              <a:t> de </a:t>
            </a:r>
            <a:r>
              <a:rPr lang="en-US" sz="1600" b="1" dirty="0" err="1"/>
              <a:t>tecnología</a:t>
            </a:r>
            <a:r>
              <a:rPr lang="en-US" sz="1600" b="1" dirty="0"/>
              <a:t> de </a:t>
            </a:r>
            <a:r>
              <a:rPr lang="en-US" sz="1600" b="1" dirty="0" err="1"/>
              <a:t>punta</a:t>
            </a:r>
            <a:r>
              <a:rPr lang="en-US" sz="1600" b="1" dirty="0"/>
              <a:t> para </a:t>
            </a:r>
            <a:r>
              <a:rPr lang="en-US" sz="1600" b="1" dirty="0" err="1"/>
              <a:t>poder</a:t>
            </a:r>
            <a:r>
              <a:rPr lang="en-US" sz="1600" b="1" dirty="0"/>
              <a:t> </a:t>
            </a:r>
            <a:r>
              <a:rPr lang="en-US" sz="1600" b="1" dirty="0" err="1"/>
              <a:t>ofrecer</a:t>
            </a:r>
            <a:r>
              <a:rPr lang="en-US" sz="1600" b="1" dirty="0"/>
              <a:t> </a:t>
            </a:r>
            <a:r>
              <a:rPr lang="en-US" sz="1600" b="1" dirty="0" err="1"/>
              <a:t>soluciones</a:t>
            </a:r>
            <a:r>
              <a:rPr lang="en-US" sz="1600" b="1" dirty="0"/>
              <a:t> no solo </a:t>
            </a:r>
            <a:r>
              <a:rPr lang="en-US" sz="1600" b="1" dirty="0" err="1"/>
              <a:t>eficaces</a:t>
            </a:r>
            <a:r>
              <a:rPr lang="en-US" sz="1600" b="1" dirty="0"/>
              <a:t> y </a:t>
            </a:r>
            <a:r>
              <a:rPr lang="en-US" sz="1600" b="1" dirty="0" err="1"/>
              <a:t>eficientes</a:t>
            </a:r>
            <a:r>
              <a:rPr lang="en-US" sz="1600" b="1" dirty="0"/>
              <a:t>, </a:t>
            </a:r>
            <a:r>
              <a:rPr lang="en-US" sz="1600" b="1" dirty="0" err="1"/>
              <a:t>sino</a:t>
            </a:r>
            <a:r>
              <a:rPr lang="en-US" sz="1600" b="1" dirty="0"/>
              <a:t> </a:t>
            </a:r>
            <a:r>
              <a:rPr lang="en-US" sz="1600" b="1" dirty="0" err="1"/>
              <a:t>masivas</a:t>
            </a:r>
            <a:r>
              <a:rPr lang="en-US" sz="1600" b="1" dirty="0"/>
              <a:t>, para </a:t>
            </a:r>
            <a:r>
              <a:rPr lang="en-US" sz="1600" b="1" dirty="0" err="1"/>
              <a:t>cubrir</a:t>
            </a:r>
            <a:r>
              <a:rPr lang="en-US" sz="1600" b="1" dirty="0"/>
              <a:t> al mayor </a:t>
            </a:r>
            <a:r>
              <a:rPr lang="en-US" sz="1600" b="1" dirty="0" err="1"/>
              <a:t>segmento</a:t>
            </a:r>
            <a:r>
              <a:rPr lang="en-US" sz="1600" b="1" dirty="0"/>
              <a:t> </a:t>
            </a:r>
            <a:r>
              <a:rPr lang="en-US" sz="1600" b="1" dirty="0" err="1"/>
              <a:t>poblacional</a:t>
            </a:r>
            <a:r>
              <a:rPr lang="en-US" sz="1600" b="1" dirty="0"/>
              <a:t> possible.  En </a:t>
            </a:r>
            <a:r>
              <a:rPr lang="en-US" sz="1600" b="1" dirty="0" err="1"/>
              <a:t>este</a:t>
            </a:r>
            <a:r>
              <a:rPr lang="en-US" sz="1600" b="1" dirty="0"/>
              <a:t> </a:t>
            </a:r>
            <a:r>
              <a:rPr lang="en-US" sz="1600" b="1" dirty="0" err="1"/>
              <a:t>sentido</a:t>
            </a:r>
            <a:r>
              <a:rPr lang="en-US" sz="1600" b="1" dirty="0"/>
              <a:t>, la </a:t>
            </a:r>
            <a:r>
              <a:rPr lang="en-US" sz="1600" b="1" dirty="0" err="1"/>
              <a:t>nanotecnología</a:t>
            </a:r>
            <a:r>
              <a:rPr lang="en-US" sz="1600" b="1" dirty="0"/>
              <a:t> </a:t>
            </a:r>
            <a:r>
              <a:rPr lang="en-US" sz="1600" b="1" dirty="0" err="1"/>
              <a:t>ofrece</a:t>
            </a:r>
            <a:r>
              <a:rPr lang="en-US" sz="1600" b="1" dirty="0"/>
              <a:t> </a:t>
            </a:r>
            <a:r>
              <a:rPr lang="en-US" sz="1600" b="1" dirty="0" err="1"/>
              <a:t>posibilidades</a:t>
            </a:r>
            <a:r>
              <a:rPr lang="en-US" sz="1600" b="1" dirty="0"/>
              <a:t> </a:t>
            </a:r>
            <a:r>
              <a:rPr lang="en-US" sz="1600" b="1" dirty="0" err="1"/>
              <a:t>únicas</a:t>
            </a:r>
            <a:r>
              <a:rPr lang="en-US" sz="1600" b="1" dirty="0"/>
              <a:t> de </a:t>
            </a:r>
            <a:r>
              <a:rPr lang="en-US" sz="1600" b="1" dirty="0" err="1"/>
              <a:t>aumentar</a:t>
            </a:r>
            <a:r>
              <a:rPr lang="en-US" sz="1600" b="1" dirty="0"/>
              <a:t> la </a:t>
            </a:r>
            <a:r>
              <a:rPr lang="en-US" sz="1600" b="1" dirty="0" err="1"/>
              <a:t>producción</a:t>
            </a:r>
            <a:r>
              <a:rPr lang="en-US" sz="1600" b="1" dirty="0"/>
              <a:t>, </a:t>
            </a:r>
            <a:r>
              <a:rPr lang="en-US" sz="1600" b="1" dirty="0" err="1"/>
              <a:t>disminuyendo</a:t>
            </a:r>
            <a:r>
              <a:rPr lang="en-US" sz="1600" b="1" dirty="0"/>
              <a:t> </a:t>
            </a:r>
            <a:r>
              <a:rPr lang="en-US" sz="1600" b="1" dirty="0" err="1"/>
              <a:t>costos</a:t>
            </a:r>
            <a:r>
              <a:rPr lang="en-US" sz="1600" b="1" dirty="0"/>
              <a:t> </a:t>
            </a:r>
            <a:r>
              <a:rPr lang="en-US" sz="1600" b="1" dirty="0" err="1"/>
              <a:t>energéticos</a:t>
            </a:r>
            <a:r>
              <a:rPr lang="en-US" sz="1600" b="1" dirty="0"/>
              <a:t> y </a:t>
            </a:r>
            <a:r>
              <a:rPr lang="en-US" sz="1600" b="1" dirty="0" err="1"/>
              <a:t>aumentando</a:t>
            </a:r>
            <a:r>
              <a:rPr lang="en-US" sz="1600" b="1" dirty="0"/>
              <a:t> la </a:t>
            </a:r>
            <a:r>
              <a:rPr lang="en-US" sz="1600" b="1" dirty="0" err="1"/>
              <a:t>seguridad</a:t>
            </a:r>
            <a:r>
              <a:rPr lang="en-US" sz="1600" b="1" dirty="0"/>
              <a:t> </a:t>
            </a:r>
            <a:r>
              <a:rPr lang="en-US" sz="1600" b="1" dirty="0" err="1"/>
              <a:t>alimentaria</a:t>
            </a:r>
            <a:r>
              <a:rPr lang="en-US" sz="1600" b="1" dirty="0"/>
              <a:t> y de </a:t>
            </a:r>
            <a:r>
              <a:rPr lang="en-US" sz="1600" b="1" dirty="0" err="1"/>
              <a:t>salud</a:t>
            </a:r>
            <a:r>
              <a:rPr lang="en-US" sz="1600" b="1" dirty="0"/>
              <a:t>.</a:t>
            </a:r>
            <a:endParaRPr lang="es-MX" sz="1600" b="1" dirty="0"/>
          </a:p>
          <a:p>
            <a:pPr marL="0" indent="0" algn="ctr">
              <a:buNone/>
            </a:pPr>
            <a:r>
              <a:rPr lang="en-US" sz="1600" b="1" dirty="0"/>
              <a:t> </a:t>
            </a:r>
            <a:endParaRPr lang="es-MX" sz="1600" b="1" dirty="0"/>
          </a:p>
          <a:p>
            <a:pPr marL="0" indent="0" algn="ctr">
              <a:buNone/>
            </a:pPr>
            <a:r>
              <a:rPr lang="en-US" sz="1600" b="1" dirty="0"/>
              <a:t>En particular, se </a:t>
            </a:r>
            <a:r>
              <a:rPr lang="en-US" sz="1600" b="1" dirty="0" err="1"/>
              <a:t>han</a:t>
            </a:r>
            <a:r>
              <a:rPr lang="en-US" sz="1600" b="1" dirty="0"/>
              <a:t> </a:t>
            </a:r>
            <a:r>
              <a:rPr lang="en-US" sz="1600" b="1" dirty="0" err="1"/>
              <a:t>desarrollado</a:t>
            </a:r>
            <a:r>
              <a:rPr lang="en-US" sz="1600" b="1" dirty="0"/>
              <a:t> </a:t>
            </a:r>
            <a:r>
              <a:rPr lang="en-US" sz="1600" b="1" dirty="0" err="1"/>
              <a:t>las</a:t>
            </a:r>
            <a:r>
              <a:rPr lang="en-US" sz="1600" b="1" dirty="0"/>
              <a:t> </a:t>
            </a:r>
            <a:r>
              <a:rPr lang="en-US" sz="1600" b="1" dirty="0" err="1"/>
              <a:t>siguientes</a:t>
            </a:r>
            <a:r>
              <a:rPr lang="en-US" sz="1600" b="1" dirty="0"/>
              <a:t> </a:t>
            </a:r>
            <a:r>
              <a:rPr lang="en-US" sz="1600" b="1" dirty="0" err="1"/>
              <a:t>nanotecnologías</a:t>
            </a:r>
            <a:r>
              <a:rPr lang="en-US" sz="1600" b="1" dirty="0"/>
              <a:t>, </a:t>
            </a:r>
            <a:r>
              <a:rPr lang="en-US" sz="1600" b="1" dirty="0" err="1"/>
              <a:t>listas</a:t>
            </a:r>
            <a:r>
              <a:rPr lang="en-US" sz="1600" b="1" dirty="0"/>
              <a:t> para </a:t>
            </a:r>
            <a:r>
              <a:rPr lang="en-US" sz="1600" b="1" dirty="0" err="1"/>
              <a:t>incorporarse</a:t>
            </a:r>
            <a:r>
              <a:rPr lang="en-US" sz="1600" b="1" dirty="0"/>
              <a:t> en el Plan </a:t>
            </a:r>
            <a:r>
              <a:rPr lang="en-US" sz="1600" b="1" dirty="0" smtClean="0"/>
              <a:t>Rector. </a:t>
            </a:r>
          </a:p>
          <a:p>
            <a:pPr marL="0" indent="0" algn="ctr">
              <a:buNone/>
            </a:pPr>
            <a:r>
              <a:rPr lang="en-US" sz="1600" b="1" u="sng" dirty="0" smtClean="0">
                <a:solidFill>
                  <a:srgbClr val="FFFF00"/>
                </a:solidFill>
              </a:rPr>
              <a:t>1</a:t>
            </a:r>
            <a:r>
              <a:rPr lang="en-US" sz="1600" b="1" u="sng" dirty="0">
                <a:solidFill>
                  <a:srgbClr val="FFFF00"/>
                </a:solidFill>
              </a:rPr>
              <a:t>.-Nanorecubrimientos </a:t>
            </a:r>
            <a:r>
              <a:rPr lang="en-US" sz="1600" b="1" u="sng" dirty="0" err="1">
                <a:solidFill>
                  <a:srgbClr val="FFFF00"/>
                </a:solidFill>
              </a:rPr>
              <a:t>aislantes</a:t>
            </a:r>
            <a:r>
              <a:rPr lang="en-US" sz="1600" b="1" u="sng" dirty="0">
                <a:solidFill>
                  <a:srgbClr val="FFFF00"/>
                </a:solidFill>
              </a:rPr>
              <a:t> </a:t>
            </a:r>
            <a:r>
              <a:rPr lang="en-US" sz="1600" b="1" u="sng" dirty="0" err="1">
                <a:solidFill>
                  <a:srgbClr val="FFFF00"/>
                </a:solidFill>
              </a:rPr>
              <a:t>térmicos</a:t>
            </a:r>
            <a:r>
              <a:rPr lang="en-US" sz="1600" b="1" dirty="0"/>
              <a:t>, </a:t>
            </a:r>
            <a:r>
              <a:rPr lang="en-US" sz="1600" b="1" dirty="0" err="1"/>
              <a:t>que</a:t>
            </a:r>
            <a:r>
              <a:rPr lang="en-US" sz="1600" b="1" dirty="0"/>
              <a:t> </a:t>
            </a:r>
            <a:r>
              <a:rPr lang="en-US" sz="1600" b="1" dirty="0" err="1"/>
              <a:t>evitan</a:t>
            </a:r>
            <a:r>
              <a:rPr lang="en-US" sz="1600" b="1" dirty="0"/>
              <a:t> </a:t>
            </a:r>
            <a:r>
              <a:rPr lang="en-US" sz="1600" b="1" dirty="0" err="1"/>
              <a:t>que</a:t>
            </a:r>
            <a:r>
              <a:rPr lang="en-US" sz="1600" b="1" dirty="0"/>
              <a:t> </a:t>
            </a:r>
            <a:r>
              <a:rPr lang="en-US" sz="1600" b="1" dirty="0" err="1"/>
              <a:t>haya</a:t>
            </a:r>
            <a:r>
              <a:rPr lang="en-US" sz="1600" b="1" dirty="0"/>
              <a:t> entrada o escape de </a:t>
            </a:r>
            <a:r>
              <a:rPr lang="en-US" sz="1600" b="1" dirty="0" err="1"/>
              <a:t>calor</a:t>
            </a:r>
            <a:r>
              <a:rPr lang="en-US" sz="1600" b="1" dirty="0"/>
              <a:t>, </a:t>
            </a:r>
            <a:r>
              <a:rPr lang="en-US" sz="1600" b="1" dirty="0" err="1"/>
              <a:t>manteniendo</a:t>
            </a:r>
            <a:r>
              <a:rPr lang="en-US" sz="1600" b="1" dirty="0"/>
              <a:t> los </a:t>
            </a:r>
            <a:r>
              <a:rPr lang="en-US" sz="1600" b="1" dirty="0" err="1"/>
              <a:t>gallineros</a:t>
            </a:r>
            <a:r>
              <a:rPr lang="en-US" sz="1600" b="1" dirty="0"/>
              <a:t> a </a:t>
            </a:r>
            <a:r>
              <a:rPr lang="en-US" sz="1600" b="1" dirty="0" err="1"/>
              <a:t>temperaturas</a:t>
            </a:r>
            <a:r>
              <a:rPr lang="en-US" sz="1600" b="1" dirty="0"/>
              <a:t> </a:t>
            </a:r>
            <a:r>
              <a:rPr lang="en-US" sz="1600" b="1" dirty="0" err="1"/>
              <a:t>adecuadas</a:t>
            </a:r>
            <a:r>
              <a:rPr lang="en-US" sz="1600" b="1" dirty="0"/>
              <a:t>, </a:t>
            </a:r>
            <a:r>
              <a:rPr lang="en-US" sz="1600" b="1" dirty="0" err="1"/>
              <a:t>minimizando</a:t>
            </a:r>
            <a:r>
              <a:rPr lang="en-US" sz="1600" b="1" dirty="0"/>
              <a:t> el </a:t>
            </a:r>
            <a:r>
              <a:rPr lang="en-US" sz="1600" b="1" dirty="0" err="1"/>
              <a:t>uso</a:t>
            </a:r>
            <a:r>
              <a:rPr lang="en-US" sz="1600" b="1" dirty="0"/>
              <a:t> de </a:t>
            </a:r>
            <a:r>
              <a:rPr lang="en-US" sz="1600" b="1" dirty="0" err="1"/>
              <a:t>energía</a:t>
            </a:r>
            <a:r>
              <a:rPr lang="en-US" sz="1600" b="1" dirty="0"/>
              <a:t> para </a:t>
            </a:r>
            <a:r>
              <a:rPr lang="en-US" sz="1600" b="1" dirty="0" err="1"/>
              <a:t>calentar</a:t>
            </a:r>
            <a:r>
              <a:rPr lang="en-US" sz="1600" b="1" dirty="0"/>
              <a:t> o </a:t>
            </a:r>
            <a:r>
              <a:rPr lang="en-US" sz="1600" b="1" dirty="0" err="1"/>
              <a:t>enfriar</a:t>
            </a:r>
            <a:r>
              <a:rPr lang="en-US" sz="1600" b="1" dirty="0"/>
              <a:t>.</a:t>
            </a:r>
            <a:endParaRPr lang="es-MX" sz="1600" b="1" dirty="0"/>
          </a:p>
          <a:p>
            <a:pPr marL="0" indent="0" algn="ctr">
              <a:buNone/>
            </a:pPr>
            <a:r>
              <a:rPr lang="en-US" sz="1600" b="1" u="sng" dirty="0">
                <a:solidFill>
                  <a:srgbClr val="FFFF00"/>
                </a:solidFill>
              </a:rPr>
              <a:t>2.-Nanorecubrimientos </a:t>
            </a:r>
            <a:r>
              <a:rPr lang="en-US" sz="1600" b="1" u="sng" dirty="0" err="1">
                <a:solidFill>
                  <a:srgbClr val="FFFF00"/>
                </a:solidFill>
              </a:rPr>
              <a:t>ignífugos</a:t>
            </a:r>
            <a:r>
              <a:rPr lang="en-US" sz="1600" b="1" u="sng" dirty="0">
                <a:solidFill>
                  <a:srgbClr val="FFFF00"/>
                </a:solidFill>
              </a:rPr>
              <a:t>, </a:t>
            </a:r>
            <a:r>
              <a:rPr lang="en-US" sz="1600" b="1" u="sng" dirty="0" err="1">
                <a:solidFill>
                  <a:srgbClr val="FFFF00"/>
                </a:solidFill>
              </a:rPr>
              <a:t>que</a:t>
            </a:r>
            <a:r>
              <a:rPr lang="en-US" sz="1600" b="1" u="sng" dirty="0">
                <a:solidFill>
                  <a:srgbClr val="FFFF00"/>
                </a:solidFill>
              </a:rPr>
              <a:t> </a:t>
            </a:r>
            <a:r>
              <a:rPr lang="en-US" sz="1600" b="1" u="sng" dirty="0" err="1">
                <a:solidFill>
                  <a:srgbClr val="FFFF00"/>
                </a:solidFill>
              </a:rPr>
              <a:t>resistenten</a:t>
            </a:r>
            <a:r>
              <a:rPr lang="en-US" sz="1600" b="1" u="sng" dirty="0">
                <a:solidFill>
                  <a:srgbClr val="FFFF00"/>
                </a:solidFill>
              </a:rPr>
              <a:t>, </a:t>
            </a:r>
            <a:r>
              <a:rPr lang="en-US" sz="1600" b="1" u="sng" dirty="0" err="1">
                <a:solidFill>
                  <a:srgbClr val="FFFF00"/>
                </a:solidFill>
              </a:rPr>
              <a:t>temperaturas</a:t>
            </a:r>
            <a:r>
              <a:rPr lang="en-US" sz="1600" b="1" u="sng" dirty="0">
                <a:solidFill>
                  <a:srgbClr val="FFFF00"/>
                </a:solidFill>
              </a:rPr>
              <a:t> de </a:t>
            </a:r>
            <a:r>
              <a:rPr lang="en-US" sz="1600" b="1" u="sng" dirty="0" err="1">
                <a:solidFill>
                  <a:srgbClr val="FFFF00"/>
                </a:solidFill>
              </a:rPr>
              <a:t>varios</a:t>
            </a:r>
            <a:r>
              <a:rPr lang="en-US" sz="1600" b="1" u="sng" dirty="0">
                <a:solidFill>
                  <a:srgbClr val="FFFF00"/>
                </a:solidFill>
              </a:rPr>
              <a:t> </a:t>
            </a:r>
            <a:r>
              <a:rPr lang="en-US" sz="1600" b="1" u="sng" dirty="0" err="1">
                <a:solidFill>
                  <a:srgbClr val="FFFF00"/>
                </a:solidFill>
              </a:rPr>
              <a:t>cientos</a:t>
            </a:r>
            <a:r>
              <a:rPr lang="en-US" sz="1600" b="1" u="sng" dirty="0">
                <a:solidFill>
                  <a:srgbClr val="FFFF00"/>
                </a:solidFill>
              </a:rPr>
              <a:t> de </a:t>
            </a:r>
            <a:r>
              <a:rPr lang="en-US" sz="1600" b="1" u="sng" dirty="0" err="1">
                <a:solidFill>
                  <a:srgbClr val="FFFF00"/>
                </a:solidFill>
              </a:rPr>
              <a:t>grados</a:t>
            </a:r>
            <a:r>
              <a:rPr lang="en-US" sz="1600" b="1" u="sng" dirty="0">
                <a:solidFill>
                  <a:srgbClr val="FFFF00"/>
                </a:solidFill>
              </a:rPr>
              <a:t> </a:t>
            </a:r>
            <a:r>
              <a:rPr lang="en-US" sz="1600" b="1" dirty="0"/>
              <a:t>Celsius, </a:t>
            </a:r>
            <a:r>
              <a:rPr lang="en-US" sz="1600" b="1" dirty="0" err="1"/>
              <a:t>típicos</a:t>
            </a:r>
            <a:r>
              <a:rPr lang="en-US" sz="1600" b="1" dirty="0"/>
              <a:t> de un </a:t>
            </a:r>
            <a:r>
              <a:rPr lang="en-US" sz="1600" b="1" dirty="0" err="1"/>
              <a:t>incendio</a:t>
            </a:r>
            <a:r>
              <a:rPr lang="en-US" sz="1600" b="1" dirty="0"/>
              <a:t>, </a:t>
            </a:r>
            <a:r>
              <a:rPr lang="en-US" sz="1600" b="1" dirty="0" err="1"/>
              <a:t>evitando</a:t>
            </a:r>
            <a:r>
              <a:rPr lang="en-US" sz="1600" b="1" dirty="0"/>
              <a:t> </a:t>
            </a:r>
            <a:r>
              <a:rPr lang="en-US" sz="1600" b="1" dirty="0" err="1"/>
              <a:t>su</a:t>
            </a:r>
            <a:r>
              <a:rPr lang="en-US" sz="1600" b="1" dirty="0"/>
              <a:t> </a:t>
            </a:r>
            <a:r>
              <a:rPr lang="en-US" sz="1600" b="1" dirty="0" err="1"/>
              <a:t>propagación</a:t>
            </a:r>
            <a:r>
              <a:rPr lang="en-US" sz="1600" b="1" dirty="0"/>
              <a:t> y </a:t>
            </a:r>
            <a:r>
              <a:rPr lang="en-US" sz="1600" b="1" dirty="0" err="1"/>
              <a:t>disminuyendo</a:t>
            </a:r>
            <a:r>
              <a:rPr lang="en-US" sz="1600" b="1" dirty="0"/>
              <a:t> </a:t>
            </a:r>
            <a:r>
              <a:rPr lang="en-US" sz="1600" b="1" dirty="0" err="1"/>
              <a:t>costos</a:t>
            </a:r>
            <a:r>
              <a:rPr lang="en-US" sz="1600" b="1" dirty="0"/>
              <a:t> de </a:t>
            </a:r>
            <a:r>
              <a:rPr lang="en-US" sz="1600" b="1" dirty="0" err="1"/>
              <a:t>seguros</a:t>
            </a:r>
            <a:r>
              <a:rPr lang="en-US" sz="1600" b="1" dirty="0"/>
              <a:t> </a:t>
            </a:r>
            <a:r>
              <a:rPr lang="en-US" sz="1600" b="1" dirty="0" err="1"/>
              <a:t>por</a:t>
            </a:r>
            <a:r>
              <a:rPr lang="en-US" sz="1600" b="1" dirty="0"/>
              <a:t> </a:t>
            </a:r>
            <a:r>
              <a:rPr lang="en-US" sz="1600" b="1" dirty="0" err="1"/>
              <a:t>posibles</a:t>
            </a:r>
            <a:r>
              <a:rPr lang="en-US" sz="1600" b="1" dirty="0"/>
              <a:t> </a:t>
            </a:r>
            <a:r>
              <a:rPr lang="en-US" sz="1600" b="1" dirty="0" err="1"/>
              <a:t>pérdidas</a:t>
            </a:r>
            <a:r>
              <a:rPr lang="en-US" sz="1600" b="1" dirty="0"/>
              <a:t>.</a:t>
            </a:r>
            <a:endParaRPr lang="es-MX" sz="1600" b="1" dirty="0"/>
          </a:p>
          <a:p>
            <a:pPr marL="0" indent="0" algn="ctr">
              <a:buNone/>
            </a:pPr>
            <a:r>
              <a:rPr lang="en-US" sz="1600" b="1" u="sng" dirty="0">
                <a:solidFill>
                  <a:srgbClr val="FFFF00"/>
                </a:solidFill>
              </a:rPr>
              <a:t>3.-Conversión </a:t>
            </a:r>
            <a:r>
              <a:rPr lang="en-US" sz="1600" b="1" u="sng" dirty="0" err="1">
                <a:solidFill>
                  <a:srgbClr val="FFFF00"/>
                </a:solidFill>
              </a:rPr>
              <a:t>nanotecnológica</a:t>
            </a:r>
            <a:r>
              <a:rPr lang="en-US" sz="1600" b="1" u="sng" dirty="0">
                <a:solidFill>
                  <a:srgbClr val="FFFF00"/>
                </a:solidFill>
              </a:rPr>
              <a:t> de </a:t>
            </a:r>
            <a:r>
              <a:rPr lang="en-US" sz="1600" b="1" u="sng" dirty="0" err="1">
                <a:solidFill>
                  <a:srgbClr val="FFFF00"/>
                </a:solidFill>
              </a:rPr>
              <a:t>gallinaza</a:t>
            </a:r>
            <a:r>
              <a:rPr lang="en-US" sz="1600" b="1" u="sng" dirty="0">
                <a:solidFill>
                  <a:srgbClr val="FFFF00"/>
                </a:solidFill>
              </a:rPr>
              <a:t> en diesel</a:t>
            </a:r>
            <a:r>
              <a:rPr lang="en-US" sz="1600" b="1" dirty="0"/>
              <a:t>, </a:t>
            </a:r>
            <a:r>
              <a:rPr lang="en-US" sz="1600" b="1" dirty="0" err="1"/>
              <a:t>que</a:t>
            </a:r>
            <a:r>
              <a:rPr lang="en-US" sz="1600" b="1" dirty="0"/>
              <a:t> </a:t>
            </a:r>
            <a:r>
              <a:rPr lang="en-US" sz="1600" b="1" dirty="0" err="1"/>
              <a:t>permitiría</a:t>
            </a:r>
            <a:r>
              <a:rPr lang="en-US" sz="1600" b="1" dirty="0"/>
              <a:t> no solo </a:t>
            </a:r>
            <a:r>
              <a:rPr lang="en-US" sz="1600" b="1" dirty="0" err="1"/>
              <a:t>disminuir</a:t>
            </a:r>
            <a:r>
              <a:rPr lang="en-US" sz="1600" b="1" dirty="0"/>
              <a:t> un grave </a:t>
            </a:r>
            <a:r>
              <a:rPr lang="en-US" sz="1600" b="1" dirty="0" err="1"/>
              <a:t>problema</a:t>
            </a:r>
            <a:r>
              <a:rPr lang="en-US" sz="1600" b="1" dirty="0"/>
              <a:t> de </a:t>
            </a:r>
            <a:r>
              <a:rPr lang="en-US" sz="1600" b="1" dirty="0" err="1"/>
              <a:t>contaminación</a:t>
            </a:r>
            <a:r>
              <a:rPr lang="en-US" sz="1600" b="1" dirty="0"/>
              <a:t>, </a:t>
            </a:r>
            <a:r>
              <a:rPr lang="en-US" sz="1600" b="1" dirty="0" err="1"/>
              <a:t>sino</a:t>
            </a:r>
            <a:r>
              <a:rPr lang="en-US" sz="1600" b="1" dirty="0"/>
              <a:t> </a:t>
            </a:r>
            <a:r>
              <a:rPr lang="en-US" sz="1600" b="1" dirty="0" err="1"/>
              <a:t>hacer</a:t>
            </a:r>
            <a:r>
              <a:rPr lang="en-US" sz="1600" b="1" dirty="0"/>
              <a:t> </a:t>
            </a:r>
            <a:r>
              <a:rPr lang="en-US" sz="1600" b="1" dirty="0" err="1"/>
              <a:t>autosustentables</a:t>
            </a:r>
            <a:r>
              <a:rPr lang="en-US" sz="1600" b="1" dirty="0"/>
              <a:t> </a:t>
            </a:r>
            <a:r>
              <a:rPr lang="en-US" sz="1600" b="1" dirty="0" err="1"/>
              <a:t>las</a:t>
            </a:r>
            <a:r>
              <a:rPr lang="en-US" sz="1600" b="1" dirty="0"/>
              <a:t> </a:t>
            </a:r>
            <a:r>
              <a:rPr lang="en-US" sz="1600" b="1" dirty="0" err="1"/>
              <a:t>granjas</a:t>
            </a:r>
            <a:r>
              <a:rPr lang="en-US" sz="1600" b="1" dirty="0"/>
              <a:t>, al </a:t>
            </a:r>
            <a:r>
              <a:rPr lang="en-US" sz="1600" b="1" dirty="0" err="1"/>
              <a:t>generar</a:t>
            </a:r>
            <a:r>
              <a:rPr lang="en-US" sz="1600" b="1" dirty="0"/>
              <a:t> </a:t>
            </a:r>
            <a:r>
              <a:rPr lang="en-US" sz="1600" b="1" dirty="0" err="1"/>
              <a:t>sus</a:t>
            </a:r>
            <a:r>
              <a:rPr lang="en-US" sz="1600" b="1" dirty="0"/>
              <a:t> </a:t>
            </a:r>
            <a:r>
              <a:rPr lang="en-US" sz="1600" b="1" dirty="0" err="1"/>
              <a:t>propio</a:t>
            </a:r>
            <a:r>
              <a:rPr lang="en-US" sz="1600" b="1" dirty="0"/>
              <a:t> combustible</a:t>
            </a:r>
            <a:endParaRPr lang="es-MX" sz="1600" b="1" dirty="0"/>
          </a:p>
          <a:p>
            <a:pPr marL="0" indent="0" algn="ctr">
              <a:buNone/>
            </a:pPr>
            <a:r>
              <a:rPr lang="en-US" sz="1600" b="1" u="sng" dirty="0">
                <a:solidFill>
                  <a:srgbClr val="FFFF00"/>
                </a:solidFill>
              </a:rPr>
              <a:t>4.-Nanopartículas para </a:t>
            </a:r>
            <a:r>
              <a:rPr lang="en-US" sz="1600" b="1" u="sng" dirty="0" err="1">
                <a:solidFill>
                  <a:srgbClr val="FFFF00"/>
                </a:solidFill>
              </a:rPr>
              <a:t>prevenir</a:t>
            </a:r>
            <a:r>
              <a:rPr lang="en-US" sz="1600" b="1" u="sng" dirty="0">
                <a:solidFill>
                  <a:srgbClr val="FFFF00"/>
                </a:solidFill>
              </a:rPr>
              <a:t> y/o </a:t>
            </a:r>
            <a:r>
              <a:rPr lang="en-US" sz="1600" b="1" u="sng" dirty="0" err="1">
                <a:solidFill>
                  <a:srgbClr val="FFFF00"/>
                </a:solidFill>
              </a:rPr>
              <a:t>curar</a:t>
            </a:r>
            <a:r>
              <a:rPr lang="en-US" sz="1600" b="1" u="sng" dirty="0">
                <a:solidFill>
                  <a:srgbClr val="FFFF00"/>
                </a:solidFill>
              </a:rPr>
              <a:t> </a:t>
            </a:r>
            <a:r>
              <a:rPr lang="en-US" sz="1600" b="1" u="sng" dirty="0" err="1">
                <a:solidFill>
                  <a:srgbClr val="FFFF00"/>
                </a:solidFill>
              </a:rPr>
              <a:t>enfermedades</a:t>
            </a:r>
            <a:r>
              <a:rPr lang="en-US" sz="1600" b="1" u="sng" dirty="0">
                <a:solidFill>
                  <a:srgbClr val="FFFF00"/>
                </a:solidFill>
              </a:rPr>
              <a:t> </a:t>
            </a:r>
            <a:r>
              <a:rPr lang="en-US" sz="1600" b="1" u="sng" dirty="0" err="1">
                <a:solidFill>
                  <a:srgbClr val="FFFF00"/>
                </a:solidFill>
              </a:rPr>
              <a:t>originadas</a:t>
            </a:r>
            <a:r>
              <a:rPr lang="en-US" sz="1600" b="1" u="sng" dirty="0">
                <a:solidFill>
                  <a:srgbClr val="FFFF00"/>
                </a:solidFill>
              </a:rPr>
              <a:t> </a:t>
            </a:r>
            <a:r>
              <a:rPr lang="en-US" sz="1600" b="1" u="sng" dirty="0" err="1">
                <a:solidFill>
                  <a:srgbClr val="FFFF00"/>
                </a:solidFill>
              </a:rPr>
              <a:t>por</a:t>
            </a:r>
            <a:r>
              <a:rPr lang="en-US" sz="1600" b="1" u="sng" dirty="0">
                <a:solidFill>
                  <a:srgbClr val="FFFF00"/>
                </a:solidFill>
              </a:rPr>
              <a:t> </a:t>
            </a:r>
            <a:r>
              <a:rPr lang="en-US" sz="1600" b="1" u="sng" dirty="0" err="1">
                <a:solidFill>
                  <a:srgbClr val="FFFF00"/>
                </a:solidFill>
              </a:rPr>
              <a:t>una</a:t>
            </a:r>
            <a:r>
              <a:rPr lang="en-US" sz="1600" b="1" u="sng" dirty="0">
                <a:solidFill>
                  <a:srgbClr val="FFFF00"/>
                </a:solidFill>
              </a:rPr>
              <a:t> </a:t>
            </a:r>
            <a:r>
              <a:rPr lang="en-US" sz="1600" b="1" u="sng" dirty="0" err="1">
                <a:solidFill>
                  <a:srgbClr val="FFFF00"/>
                </a:solidFill>
              </a:rPr>
              <a:t>amplia</a:t>
            </a:r>
            <a:r>
              <a:rPr lang="en-US" sz="1600" b="1" u="sng" dirty="0">
                <a:solidFill>
                  <a:srgbClr val="FFFF00"/>
                </a:solidFill>
              </a:rPr>
              <a:t> </a:t>
            </a:r>
            <a:r>
              <a:rPr lang="en-US" sz="1600" b="1" u="sng" dirty="0" err="1">
                <a:solidFill>
                  <a:srgbClr val="FFFF00"/>
                </a:solidFill>
              </a:rPr>
              <a:t>variedad</a:t>
            </a:r>
            <a:r>
              <a:rPr lang="en-US" sz="1600" b="1" u="sng" dirty="0">
                <a:solidFill>
                  <a:srgbClr val="FFFF00"/>
                </a:solidFill>
              </a:rPr>
              <a:t> de </a:t>
            </a:r>
            <a:r>
              <a:rPr lang="en-US" sz="1600" b="1" u="sng" dirty="0" err="1">
                <a:solidFill>
                  <a:srgbClr val="FFFF00"/>
                </a:solidFill>
              </a:rPr>
              <a:t>bacterias</a:t>
            </a:r>
            <a:r>
              <a:rPr lang="en-US" sz="1600" b="1" u="sng" dirty="0">
                <a:solidFill>
                  <a:srgbClr val="FFFF00"/>
                </a:solidFill>
              </a:rPr>
              <a:t> y </a:t>
            </a:r>
            <a:r>
              <a:rPr lang="en-US" sz="1600" b="1" u="sng" dirty="0" err="1">
                <a:solidFill>
                  <a:srgbClr val="FFFF00"/>
                </a:solidFill>
              </a:rPr>
              <a:t>otros</a:t>
            </a:r>
            <a:r>
              <a:rPr lang="en-US" sz="1600" b="1" u="sng" dirty="0">
                <a:solidFill>
                  <a:srgbClr val="FFFF00"/>
                </a:solidFill>
              </a:rPr>
              <a:t> </a:t>
            </a:r>
            <a:r>
              <a:rPr lang="en-US" sz="1600" b="1" u="sng" dirty="0" err="1">
                <a:solidFill>
                  <a:srgbClr val="FFFF00"/>
                </a:solidFill>
              </a:rPr>
              <a:t>micoorganismos</a:t>
            </a:r>
            <a:r>
              <a:rPr lang="en-US" sz="1600" b="1" u="sng" dirty="0">
                <a:solidFill>
                  <a:srgbClr val="FFFF00"/>
                </a:solidFill>
              </a:rPr>
              <a:t> </a:t>
            </a:r>
            <a:r>
              <a:rPr lang="en-US" sz="1600" b="1" u="sng" dirty="0" err="1">
                <a:solidFill>
                  <a:srgbClr val="FFFF00"/>
                </a:solidFill>
              </a:rPr>
              <a:t>patógenos</a:t>
            </a:r>
            <a:r>
              <a:rPr lang="en-US" sz="1600" b="1" dirty="0"/>
              <a:t>. </a:t>
            </a:r>
            <a:r>
              <a:rPr lang="en-US" sz="1600" b="1" dirty="0" err="1"/>
              <a:t>Esto</a:t>
            </a:r>
            <a:r>
              <a:rPr lang="en-US" sz="1600" b="1" dirty="0"/>
              <a:t> se </a:t>
            </a:r>
            <a:r>
              <a:rPr lang="en-US" sz="1600" b="1" dirty="0" err="1"/>
              <a:t>puede</a:t>
            </a:r>
            <a:r>
              <a:rPr lang="en-US" sz="1600" b="1" dirty="0"/>
              <a:t> </a:t>
            </a:r>
            <a:r>
              <a:rPr lang="en-US" sz="1600" b="1" dirty="0" err="1"/>
              <a:t>aplicar</a:t>
            </a:r>
            <a:r>
              <a:rPr lang="en-US" sz="1600" b="1" dirty="0"/>
              <a:t> no </a:t>
            </a:r>
            <a:r>
              <a:rPr lang="en-US" sz="1600" b="1" dirty="0" err="1"/>
              <a:t>unicamente</a:t>
            </a:r>
            <a:r>
              <a:rPr lang="en-US" sz="1600" b="1" dirty="0"/>
              <a:t> a </a:t>
            </a:r>
            <a:r>
              <a:rPr lang="en-US" sz="1600" b="1" dirty="0" err="1" smtClean="0"/>
              <a:t>las</a:t>
            </a:r>
            <a:r>
              <a:rPr lang="en-US" sz="1600" b="1" dirty="0" smtClean="0"/>
              <a:t> </a:t>
            </a:r>
            <a:r>
              <a:rPr lang="en-US" sz="1600" b="1" dirty="0" err="1" smtClean="0"/>
              <a:t>aves</a:t>
            </a:r>
            <a:r>
              <a:rPr lang="en-US" sz="1600" b="1" dirty="0"/>
              <a:t>, </a:t>
            </a:r>
            <a:r>
              <a:rPr lang="en-US" sz="1600" b="1" dirty="0" err="1"/>
              <a:t>sino</a:t>
            </a:r>
            <a:r>
              <a:rPr lang="en-US" sz="1600" b="1" dirty="0"/>
              <a:t> a los </a:t>
            </a:r>
            <a:r>
              <a:rPr lang="en-US" sz="1600" b="1" dirty="0" err="1"/>
              <a:t>huevos</a:t>
            </a:r>
            <a:r>
              <a:rPr lang="en-US" sz="1600" b="1" dirty="0"/>
              <a:t> </a:t>
            </a:r>
            <a:r>
              <a:rPr lang="en-US" sz="1600" b="1" dirty="0" err="1"/>
              <a:t>mismos</a:t>
            </a:r>
            <a:r>
              <a:rPr lang="en-US" sz="1600" b="1" dirty="0"/>
              <a:t>, sin </a:t>
            </a:r>
            <a:r>
              <a:rPr lang="en-US" sz="1600" b="1" dirty="0" err="1"/>
              <a:t>efectos</a:t>
            </a:r>
            <a:r>
              <a:rPr lang="en-US" sz="1600" b="1" dirty="0"/>
              <a:t> </a:t>
            </a:r>
            <a:r>
              <a:rPr lang="en-US" sz="1600" b="1" dirty="0" err="1"/>
              <a:t>nocivos</a:t>
            </a:r>
            <a:r>
              <a:rPr lang="en-US" sz="1600" b="1" dirty="0"/>
              <a:t> a los </a:t>
            </a:r>
            <a:r>
              <a:rPr lang="en-US" sz="1600" b="1" dirty="0" err="1"/>
              <a:t>humanos</a:t>
            </a:r>
            <a:r>
              <a:rPr lang="en-US" sz="1600" b="1" dirty="0"/>
              <a:t>.</a:t>
            </a:r>
            <a:endParaRPr lang="es-MX" sz="1600" b="1" dirty="0"/>
          </a:p>
          <a:p>
            <a:pPr marL="0" indent="0" algn="ctr">
              <a:buNone/>
            </a:pPr>
            <a:r>
              <a:rPr lang="en-US" sz="1600" b="1" dirty="0"/>
              <a:t> </a:t>
            </a:r>
            <a:endParaRPr lang="es-MX" sz="1600" b="1" dirty="0"/>
          </a:p>
          <a:p>
            <a:pPr marL="0" indent="0" algn="ctr">
              <a:buNone/>
            </a:pPr>
            <a:r>
              <a:rPr lang="en-US" sz="1600" b="1" u="sng" dirty="0" err="1">
                <a:solidFill>
                  <a:srgbClr val="FFFF00"/>
                </a:solidFill>
              </a:rPr>
              <a:t>Cabe</a:t>
            </a:r>
            <a:r>
              <a:rPr lang="en-US" sz="1600" b="1" u="sng" dirty="0">
                <a:solidFill>
                  <a:srgbClr val="FFFF00"/>
                </a:solidFill>
              </a:rPr>
              <a:t> </a:t>
            </a:r>
            <a:r>
              <a:rPr lang="en-US" sz="1600" b="1" u="sng" dirty="0" err="1">
                <a:solidFill>
                  <a:srgbClr val="FFFF00"/>
                </a:solidFill>
              </a:rPr>
              <a:t>mencionar</a:t>
            </a:r>
            <a:r>
              <a:rPr lang="en-US" sz="1600" b="1" u="sng" dirty="0">
                <a:solidFill>
                  <a:srgbClr val="FFFF00"/>
                </a:solidFill>
              </a:rPr>
              <a:t>, para </a:t>
            </a:r>
            <a:r>
              <a:rPr lang="en-US" sz="1600" b="1" u="sng" dirty="0" err="1">
                <a:solidFill>
                  <a:srgbClr val="FFFF00"/>
                </a:solidFill>
              </a:rPr>
              <a:t>finalizar</a:t>
            </a:r>
            <a:r>
              <a:rPr lang="en-US" sz="1600" b="1" u="sng" dirty="0">
                <a:solidFill>
                  <a:srgbClr val="FFFF00"/>
                </a:solidFill>
              </a:rPr>
              <a:t>, </a:t>
            </a:r>
            <a:r>
              <a:rPr lang="en-US" sz="1600" b="1" u="sng" dirty="0" err="1">
                <a:solidFill>
                  <a:srgbClr val="FFFF00"/>
                </a:solidFill>
              </a:rPr>
              <a:t>que</a:t>
            </a:r>
            <a:r>
              <a:rPr lang="en-US" sz="1600" b="1" u="sng" dirty="0">
                <a:solidFill>
                  <a:srgbClr val="FFFF00"/>
                </a:solidFill>
              </a:rPr>
              <a:t> los </a:t>
            </a:r>
            <a:r>
              <a:rPr lang="en-US" sz="1600" b="1" u="sng" dirty="0" err="1">
                <a:solidFill>
                  <a:srgbClr val="FFFF00"/>
                </a:solidFill>
              </a:rPr>
              <a:t>costos</a:t>
            </a:r>
            <a:r>
              <a:rPr lang="en-US" sz="1600" b="1" u="sng" dirty="0">
                <a:solidFill>
                  <a:srgbClr val="FFFF00"/>
                </a:solidFill>
              </a:rPr>
              <a:t> de </a:t>
            </a:r>
            <a:r>
              <a:rPr lang="en-US" sz="1600" b="1" u="sng" dirty="0" err="1">
                <a:solidFill>
                  <a:srgbClr val="FFFF00"/>
                </a:solidFill>
              </a:rPr>
              <a:t>estas</a:t>
            </a:r>
            <a:r>
              <a:rPr lang="en-US" sz="1600" b="1" u="sng" dirty="0">
                <a:solidFill>
                  <a:srgbClr val="FFFF00"/>
                </a:solidFill>
              </a:rPr>
              <a:t> </a:t>
            </a:r>
            <a:r>
              <a:rPr lang="en-US" sz="1600" b="1" u="sng" dirty="0" err="1">
                <a:solidFill>
                  <a:srgbClr val="FFFF00"/>
                </a:solidFill>
              </a:rPr>
              <a:t>nanotecnologías</a:t>
            </a:r>
            <a:r>
              <a:rPr lang="en-US" sz="1600" b="1" u="sng" dirty="0">
                <a:solidFill>
                  <a:srgbClr val="FFFF00"/>
                </a:solidFill>
              </a:rPr>
              <a:t> son </a:t>
            </a:r>
            <a:r>
              <a:rPr lang="en-US" sz="1600" b="1" u="sng" dirty="0" err="1">
                <a:solidFill>
                  <a:srgbClr val="FFFF00"/>
                </a:solidFill>
              </a:rPr>
              <a:t>sumamente</a:t>
            </a:r>
            <a:r>
              <a:rPr lang="en-US" sz="1600" b="1" u="sng" dirty="0">
                <a:solidFill>
                  <a:srgbClr val="FFFF00"/>
                </a:solidFill>
              </a:rPr>
              <a:t> </a:t>
            </a:r>
            <a:r>
              <a:rPr lang="en-US" sz="1600" b="1" u="sng" dirty="0" err="1">
                <a:solidFill>
                  <a:srgbClr val="FFFF00"/>
                </a:solidFill>
              </a:rPr>
              <a:t>atractivos</a:t>
            </a:r>
            <a:r>
              <a:rPr lang="en-US" sz="1600" b="1" u="sng" dirty="0">
                <a:solidFill>
                  <a:srgbClr val="FFFF00"/>
                </a:solidFill>
              </a:rPr>
              <a:t>, </a:t>
            </a:r>
            <a:r>
              <a:rPr lang="en-US" sz="1600" b="1" u="sng" dirty="0" err="1">
                <a:solidFill>
                  <a:srgbClr val="FFFF00"/>
                </a:solidFill>
              </a:rPr>
              <a:t>como</a:t>
            </a:r>
            <a:r>
              <a:rPr lang="en-US" sz="1600" b="1" u="sng" dirty="0">
                <a:solidFill>
                  <a:srgbClr val="FFFF00"/>
                </a:solidFill>
              </a:rPr>
              <a:t> para </a:t>
            </a:r>
            <a:r>
              <a:rPr lang="en-US" sz="1600" b="1" u="sng" dirty="0" err="1">
                <a:solidFill>
                  <a:srgbClr val="FFFF00"/>
                </a:solidFill>
              </a:rPr>
              <a:t>pensar</a:t>
            </a:r>
            <a:r>
              <a:rPr lang="en-US" sz="1600" b="1" u="sng" dirty="0">
                <a:solidFill>
                  <a:srgbClr val="FFFF00"/>
                </a:solidFill>
              </a:rPr>
              <a:t> en </a:t>
            </a:r>
            <a:r>
              <a:rPr lang="en-US" sz="1600" b="1" u="sng" dirty="0" err="1">
                <a:solidFill>
                  <a:srgbClr val="FFFF00"/>
                </a:solidFill>
              </a:rPr>
              <a:t>su</a:t>
            </a:r>
            <a:r>
              <a:rPr lang="en-US" sz="1600" b="1" u="sng" dirty="0">
                <a:solidFill>
                  <a:srgbClr val="FFFF00"/>
                </a:solidFill>
              </a:rPr>
              <a:t> </a:t>
            </a:r>
            <a:r>
              <a:rPr lang="en-US" sz="1600" b="1" u="sng" dirty="0" err="1">
                <a:solidFill>
                  <a:srgbClr val="FFFF00"/>
                </a:solidFill>
              </a:rPr>
              <a:t>aplicación</a:t>
            </a:r>
            <a:r>
              <a:rPr lang="en-US" sz="1600" b="1" u="sng" dirty="0">
                <a:solidFill>
                  <a:srgbClr val="FFFF00"/>
                </a:solidFill>
              </a:rPr>
              <a:t> </a:t>
            </a:r>
            <a:r>
              <a:rPr lang="en-US" sz="1600" b="1" u="sng" dirty="0" err="1" smtClean="0">
                <a:solidFill>
                  <a:srgbClr val="FFFF00"/>
                </a:solidFill>
              </a:rPr>
              <a:t>masiva</a:t>
            </a:r>
            <a:r>
              <a:rPr lang="en-US" sz="1600" b="1" u="sng" dirty="0" smtClean="0">
                <a:solidFill>
                  <a:srgbClr val="FFFF00"/>
                </a:solidFill>
              </a:rPr>
              <a:t> e industrial.</a:t>
            </a:r>
            <a:endParaRPr lang="es-MX" sz="1600" b="1" u="sng" dirty="0">
              <a:solidFill>
                <a:srgbClr val="FFFF00"/>
              </a:solidFill>
            </a:endParaRPr>
          </a:p>
          <a:p>
            <a:pPr marL="0" indent="0" algn="ctr">
              <a:buNone/>
            </a:pPr>
            <a:endParaRPr lang="es-MX" sz="1600" b="1" dirty="0"/>
          </a:p>
        </p:txBody>
      </p:sp>
      <p:sp>
        <p:nvSpPr>
          <p:cNvPr id="4" name="1 Título"/>
          <p:cNvSpPr>
            <a:spLocks noGrp="1"/>
          </p:cNvSpPr>
          <p:nvPr>
            <p:ph type="title"/>
          </p:nvPr>
        </p:nvSpPr>
        <p:spPr>
          <a:xfrm>
            <a:off x="467544" y="0"/>
            <a:ext cx="8229600" cy="1143000"/>
          </a:xfrm>
        </p:spPr>
        <p:txBody>
          <a:bodyPr>
            <a:normAutofit fontScale="90000"/>
          </a:bodyPr>
          <a:lstStyle/>
          <a:p>
            <a:r>
              <a:rPr lang="es-MX" dirty="0">
                <a:solidFill>
                  <a:schemeClr val="tx1"/>
                </a:solidFill>
              </a:rPr>
              <a:t>Aves y nanotecnología en México</a:t>
            </a:r>
            <a:br>
              <a:rPr lang="es-MX" dirty="0">
                <a:solidFill>
                  <a:schemeClr val="tx1"/>
                </a:solidFill>
              </a:rPr>
            </a:br>
            <a:endParaRPr lang="es-MX" dirty="0">
              <a:solidFill>
                <a:schemeClr val="tx1"/>
              </a:solidFill>
            </a:endParaRPr>
          </a:p>
        </p:txBody>
      </p:sp>
    </p:spTree>
    <p:extLst>
      <p:ext uri="{BB962C8B-B14F-4D97-AF65-F5344CB8AC3E}">
        <p14:creationId xmlns:p14="http://schemas.microsoft.com/office/powerpoint/2010/main" val="30930231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451432" y="14988"/>
            <a:ext cx="8676456" cy="785818"/>
          </a:xfrm>
          <a:prstGeom prst="rect">
            <a:avLst/>
          </a:prstGeom>
          <a:ln>
            <a:noFill/>
          </a:ln>
          <a:effectLst>
            <a:outerShdw blurRad="107950" dist="12700" dir="5400000" algn="ctr">
              <a:srgbClr val="000000"/>
            </a:outerShdw>
          </a:effectLst>
        </p:spPr>
        <p:txBody>
          <a:bodyPr lIns="0" tIns="0" rIns="18288" bIns="0" anchor="b">
            <a:normAutofit fontScale="70000" lnSpcReduction="20000"/>
            <a:scene3d>
              <a:camera prst="orthographicFront"/>
              <a:lightRig rig="freezing" dir="t">
                <a:rot lat="0" lon="0" rev="5640000"/>
              </a:lightRig>
            </a:scene3d>
            <a:sp3d prstMaterial="flat">
              <a:bevelT w="38100" h="38100"/>
              <a:contourClr>
                <a:schemeClr val="tx2"/>
              </a:contourClr>
            </a:sp3d>
          </a:bodyPr>
          <a:lstStyle/>
          <a:p>
            <a:pPr algn="ctr" fontAlgn="auto">
              <a:spcAft>
                <a:spcPts val="0"/>
              </a:spcAft>
              <a:defRPr/>
            </a:pPr>
            <a:r>
              <a:rPr lang="es-MX" sz="5000" b="1" dirty="0">
                <a:effectLst>
                  <a:outerShdw blurRad="38100" dist="25400" dir="5400000" algn="tl" rotWithShape="0">
                    <a:srgbClr val="000000">
                      <a:alpha val="43000"/>
                    </a:srgbClr>
                  </a:outerShdw>
                </a:effectLst>
                <a:latin typeface="Calibri"/>
                <a:ea typeface="+mj-ea"/>
                <a:cs typeface="+mj-cs"/>
              </a:rPr>
              <a:t>Modificación superficial de Nanomateriales</a:t>
            </a:r>
          </a:p>
        </p:txBody>
      </p:sp>
      <p:pic>
        <p:nvPicPr>
          <p:cNvPr id="19459" name="Picture 2" descr="http://pubs.acs.org/cen/_img/87/i34/8734scic7_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196752"/>
            <a:ext cx="3810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5"/>
          <p:cNvSpPr txBox="1">
            <a:spLocks noChangeArrowheads="1"/>
          </p:cNvSpPr>
          <p:nvPr/>
        </p:nvSpPr>
        <p:spPr bwMode="auto">
          <a:xfrm>
            <a:off x="971550" y="5283200"/>
            <a:ext cx="77041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s-MX" altLang="es-MX" sz="2800" b="1" dirty="0">
                <a:solidFill>
                  <a:srgbClr val="FFFFFF"/>
                </a:solidFill>
              </a:rPr>
              <a:t>Solubilidad, difusividad, circulación en la sangre, transporte de fármacos, biocompatibilidad, etc.</a:t>
            </a:r>
            <a:endParaRPr lang="es-ES" altLang="es-MX" sz="2800" b="1" dirty="0">
              <a:solidFill>
                <a:srgbClr val="FFFFFF"/>
              </a:solidFill>
            </a:endParaRPr>
          </a:p>
        </p:txBody>
      </p:sp>
    </p:spTree>
    <p:extLst>
      <p:ext uri="{BB962C8B-B14F-4D97-AF65-F5344CB8AC3E}">
        <p14:creationId xmlns:p14="http://schemas.microsoft.com/office/powerpoint/2010/main" val="8339898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3075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dirty="0">
                <a:solidFill>
                  <a:srgbClr val="FFFF00"/>
                </a:solidFill>
              </a:rPr>
              <a:t>Principales retos de la avicultura mexicana hacia el 2024</a:t>
            </a:r>
            <a:endParaRPr lang="es-MX" sz="3600" b="1" dirty="0">
              <a:solidFill>
                <a:srgbClr val="FFFF00"/>
              </a:solidFill>
            </a:endParaRPr>
          </a:p>
        </p:txBody>
      </p:sp>
      <p:sp>
        <p:nvSpPr>
          <p:cNvPr id="3" name="2 Marcador de contenido"/>
          <p:cNvSpPr>
            <a:spLocks noGrp="1"/>
          </p:cNvSpPr>
          <p:nvPr>
            <p:ph idx="1"/>
          </p:nvPr>
        </p:nvSpPr>
        <p:spPr>
          <a:xfrm>
            <a:off x="0" y="1295400"/>
            <a:ext cx="9144000" cy="4830763"/>
          </a:xfrm>
        </p:spPr>
        <p:txBody>
          <a:bodyPr/>
          <a:lstStyle/>
          <a:p>
            <a:pPr marL="571500" indent="-571500" algn="ctr">
              <a:buFont typeface="+mj-lt"/>
              <a:buAutoNum type="romanUcPeriod"/>
            </a:pPr>
            <a:endParaRPr lang="es-MX" b="1" dirty="0">
              <a:effectLst>
                <a:outerShdw blurRad="38100" dist="38100" dir="2700000" algn="tl">
                  <a:srgbClr val="000000">
                    <a:alpha val="43137"/>
                  </a:srgbClr>
                </a:outerShdw>
              </a:effectLst>
            </a:endParaRPr>
          </a:p>
          <a:p>
            <a:pPr marL="571500" indent="-571500" algn="ctr">
              <a:buFont typeface="+mj-lt"/>
              <a:buAutoNum type="romanUcPeriod"/>
            </a:pPr>
            <a:r>
              <a:rPr lang="es-ES" b="1" dirty="0">
                <a:effectLst>
                  <a:outerShdw blurRad="38100" dist="38100" dir="2700000" algn="tl">
                    <a:srgbClr val="000000">
                      <a:alpha val="43137"/>
                    </a:srgbClr>
                  </a:outerShdw>
                </a:effectLst>
              </a:rPr>
              <a:t>1.-Materias primas, calidad, disponibilidad y costo y su tendencia a incrementarse.</a:t>
            </a:r>
            <a:endParaRPr lang="es-MX" b="1" dirty="0">
              <a:effectLst>
                <a:outerShdw blurRad="38100" dist="38100" dir="2700000" algn="tl">
                  <a:srgbClr val="000000">
                    <a:alpha val="43137"/>
                  </a:srgbClr>
                </a:outerShdw>
              </a:effectLst>
            </a:endParaRPr>
          </a:p>
          <a:p>
            <a:pPr marL="571500" indent="-571500" algn="ctr">
              <a:buFont typeface="+mj-lt"/>
              <a:buAutoNum type="romanUcPeriod"/>
            </a:pPr>
            <a:r>
              <a:rPr lang="es-ES" b="1" dirty="0">
                <a:effectLst>
                  <a:outerShdw blurRad="38100" dist="38100" dir="2700000" algn="tl">
                    <a:srgbClr val="000000">
                      <a:alpha val="43137"/>
                    </a:srgbClr>
                  </a:outerShdw>
                </a:effectLst>
              </a:rPr>
              <a:t>2</a:t>
            </a:r>
            <a:r>
              <a:rPr lang="es-ES" b="1" dirty="0" smtClean="0">
                <a:effectLst>
                  <a:outerShdw blurRad="38100" dist="38100" dir="2700000" algn="tl">
                    <a:srgbClr val="000000">
                      <a:alpha val="43137"/>
                    </a:srgbClr>
                  </a:outerShdw>
                </a:effectLst>
              </a:rPr>
              <a:t>.-Ingreso per cápita </a:t>
            </a:r>
            <a:r>
              <a:rPr lang="es-ES" b="1" dirty="0">
                <a:effectLst>
                  <a:outerShdw blurRad="38100" dist="38100" dir="2700000" algn="tl">
                    <a:srgbClr val="000000">
                      <a:alpha val="43137"/>
                    </a:srgbClr>
                  </a:outerShdw>
                </a:effectLst>
              </a:rPr>
              <a:t>y desempleo.</a:t>
            </a:r>
            <a:endParaRPr lang="es-MX" b="1" dirty="0">
              <a:effectLst>
                <a:outerShdw blurRad="38100" dist="38100" dir="2700000" algn="tl">
                  <a:srgbClr val="000000">
                    <a:alpha val="43137"/>
                  </a:srgbClr>
                </a:outerShdw>
              </a:effectLst>
            </a:endParaRPr>
          </a:p>
          <a:p>
            <a:pPr marL="571500" indent="-571500" algn="ctr">
              <a:buFont typeface="+mj-lt"/>
              <a:buAutoNum type="romanUcPeriod"/>
            </a:pPr>
            <a:r>
              <a:rPr lang="es-ES" b="1" dirty="0">
                <a:effectLst>
                  <a:outerShdw blurRad="38100" dist="38100" dir="2700000" algn="tl">
                    <a:srgbClr val="000000">
                      <a:alpha val="43137"/>
                    </a:srgbClr>
                  </a:outerShdw>
                </a:effectLst>
              </a:rPr>
              <a:t>3.-Incrementar el consumo de productos </a:t>
            </a:r>
            <a:r>
              <a:rPr lang="es-ES" b="1" dirty="0" smtClean="0">
                <a:effectLst>
                  <a:outerShdw blurRad="38100" dist="38100" dir="2700000" algn="tl">
                    <a:srgbClr val="000000">
                      <a:alpha val="43137"/>
                    </a:srgbClr>
                  </a:outerShdw>
                </a:effectLst>
              </a:rPr>
              <a:t>avícolas.</a:t>
            </a:r>
            <a:endParaRPr lang="es-MX" b="1" dirty="0">
              <a:effectLst>
                <a:outerShdw blurRad="38100" dist="38100" dir="2700000" algn="tl">
                  <a:srgbClr val="000000">
                    <a:alpha val="43137"/>
                  </a:srgbClr>
                </a:outerShdw>
              </a:effectLst>
            </a:endParaRPr>
          </a:p>
          <a:p>
            <a:pPr marL="571500" indent="-571500" algn="ctr">
              <a:buFont typeface="+mj-lt"/>
              <a:buAutoNum type="romanUcPeriod"/>
            </a:pPr>
            <a:r>
              <a:rPr lang="es-ES" b="1" dirty="0">
                <a:effectLst>
                  <a:outerShdw blurRad="38100" dist="38100" dir="2700000" algn="tl">
                    <a:srgbClr val="000000">
                      <a:alpha val="43137"/>
                    </a:srgbClr>
                  </a:outerShdw>
                </a:effectLst>
              </a:rPr>
              <a:t>4.-Desordenes sanitarios, influenza aviar H7N3, micotoxicosis, integridad intestinal.</a:t>
            </a:r>
            <a:endParaRPr lang="es-MX" b="1" dirty="0">
              <a:effectLst>
                <a:outerShdw blurRad="38100" dist="38100" dir="2700000" algn="tl">
                  <a:srgbClr val="000000">
                    <a:alpha val="43137"/>
                  </a:srgbClr>
                </a:outerShdw>
              </a:effectLst>
            </a:endParaRPr>
          </a:p>
          <a:p>
            <a:pPr marL="571500" indent="-571500" algn="ctr">
              <a:buFont typeface="+mj-lt"/>
              <a:buAutoNum type="romanUcPeriod"/>
            </a:pPr>
            <a:r>
              <a:rPr lang="es-ES" b="1" dirty="0">
                <a:effectLst>
                  <a:outerShdw blurRad="38100" dist="38100" dir="2700000" algn="tl">
                    <a:srgbClr val="000000">
                      <a:alpha val="43137"/>
                    </a:srgbClr>
                  </a:outerShdw>
                </a:effectLst>
              </a:rPr>
              <a:t>5.- </a:t>
            </a:r>
            <a:r>
              <a:rPr lang="es-ES" b="1" dirty="0" smtClean="0">
                <a:effectLst>
                  <a:outerShdw blurRad="38100" dist="38100" dir="2700000" algn="tl">
                    <a:srgbClr val="000000">
                      <a:alpha val="43137"/>
                    </a:srgbClr>
                  </a:outerShdw>
                </a:effectLst>
              </a:rPr>
              <a:t>Generar normas y producción </a:t>
            </a:r>
            <a:r>
              <a:rPr lang="es-ES" b="1" dirty="0">
                <a:effectLst>
                  <a:outerShdw blurRad="38100" dist="38100" dir="2700000" algn="tl">
                    <a:srgbClr val="000000">
                      <a:alpha val="43137"/>
                    </a:srgbClr>
                  </a:outerShdw>
                </a:effectLst>
              </a:rPr>
              <a:t>para exportar</a:t>
            </a:r>
            <a:endParaRPr lang="es-MX" b="1" dirty="0">
              <a:effectLst>
                <a:outerShdw blurRad="38100" dist="38100" dir="2700000" algn="tl">
                  <a:srgbClr val="000000">
                    <a:alpha val="43137"/>
                  </a:srgbClr>
                </a:outerShdw>
              </a:effectLst>
            </a:endParaRPr>
          </a:p>
          <a:p>
            <a:pPr marL="571500" indent="-571500" algn="ctr">
              <a:buFont typeface="+mj-lt"/>
              <a:buAutoNum type="romanUcPeriod"/>
            </a:pPr>
            <a:endParaRPr lang="es-MX"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53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07504" y="274638"/>
            <a:ext cx="8579296" cy="1143000"/>
          </a:xfrm>
        </p:spPr>
        <p:txBody>
          <a:bodyPr>
            <a:noAutofit/>
          </a:bodyPr>
          <a:lstStyle/>
          <a:p>
            <a:pPr lvl="0"/>
            <a:r>
              <a:rPr lang="es-ES" sz="3200" b="1" dirty="0">
                <a:effectLst>
                  <a:outerShdw blurRad="38100" dist="38100" dir="2700000" algn="tl">
                    <a:srgbClr val="000000">
                      <a:alpha val="43137"/>
                    </a:srgbClr>
                  </a:outerShdw>
                </a:effectLst>
              </a:rPr>
              <a:t>El  gobierno mexicano  y los productores ante los retos de la próxima década.</a:t>
            </a:r>
            <a:r>
              <a:rPr lang="es-MX" sz="3200" b="1" dirty="0">
                <a:effectLst>
                  <a:outerShdw blurRad="38100" dist="38100" dir="2700000" algn="tl">
                    <a:srgbClr val="000000">
                      <a:alpha val="43137"/>
                    </a:srgbClr>
                  </a:outerShdw>
                </a:effectLst>
              </a:rPr>
              <a:t/>
            </a:r>
            <a:br>
              <a:rPr lang="es-MX" sz="3200" b="1" dirty="0">
                <a:effectLst>
                  <a:outerShdw blurRad="38100" dist="38100" dir="2700000" algn="tl">
                    <a:srgbClr val="000000">
                      <a:alpha val="43137"/>
                    </a:srgbClr>
                  </a:outerShdw>
                </a:effectLst>
              </a:rPr>
            </a:br>
            <a:endParaRPr lang="es-MX" sz="3200" dirty="0"/>
          </a:p>
        </p:txBody>
      </p:sp>
      <p:sp>
        <p:nvSpPr>
          <p:cNvPr id="4" name="3 Marcador de contenido"/>
          <p:cNvSpPr>
            <a:spLocks noGrp="1"/>
          </p:cNvSpPr>
          <p:nvPr>
            <p:ph idx="1"/>
          </p:nvPr>
        </p:nvSpPr>
        <p:spPr>
          <a:xfrm>
            <a:off x="107504" y="1268760"/>
            <a:ext cx="9036496" cy="5589240"/>
          </a:xfrm>
        </p:spPr>
        <p:txBody>
          <a:bodyPr>
            <a:normAutofit/>
          </a:bodyPr>
          <a:lstStyle/>
          <a:p>
            <a:pPr marL="0" indent="0" algn="ctr">
              <a:buNone/>
            </a:pPr>
            <a:r>
              <a:rPr lang="es-ES" sz="2800" b="1" dirty="0">
                <a:effectLst>
                  <a:outerShdw blurRad="38100" dist="38100" dir="2700000" algn="tl">
                    <a:srgbClr val="000000">
                      <a:alpha val="43137"/>
                    </a:srgbClr>
                  </a:outerShdw>
                </a:effectLst>
              </a:rPr>
              <a:t> </a:t>
            </a:r>
            <a:endParaRPr lang="es-MX" sz="2800" b="1" dirty="0">
              <a:effectLst>
                <a:outerShdw blurRad="38100" dist="38100" dir="2700000" algn="tl">
                  <a:srgbClr val="000000">
                    <a:alpha val="43137"/>
                  </a:srgbClr>
                </a:outerShdw>
              </a:effectLst>
            </a:endParaRPr>
          </a:p>
          <a:p>
            <a:pPr marL="0" indent="0" algn="ctr">
              <a:buNone/>
            </a:pPr>
            <a:r>
              <a:rPr lang="es-ES" sz="2800" b="1" dirty="0">
                <a:effectLst>
                  <a:outerShdw blurRad="38100" dist="38100" dir="2700000" algn="tl">
                    <a:srgbClr val="000000">
                      <a:alpha val="43137"/>
                    </a:srgbClr>
                  </a:outerShdw>
                </a:effectLst>
              </a:rPr>
              <a:t>Las nuevas </a:t>
            </a:r>
            <a:r>
              <a:rPr lang="es-ES" sz="2800" b="1" u="sng" dirty="0">
                <a:solidFill>
                  <a:srgbClr val="FFFF00"/>
                </a:solidFill>
                <a:effectLst>
                  <a:outerShdw blurRad="38100" dist="38100" dir="2700000" algn="tl">
                    <a:srgbClr val="000000">
                      <a:alpha val="43137"/>
                    </a:srgbClr>
                  </a:outerShdw>
                </a:effectLst>
              </a:rPr>
              <a:t>reformas estructurales y políticas públicas  prevén apoyos importantes para crear sinergia con los productores avícolas </a:t>
            </a:r>
            <a:r>
              <a:rPr lang="es-ES" sz="2800" b="1" dirty="0">
                <a:effectLst>
                  <a:outerShdw blurRad="38100" dist="38100" dir="2700000" algn="tl">
                    <a:srgbClr val="000000">
                      <a:alpha val="43137"/>
                    </a:srgbClr>
                  </a:outerShdw>
                </a:effectLst>
              </a:rPr>
              <a:t>y mantener el desarrollo de esta industria</a:t>
            </a:r>
            <a:r>
              <a:rPr lang="es-ES" sz="2800" b="1" dirty="0" smtClean="0">
                <a:effectLst>
                  <a:outerShdw blurRad="38100" dist="38100" dir="2700000" algn="tl">
                    <a:srgbClr val="000000">
                      <a:alpha val="43137"/>
                    </a:srgbClr>
                  </a:outerShdw>
                </a:effectLst>
              </a:rPr>
              <a:t>.</a:t>
            </a:r>
          </a:p>
          <a:p>
            <a:pPr marL="0" indent="0" algn="ctr">
              <a:buNone/>
            </a:pPr>
            <a:r>
              <a:rPr lang="es-ES" sz="2800" b="1" dirty="0" smtClean="0">
                <a:effectLst>
                  <a:outerShdw blurRad="38100" dist="38100" dir="2700000" algn="tl">
                    <a:srgbClr val="000000">
                      <a:alpha val="43137"/>
                    </a:srgbClr>
                  </a:outerShdw>
                </a:effectLst>
              </a:rPr>
              <a:t> </a:t>
            </a:r>
            <a:endParaRPr lang="es-MX" sz="2800" b="1" dirty="0">
              <a:effectLst>
                <a:outerShdw blurRad="38100" dist="38100" dir="2700000" algn="tl">
                  <a:srgbClr val="000000">
                    <a:alpha val="43137"/>
                  </a:srgbClr>
                </a:outerShdw>
              </a:effectLst>
            </a:endParaRPr>
          </a:p>
          <a:p>
            <a:pPr marL="0" indent="0" algn="ctr">
              <a:buNone/>
            </a:pPr>
            <a:r>
              <a:rPr lang="es-ES" sz="2800" b="1" dirty="0">
                <a:effectLst>
                  <a:outerShdw blurRad="38100" dist="38100" dir="2700000" algn="tl">
                    <a:srgbClr val="000000">
                      <a:alpha val="43137"/>
                    </a:srgbClr>
                  </a:outerShdw>
                </a:effectLst>
              </a:rPr>
              <a:t>El gobierno mexicano, la SAGARPA,SENASICA,UNA </a:t>
            </a:r>
            <a:r>
              <a:rPr lang="es-ES" sz="2800" b="1" dirty="0" err="1">
                <a:effectLst>
                  <a:outerShdw blurRad="38100" dist="38100" dir="2700000" algn="tl">
                    <a:srgbClr val="000000">
                      <a:alpha val="43137"/>
                    </a:srgbClr>
                  </a:outerShdw>
                </a:effectLst>
              </a:rPr>
              <a:t>Union</a:t>
            </a:r>
            <a:r>
              <a:rPr lang="es-ES" sz="2800" b="1" dirty="0">
                <a:effectLst>
                  <a:outerShdw blurRad="38100" dist="38100" dir="2700000" algn="tl">
                    <a:srgbClr val="000000">
                      <a:alpha val="43137"/>
                    </a:srgbClr>
                  </a:outerShdw>
                </a:effectLst>
              </a:rPr>
              <a:t> de avicultores representado a los productores </a:t>
            </a:r>
            <a:r>
              <a:rPr lang="es-ES" sz="2800" b="1" u="sng" dirty="0">
                <a:solidFill>
                  <a:srgbClr val="FFFF00"/>
                </a:solidFill>
                <a:effectLst>
                  <a:outerShdw blurRad="38100" dist="38100" dir="2700000" algn="tl">
                    <a:srgbClr val="000000">
                      <a:alpha val="43137"/>
                    </a:srgbClr>
                  </a:outerShdw>
                </a:effectLst>
              </a:rPr>
              <a:t>están estableciendo medidas de gran trascendencia para resolver lo más pronto posible la contingencia sanitaria </a:t>
            </a:r>
            <a:r>
              <a:rPr lang="es-ES" sz="2800" b="1" dirty="0">
                <a:effectLst>
                  <a:outerShdw blurRad="38100" dist="38100" dir="2700000" algn="tl">
                    <a:srgbClr val="000000">
                      <a:alpha val="43137"/>
                    </a:srgbClr>
                  </a:outerShdw>
                </a:effectLst>
              </a:rPr>
              <a:t>y recuperar e incrementar la producción avícola.  </a:t>
            </a:r>
            <a:endParaRPr lang="es-MX" sz="2800" b="1" dirty="0">
              <a:effectLst>
                <a:outerShdw blurRad="38100" dist="38100" dir="2700000" algn="tl">
                  <a:srgbClr val="000000">
                    <a:alpha val="43137"/>
                  </a:srgbClr>
                </a:outerShdw>
              </a:effectLst>
            </a:endParaRPr>
          </a:p>
          <a:p>
            <a:pPr marL="0" indent="0" algn="ctr">
              <a:buNone/>
            </a:pPr>
            <a:endParaRPr lang="es-MX"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97741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r>
              <a:rPr lang="es-ES" sz="3600" b="1" dirty="0">
                <a:solidFill>
                  <a:srgbClr val="FFFF00"/>
                </a:solidFill>
              </a:rPr>
              <a:t>Oportunidades hacia el 2024</a:t>
            </a:r>
            <a:r>
              <a:rPr lang="es-MX" dirty="0">
                <a:solidFill>
                  <a:schemeClr val="tx1"/>
                </a:solidFill>
              </a:rPr>
              <a:t/>
            </a:r>
            <a:br>
              <a:rPr lang="es-MX" dirty="0">
                <a:solidFill>
                  <a:schemeClr val="tx1"/>
                </a:solidFill>
              </a:rPr>
            </a:br>
            <a:endParaRPr lang="es-MX" dirty="0">
              <a:solidFill>
                <a:schemeClr val="tx1"/>
              </a:solidFill>
            </a:endParaRPr>
          </a:p>
        </p:txBody>
      </p:sp>
      <p:sp>
        <p:nvSpPr>
          <p:cNvPr id="3" name="2 Marcador de contenido"/>
          <p:cNvSpPr>
            <a:spLocks noGrp="1"/>
          </p:cNvSpPr>
          <p:nvPr>
            <p:ph idx="1"/>
          </p:nvPr>
        </p:nvSpPr>
        <p:spPr>
          <a:xfrm>
            <a:off x="0" y="1124744"/>
            <a:ext cx="9166145" cy="4830763"/>
          </a:xfrm>
        </p:spPr>
        <p:txBody>
          <a:bodyPr>
            <a:noAutofit/>
          </a:bodyPr>
          <a:lstStyle/>
          <a:p>
            <a:pPr marL="0" indent="0" algn="ctr">
              <a:buNone/>
            </a:pPr>
            <a:r>
              <a:rPr lang="es-ES" sz="2800" b="1" dirty="0"/>
              <a:t> </a:t>
            </a:r>
            <a:r>
              <a:rPr lang="es-ES" sz="2800" b="1" dirty="0" smtClean="0"/>
              <a:t>1</a:t>
            </a:r>
            <a:r>
              <a:rPr lang="es-ES" sz="2800" b="1" dirty="0"/>
              <a:t>.-Plan rector visión 2014-20124, foco en sustentabilidad, globalización, competitividad, </a:t>
            </a:r>
            <a:r>
              <a:rPr lang="es-ES" sz="2800" b="1" dirty="0" smtClean="0"/>
              <a:t>Innovación, </a:t>
            </a:r>
            <a:r>
              <a:rPr lang="es-ES" sz="2800" b="1" dirty="0"/>
              <a:t>bienestar. </a:t>
            </a:r>
            <a:endParaRPr lang="es-MX" sz="2800" b="1" dirty="0"/>
          </a:p>
          <a:p>
            <a:pPr marL="0" indent="0" algn="ctr">
              <a:buNone/>
            </a:pPr>
            <a:r>
              <a:rPr lang="es-ES" sz="2800" b="1" dirty="0"/>
              <a:t>2.-Sinergia </a:t>
            </a:r>
            <a:r>
              <a:rPr lang="es-ES" sz="2800" b="1" dirty="0" smtClean="0"/>
              <a:t>gobierno-productores.</a:t>
            </a:r>
            <a:endParaRPr lang="es-MX" sz="2800" b="1" dirty="0"/>
          </a:p>
          <a:p>
            <a:pPr marL="0" indent="0" algn="ctr">
              <a:buNone/>
            </a:pPr>
            <a:r>
              <a:rPr lang="es-ES" sz="2800" b="1" dirty="0"/>
              <a:t>3.-Ejecución de los planes rectores visión </a:t>
            </a:r>
            <a:r>
              <a:rPr lang="es-ES" sz="2800" b="1" dirty="0" smtClean="0"/>
              <a:t>2014-2024.</a:t>
            </a:r>
            <a:endParaRPr lang="es-MX" sz="2800" b="1" dirty="0"/>
          </a:p>
          <a:p>
            <a:pPr marL="0" indent="0" algn="ctr">
              <a:buNone/>
            </a:pPr>
            <a:r>
              <a:rPr lang="es-ES" sz="2800" b="1" dirty="0"/>
              <a:t>4.-Buenas prácticas de producción, bienestar animal bienestar humano.</a:t>
            </a:r>
            <a:endParaRPr lang="es-MX" sz="2800" b="1" dirty="0"/>
          </a:p>
          <a:p>
            <a:pPr marL="0" indent="0" algn="ctr">
              <a:buNone/>
            </a:pPr>
            <a:r>
              <a:rPr lang="es-ES" sz="2800" b="1" dirty="0"/>
              <a:t>5.-Fuentes de financiamiento para contingencias sanitarias.</a:t>
            </a:r>
            <a:endParaRPr lang="es-MX" sz="2800" b="1" dirty="0"/>
          </a:p>
          <a:p>
            <a:pPr marL="0" indent="0" algn="ctr">
              <a:buNone/>
            </a:pPr>
            <a:r>
              <a:rPr lang="es-ES" sz="2800" b="1" dirty="0"/>
              <a:t>6.-Otras fuentes de proteína para alimentación animal.</a:t>
            </a:r>
            <a:endParaRPr lang="es-MX" sz="2800" b="1" dirty="0"/>
          </a:p>
          <a:p>
            <a:pPr marL="0" indent="0" algn="ctr">
              <a:buNone/>
            </a:pPr>
            <a:r>
              <a:rPr lang="es-ES" sz="2800" b="1" dirty="0"/>
              <a:t>7.-Rectoria en huella de carbón.</a:t>
            </a:r>
            <a:endParaRPr lang="es-MX" sz="2800" b="1" dirty="0"/>
          </a:p>
          <a:p>
            <a:pPr marL="0" indent="0" algn="ctr">
              <a:buNone/>
            </a:pPr>
            <a:r>
              <a:rPr lang="es-ES" sz="2800" b="1" dirty="0"/>
              <a:t>Marketing plan para desmitificar productos avícolas en huevo y carne.</a:t>
            </a:r>
            <a:endParaRPr lang="es-MX" sz="2800" b="1" dirty="0"/>
          </a:p>
          <a:p>
            <a:pPr marL="0" indent="0" algn="ctr">
              <a:buNone/>
            </a:pPr>
            <a:endParaRPr lang="es-MX" sz="2800" b="1" dirty="0"/>
          </a:p>
        </p:txBody>
      </p:sp>
    </p:spTree>
    <p:extLst>
      <p:ext uri="{BB962C8B-B14F-4D97-AF65-F5344CB8AC3E}">
        <p14:creationId xmlns:p14="http://schemas.microsoft.com/office/powerpoint/2010/main" val="11089278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sz="2000" b="1" dirty="0">
                <a:solidFill>
                  <a:schemeClr val="tx1"/>
                </a:solidFill>
                <a:latin typeface="Arial" panose="020B0604020202020204" pitchFamily="34" charset="0"/>
                <a:cs typeface="Arial" panose="020B0604020202020204" pitchFamily="34" charset="0"/>
              </a:rPr>
              <a:t>CADENAS AGROALIMENTARIAS INSERTADAS AL </a:t>
            </a:r>
            <a:r>
              <a:rPr lang="es-MX" sz="2000" b="1" dirty="0" smtClean="0">
                <a:solidFill>
                  <a:schemeClr val="tx1"/>
                </a:solidFill>
                <a:latin typeface="Arial" panose="020B0604020202020204" pitchFamily="34" charset="0"/>
                <a:cs typeface="Arial" panose="020B0604020202020204" pitchFamily="34" charset="0"/>
              </a:rPr>
              <a:t/>
            </a:r>
            <a:br>
              <a:rPr lang="es-MX" sz="2000" b="1" dirty="0" smtClean="0">
                <a:solidFill>
                  <a:schemeClr val="tx1"/>
                </a:solidFill>
                <a:latin typeface="Arial" panose="020B0604020202020204" pitchFamily="34" charset="0"/>
                <a:cs typeface="Arial" panose="020B0604020202020204" pitchFamily="34" charset="0"/>
              </a:rPr>
            </a:br>
            <a:r>
              <a:rPr lang="es-MX" sz="2000" b="1" dirty="0" smtClean="0">
                <a:solidFill>
                  <a:schemeClr val="tx1"/>
                </a:solidFill>
                <a:latin typeface="Arial" panose="020B0604020202020204" pitchFamily="34" charset="0"/>
                <a:cs typeface="Arial" panose="020B0604020202020204" pitchFamily="34" charset="0"/>
              </a:rPr>
              <a:t>SISTEMA-PRODUCTO </a:t>
            </a:r>
            <a:r>
              <a:rPr lang="es-MX" sz="2000" b="1" dirty="0">
                <a:solidFill>
                  <a:schemeClr val="tx1"/>
                </a:solidFill>
                <a:latin typeface="Arial" panose="020B0604020202020204" pitchFamily="34" charset="0"/>
                <a:cs typeface="Arial" panose="020B0604020202020204" pitchFamily="34" charset="0"/>
              </a:rPr>
              <a:t/>
            </a:r>
            <a:br>
              <a:rPr lang="es-MX" sz="2000" b="1" dirty="0">
                <a:solidFill>
                  <a:schemeClr val="tx1"/>
                </a:solidFill>
                <a:latin typeface="Arial" panose="020B0604020202020204" pitchFamily="34" charset="0"/>
                <a:cs typeface="Arial" panose="020B0604020202020204" pitchFamily="34" charset="0"/>
              </a:rPr>
            </a:br>
            <a:endParaRPr lang="es-MX" sz="2000" b="1" dirty="0">
              <a:solidFill>
                <a:schemeClr val="tx1"/>
              </a:solidFill>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a:xfrm>
            <a:off x="107504" y="1484784"/>
            <a:ext cx="9036496" cy="5373216"/>
          </a:xfrm>
        </p:spPr>
        <p:txBody>
          <a:bodyPr>
            <a:normAutofit/>
          </a:bodyPr>
          <a:lstStyle/>
          <a:p>
            <a:pPr algn="ctr"/>
            <a:r>
              <a:rPr lang="es-MX" sz="2400" b="1" dirty="0" smtClean="0"/>
              <a:t>La </a:t>
            </a:r>
            <a:r>
              <a:rPr lang="es-MX" sz="2400" b="1" dirty="0"/>
              <a:t>LDRS (art. 150) establece que </a:t>
            </a:r>
            <a:r>
              <a:rPr lang="es-MX" sz="2400" b="1" u="sng" dirty="0">
                <a:solidFill>
                  <a:srgbClr val="FFFF00"/>
                </a:solidFill>
              </a:rPr>
              <a:t>por cada producto básico o estratégico se establecerá un Comité Nacional Sistema-Producto. </a:t>
            </a:r>
            <a:endParaRPr lang="es-MX" sz="2400" b="1" u="sng" dirty="0" smtClean="0">
              <a:solidFill>
                <a:srgbClr val="FFFF00"/>
              </a:solidFill>
            </a:endParaRPr>
          </a:p>
          <a:p>
            <a:pPr algn="ctr"/>
            <a:endParaRPr lang="es-MX" sz="2400" b="1" u="sng" dirty="0" smtClean="0">
              <a:solidFill>
                <a:srgbClr val="FFFF00"/>
              </a:solidFill>
            </a:endParaRPr>
          </a:p>
          <a:p>
            <a:pPr algn="ctr"/>
            <a:r>
              <a:rPr lang="es-MX" sz="2400" b="1" dirty="0" smtClean="0"/>
              <a:t>Los </a:t>
            </a:r>
            <a:r>
              <a:rPr lang="es-MX" sz="2400" b="1" dirty="0"/>
              <a:t>productos considerados son </a:t>
            </a:r>
            <a:r>
              <a:rPr lang="es-MX" sz="2400" b="1" u="sng" dirty="0">
                <a:solidFill>
                  <a:srgbClr val="FFFF00"/>
                </a:solidFill>
              </a:rPr>
              <a:t>con base en la importancia que representan en la alimentación de la población o en la economía </a:t>
            </a:r>
            <a:r>
              <a:rPr lang="es-MX" sz="2400" b="1" dirty="0"/>
              <a:t>del país, región o estado donde se desarrollen (LDRS, 2001, SAGARPA, 2005). </a:t>
            </a:r>
            <a:endParaRPr lang="es-MX" sz="2400" b="1" dirty="0" smtClean="0"/>
          </a:p>
          <a:p>
            <a:pPr algn="ctr"/>
            <a:endParaRPr lang="es-MX" sz="2400" b="1" dirty="0" smtClean="0"/>
          </a:p>
          <a:p>
            <a:pPr algn="ctr"/>
            <a:r>
              <a:rPr lang="es-MX" sz="2400" b="1" dirty="0" smtClean="0"/>
              <a:t>En </a:t>
            </a:r>
            <a:r>
              <a:rPr lang="es-MX" sz="2400" b="1" dirty="0"/>
              <a:t>cuanto al sector pecuario y pesquero se cuenta con nueve Comités Nacional Sistema-Producto para los principales productores del sector: bovinos de carne y leche, apícola, </a:t>
            </a:r>
            <a:r>
              <a:rPr lang="es-MX" sz="2400" b="1" u="sng" dirty="0">
                <a:solidFill>
                  <a:srgbClr val="FFFF00"/>
                </a:solidFill>
              </a:rPr>
              <a:t>aves productoras de carne y de huevo para plato, </a:t>
            </a:r>
            <a:r>
              <a:rPr lang="es-MX" sz="2400" b="1" dirty="0"/>
              <a:t>porcinos, ovinos-caprinos, </a:t>
            </a:r>
            <a:r>
              <a:rPr lang="es-MX" sz="2400" b="1" dirty="0" err="1"/>
              <a:t>cunícola</a:t>
            </a:r>
            <a:r>
              <a:rPr lang="es-MX" sz="2400" b="1" dirty="0"/>
              <a:t> y tilapia. 8,073 4 0.57 </a:t>
            </a:r>
          </a:p>
        </p:txBody>
      </p:sp>
    </p:spTree>
    <p:extLst>
      <p:ext uri="{BB962C8B-B14F-4D97-AF65-F5344CB8AC3E}">
        <p14:creationId xmlns:p14="http://schemas.microsoft.com/office/powerpoint/2010/main" val="339431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a:solidFill>
                  <a:srgbClr val="FFFF00"/>
                </a:solidFill>
              </a:rPr>
              <a:t>Conclusiones </a:t>
            </a:r>
            <a:r>
              <a:rPr lang="es-ES" sz="3200" b="1" dirty="0" smtClean="0">
                <a:solidFill>
                  <a:srgbClr val="FFFF00"/>
                </a:solidFill>
              </a:rPr>
              <a:t>:</a:t>
            </a:r>
            <a:r>
              <a:rPr lang="es-MX" sz="3200" b="1" dirty="0">
                <a:solidFill>
                  <a:srgbClr val="FFFF00"/>
                </a:solidFill>
              </a:rPr>
              <a:t/>
            </a:r>
            <a:br>
              <a:rPr lang="es-MX" sz="3200" b="1" dirty="0">
                <a:solidFill>
                  <a:srgbClr val="FFFF00"/>
                </a:solidFill>
              </a:rPr>
            </a:br>
            <a:endParaRPr lang="es-MX" sz="3200" b="1" dirty="0">
              <a:solidFill>
                <a:srgbClr val="FFFF00"/>
              </a:solidFill>
            </a:endParaRPr>
          </a:p>
        </p:txBody>
      </p:sp>
      <p:sp>
        <p:nvSpPr>
          <p:cNvPr id="3" name="2 Marcador de contenido"/>
          <p:cNvSpPr>
            <a:spLocks noGrp="1"/>
          </p:cNvSpPr>
          <p:nvPr>
            <p:ph idx="1"/>
          </p:nvPr>
        </p:nvSpPr>
        <p:spPr/>
        <p:txBody>
          <a:bodyPr>
            <a:normAutofit lnSpcReduction="10000"/>
          </a:bodyPr>
          <a:lstStyle/>
          <a:p>
            <a:pPr marL="0" indent="0" algn="ctr">
              <a:buNone/>
            </a:pPr>
            <a:r>
              <a:rPr lang="es-ES" sz="2800" b="1" dirty="0" smtClean="0">
                <a:effectLst>
                  <a:outerShdw blurRad="38100" dist="38100" dir="2700000" algn="tl">
                    <a:srgbClr val="000000">
                      <a:alpha val="43137"/>
                    </a:srgbClr>
                  </a:outerShdw>
                </a:effectLst>
              </a:rPr>
              <a:t>1</a:t>
            </a:r>
            <a:r>
              <a:rPr lang="es-ES" sz="2800" b="1" dirty="0">
                <a:effectLst>
                  <a:outerShdw blurRad="38100" dist="38100" dir="2700000" algn="tl">
                    <a:srgbClr val="000000">
                      <a:alpha val="43137"/>
                    </a:srgbClr>
                  </a:outerShdw>
                </a:effectLst>
              </a:rPr>
              <a:t>.-La avicultura mexicana se mantendrá como la principal fuente de proteína animal garantizando la autosuficiencia alimentaria y para el </a:t>
            </a:r>
            <a:r>
              <a:rPr lang="es-ES" sz="2800" b="1" dirty="0" smtClean="0">
                <a:effectLst>
                  <a:outerShdw blurRad="38100" dist="38100" dir="2700000" algn="tl">
                    <a:srgbClr val="000000">
                      <a:alpha val="43137"/>
                    </a:srgbClr>
                  </a:outerShdw>
                </a:effectLst>
              </a:rPr>
              <a:t>2024 </a:t>
            </a:r>
            <a:r>
              <a:rPr lang="es-ES" sz="2800" b="1" dirty="0">
                <a:effectLst>
                  <a:outerShdw blurRad="38100" dist="38100" dir="2700000" algn="tl">
                    <a:srgbClr val="000000">
                      <a:alpha val="43137"/>
                    </a:srgbClr>
                  </a:outerShdw>
                </a:effectLst>
              </a:rPr>
              <a:t>se espera aporte al menos el </a:t>
            </a:r>
            <a:r>
              <a:rPr lang="es-ES" sz="2800" b="1" dirty="0" smtClean="0">
                <a:effectLst>
                  <a:outerShdw blurRad="38100" dist="38100" dir="2700000" algn="tl">
                    <a:srgbClr val="000000">
                      <a:alpha val="43137"/>
                    </a:srgbClr>
                  </a:outerShdw>
                </a:effectLst>
              </a:rPr>
              <a:t>74% </a:t>
            </a:r>
            <a:r>
              <a:rPr lang="es-ES" sz="2800" b="1" dirty="0">
                <a:effectLst>
                  <a:outerShdw blurRad="38100" dist="38100" dir="2700000" algn="tl">
                    <a:srgbClr val="000000">
                      <a:alpha val="43137"/>
                    </a:srgbClr>
                  </a:outerShdw>
                </a:effectLst>
              </a:rPr>
              <a:t>de la oferta total.  </a:t>
            </a:r>
            <a:endParaRPr lang="es-MX" sz="2800" b="1" dirty="0">
              <a:effectLst>
                <a:outerShdw blurRad="38100" dist="38100" dir="2700000" algn="tl">
                  <a:srgbClr val="000000">
                    <a:alpha val="43137"/>
                  </a:srgbClr>
                </a:outerShdw>
              </a:effectLst>
            </a:endParaRPr>
          </a:p>
          <a:p>
            <a:pPr marL="0" indent="0" algn="ctr">
              <a:buNone/>
            </a:pPr>
            <a:r>
              <a:rPr lang="es-ES" sz="2800" b="1" dirty="0">
                <a:effectLst>
                  <a:outerShdw blurRad="38100" dist="38100" dir="2700000" algn="tl">
                    <a:srgbClr val="000000">
                      <a:alpha val="43137"/>
                    </a:srgbClr>
                  </a:outerShdw>
                </a:effectLst>
              </a:rPr>
              <a:t> </a:t>
            </a:r>
            <a:endParaRPr lang="es-MX" sz="2800" b="1" dirty="0">
              <a:effectLst>
                <a:outerShdw blurRad="38100" dist="38100" dir="2700000" algn="tl">
                  <a:srgbClr val="000000">
                    <a:alpha val="43137"/>
                  </a:srgbClr>
                </a:outerShdw>
              </a:effectLst>
            </a:endParaRPr>
          </a:p>
          <a:p>
            <a:pPr marL="0" indent="0" algn="ctr">
              <a:buNone/>
            </a:pPr>
            <a:r>
              <a:rPr lang="es-ES" sz="2800" b="1" dirty="0">
                <a:effectLst>
                  <a:outerShdw blurRad="38100" dist="38100" dir="2700000" algn="tl">
                    <a:srgbClr val="000000">
                      <a:alpha val="43137"/>
                    </a:srgbClr>
                  </a:outerShdw>
                </a:effectLst>
              </a:rPr>
              <a:t>2.-Para el gobierno la fase control debe pasar a la fase de erradicación en influenza aviar H7N3.</a:t>
            </a:r>
            <a:endParaRPr lang="es-MX" sz="2800" b="1" dirty="0">
              <a:effectLst>
                <a:outerShdw blurRad="38100" dist="38100" dir="2700000" algn="tl">
                  <a:srgbClr val="000000">
                    <a:alpha val="43137"/>
                  </a:srgbClr>
                </a:outerShdw>
              </a:effectLst>
            </a:endParaRPr>
          </a:p>
          <a:p>
            <a:pPr marL="0" indent="0" algn="ctr">
              <a:buNone/>
            </a:pPr>
            <a:r>
              <a:rPr lang="es-ES" sz="2800" b="1" dirty="0">
                <a:effectLst>
                  <a:outerShdw blurRad="38100" dist="38100" dir="2700000" algn="tl">
                    <a:srgbClr val="000000">
                      <a:alpha val="43137"/>
                    </a:srgbClr>
                  </a:outerShdw>
                </a:effectLst>
              </a:rPr>
              <a:t> </a:t>
            </a:r>
            <a:endParaRPr lang="es-MX" sz="2800" b="1" dirty="0">
              <a:effectLst>
                <a:outerShdw blurRad="38100" dist="38100" dir="2700000" algn="tl">
                  <a:srgbClr val="000000">
                    <a:alpha val="43137"/>
                  </a:srgbClr>
                </a:outerShdw>
              </a:effectLst>
            </a:endParaRPr>
          </a:p>
          <a:p>
            <a:pPr marL="0" indent="0" algn="ctr">
              <a:buNone/>
            </a:pPr>
            <a:r>
              <a:rPr lang="es-ES" sz="2800" b="1" dirty="0">
                <a:effectLst>
                  <a:outerShdw blurRad="38100" dist="38100" dir="2700000" algn="tl">
                    <a:srgbClr val="000000">
                      <a:alpha val="43137"/>
                    </a:srgbClr>
                  </a:outerShdw>
                </a:effectLst>
              </a:rPr>
              <a:t>1.-La ciencia y la mercadotecnia serán herramientas poderosas para la recuperación total hacia el 2024 </a:t>
            </a:r>
            <a:endParaRPr lang="es-MX" sz="2800" b="1" dirty="0">
              <a:effectLst>
                <a:outerShdw blurRad="38100" dist="38100" dir="2700000" algn="tl">
                  <a:srgbClr val="000000">
                    <a:alpha val="43137"/>
                  </a:srgbClr>
                </a:outerShdw>
              </a:effectLst>
            </a:endParaRPr>
          </a:p>
          <a:p>
            <a:pPr marL="0" indent="0" algn="ctr">
              <a:buNone/>
            </a:pPr>
            <a:endParaRPr lang="es-MX"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5741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598" y="-66973"/>
            <a:ext cx="9144000" cy="6555641"/>
          </a:xfrm>
          <a:prstGeom prst="rect">
            <a:avLst/>
          </a:prstGeom>
        </p:spPr>
        <p:txBody>
          <a:bodyPr wrap="square">
            <a:spAutoFit/>
          </a:bodyPr>
          <a:lstStyle/>
          <a:p>
            <a:pPr algn="ctr"/>
            <a:r>
              <a:rPr lang="es-ES_tradnl" sz="3600" b="1" dirty="0">
                <a:effectLst>
                  <a:outerShdw blurRad="38100" dist="38100" dir="2700000" algn="tl">
                    <a:srgbClr val="000000">
                      <a:alpha val="43137"/>
                    </a:srgbClr>
                  </a:outerShdw>
                </a:effectLst>
              </a:rPr>
              <a:t>CONCLUSIONES:</a:t>
            </a:r>
            <a:endParaRPr lang="es-MX" sz="3600" b="1" dirty="0">
              <a:effectLst>
                <a:outerShdw blurRad="38100" dist="38100" dir="2700000" algn="tl">
                  <a:srgbClr val="000000">
                    <a:alpha val="43137"/>
                  </a:srgbClr>
                </a:outerShdw>
              </a:effectLst>
            </a:endParaRPr>
          </a:p>
          <a:p>
            <a:pPr algn="ctr"/>
            <a:r>
              <a:rPr lang="es-CO" sz="2400" b="1" dirty="0">
                <a:effectLst>
                  <a:outerShdw blurRad="38100" dist="38100" dir="2700000" algn="tl">
                    <a:srgbClr val="000000">
                      <a:alpha val="43137"/>
                    </a:srgbClr>
                  </a:outerShdw>
                </a:effectLst>
              </a:rPr>
              <a:t> </a:t>
            </a:r>
            <a:endParaRPr lang="es-MX" sz="2400" b="1" dirty="0">
              <a:effectLst>
                <a:outerShdw blurRad="38100" dist="38100" dir="2700000" algn="tl">
                  <a:srgbClr val="000000">
                    <a:alpha val="43137"/>
                  </a:srgbClr>
                </a:outerShdw>
              </a:effectLst>
            </a:endParaRPr>
          </a:p>
          <a:p>
            <a:pPr algn="ctr"/>
            <a:r>
              <a:rPr lang="es-ES_tradnl" sz="2400" b="1" dirty="0">
                <a:solidFill>
                  <a:srgbClr val="FFFF00"/>
                </a:solidFill>
                <a:effectLst>
                  <a:outerShdw blurRad="38100" dist="38100" dir="2700000" algn="tl">
                    <a:srgbClr val="000000">
                      <a:alpha val="43137"/>
                    </a:srgbClr>
                  </a:outerShdw>
                </a:effectLst>
              </a:rPr>
              <a:t>En el futuro, las investigaciones en avicultura deberán concentrarse en el </a:t>
            </a:r>
            <a:r>
              <a:rPr lang="es-ES_tradnl" sz="2400" b="1" u="sng" dirty="0">
                <a:effectLst>
                  <a:outerShdw blurRad="38100" dist="38100" dir="2700000" algn="tl">
                    <a:srgbClr val="000000">
                      <a:alpha val="43137"/>
                    </a:srgbClr>
                  </a:outerShdw>
                </a:effectLst>
              </a:rPr>
              <a:t>mejoramiento del ambiente, los sistemas de producción avícola, la salud animal, los ingredientes y los procesos para producción de alimentos balanceados</a:t>
            </a:r>
            <a:r>
              <a:rPr lang="es-ES_tradnl" sz="2400" b="1" dirty="0">
                <a:solidFill>
                  <a:srgbClr val="FFFF00"/>
                </a:solidFill>
                <a:effectLst>
                  <a:outerShdw blurRad="38100" dist="38100" dir="2700000" algn="tl">
                    <a:srgbClr val="000000">
                      <a:alpha val="43137"/>
                    </a:srgbClr>
                  </a:outerShdw>
                </a:effectLst>
              </a:rPr>
              <a:t>, de modo que se aproveche al máximo el potencial genético de las aves sin descuidar su </a:t>
            </a:r>
            <a:r>
              <a:rPr lang="es-ES_tradnl" sz="2400" b="1" dirty="0" smtClean="0">
                <a:solidFill>
                  <a:srgbClr val="FFFF00"/>
                </a:solidFill>
                <a:effectLst>
                  <a:outerShdw blurRad="38100" dist="38100" dir="2700000" algn="tl">
                    <a:srgbClr val="000000">
                      <a:alpha val="43137"/>
                    </a:srgbClr>
                  </a:outerShdw>
                </a:effectLst>
              </a:rPr>
              <a:t>bienestar </a:t>
            </a:r>
            <a:r>
              <a:rPr lang="es-ES_tradnl" sz="2400" b="1" u="sng" dirty="0" smtClean="0">
                <a:effectLst>
                  <a:outerShdw blurRad="38100" dist="38100" dir="2700000" algn="tl">
                    <a:srgbClr val="000000">
                      <a:alpha val="43137"/>
                    </a:srgbClr>
                  </a:outerShdw>
                </a:effectLst>
              </a:rPr>
              <a:t>para </a:t>
            </a:r>
            <a:r>
              <a:rPr lang="es-ES_tradnl" sz="2400" b="1" u="sng" dirty="0">
                <a:effectLst>
                  <a:outerShdw blurRad="38100" dist="38100" dir="2700000" algn="tl">
                    <a:srgbClr val="000000">
                      <a:alpha val="43137"/>
                    </a:srgbClr>
                  </a:outerShdw>
                </a:effectLst>
              </a:rPr>
              <a:t>mejorar la rentabilidad</a:t>
            </a:r>
            <a:r>
              <a:rPr lang="es-ES_tradnl" sz="2400" b="1" u="sng" dirty="0" smtClean="0">
                <a:effectLst>
                  <a:outerShdw blurRad="38100" dist="38100" dir="2700000" algn="tl">
                    <a:srgbClr val="000000">
                      <a:alpha val="43137"/>
                    </a:srgbClr>
                  </a:outerShdw>
                </a:effectLst>
              </a:rPr>
              <a:t>.</a:t>
            </a:r>
          </a:p>
          <a:p>
            <a:pPr algn="ctr"/>
            <a:endParaRPr lang="es-ES_tradnl" sz="2400" b="1" u="sng" dirty="0">
              <a:effectLst>
                <a:outerShdw blurRad="38100" dist="38100" dir="2700000" algn="tl">
                  <a:srgbClr val="000000">
                    <a:alpha val="43137"/>
                  </a:srgbClr>
                </a:outerShdw>
              </a:effectLst>
            </a:endParaRPr>
          </a:p>
          <a:p>
            <a:pPr algn="ctr"/>
            <a:r>
              <a:rPr lang="es-ES_tradnl" sz="2400" b="1" dirty="0">
                <a:solidFill>
                  <a:srgbClr val="FFFF00"/>
                </a:solidFill>
                <a:effectLst>
                  <a:outerShdw blurRad="38100" dist="38100" dir="2700000" algn="tl">
                    <a:srgbClr val="000000">
                      <a:alpha val="43137"/>
                    </a:srgbClr>
                  </a:outerShdw>
                </a:effectLst>
              </a:rPr>
              <a:t>Asimismo, </a:t>
            </a:r>
            <a:r>
              <a:rPr lang="es-ES_tradnl" sz="2400" b="1" u="sng" dirty="0">
                <a:effectLst>
                  <a:outerShdw blurRad="38100" dist="38100" dir="2700000" algn="tl">
                    <a:srgbClr val="000000">
                      <a:alpha val="43137"/>
                    </a:srgbClr>
                  </a:outerShdw>
                </a:effectLst>
              </a:rPr>
              <a:t>establecer normas para la seguridad de los alimentos de origen animal, con menor riesgo para la salud humana, </a:t>
            </a:r>
            <a:r>
              <a:rPr lang="es-ES_tradnl" sz="2400" b="1" dirty="0">
                <a:solidFill>
                  <a:srgbClr val="FFFF00"/>
                </a:solidFill>
                <a:effectLst>
                  <a:outerShdw blurRad="38100" dist="38100" dir="2700000" algn="tl">
                    <a:srgbClr val="000000">
                      <a:alpha val="43137"/>
                    </a:srgbClr>
                  </a:outerShdw>
                </a:effectLst>
              </a:rPr>
              <a:t>son necesarias acciones relativas a la aplicación de buenas prácticas de producción en las granjas(sistemas recomendados de producción), en las fábricas de alimentos balanceados (cumplimiento de normas para garantizar la calidad e inocuidad), en el transporte, el sacrificio y el análisis de riesgos, así como en los aspectos críticos de control en la industria de la transformación y distribución.</a:t>
            </a:r>
            <a:endParaRPr lang="es-MX" sz="24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5055" y="2492896"/>
            <a:ext cx="9324528" cy="4216539"/>
          </a:xfrm>
          <a:prstGeom prst="rect">
            <a:avLst/>
          </a:prstGeom>
        </p:spPr>
        <p:txBody>
          <a:bodyPr wrap="square">
            <a:spAutoFit/>
          </a:bodyPr>
          <a:lstStyle/>
          <a:p>
            <a:pPr algn="ctr"/>
            <a:endParaRPr lang="es-MX" sz="3600" dirty="0">
              <a:solidFill>
                <a:srgbClr val="FFFF00"/>
              </a:solidFill>
              <a:effectLst>
                <a:outerShdw blurRad="38100" dist="38100" dir="2700000" algn="tl">
                  <a:srgbClr val="000000">
                    <a:alpha val="43137"/>
                  </a:srgbClr>
                </a:outerShdw>
              </a:effectLst>
            </a:endParaRPr>
          </a:p>
          <a:p>
            <a:pPr algn="ctr"/>
            <a:r>
              <a:rPr lang="es-MX" sz="2800" b="1" dirty="0" smtClean="0">
                <a:solidFill>
                  <a:srgbClr val="FFFF00"/>
                </a:solidFill>
                <a:effectLst>
                  <a:outerShdw blurRad="38100" dist="38100" dir="2700000" algn="tl">
                    <a:srgbClr val="000000">
                      <a:alpha val="43137"/>
                    </a:srgbClr>
                  </a:outerShdw>
                </a:effectLst>
              </a:rPr>
              <a:t>Si desea copia de esta presentación estará disponible en la pagina:</a:t>
            </a:r>
          </a:p>
          <a:p>
            <a:pPr algn="ctr"/>
            <a:r>
              <a:rPr lang="es-MX" sz="4000" b="1" dirty="0" smtClean="0">
                <a:effectLst>
                  <a:outerShdw blurRad="38100" dist="38100" dir="2700000" algn="tl">
                    <a:srgbClr val="000000">
                      <a:alpha val="43137"/>
                    </a:srgbClr>
                  </a:outerShdw>
                </a:effectLst>
              </a:rPr>
              <a:t>http</a:t>
            </a:r>
            <a:r>
              <a:rPr lang="es-MX" sz="4000" b="1" dirty="0">
                <a:effectLst>
                  <a:outerShdw blurRad="38100" dist="38100" dir="2700000" algn="tl">
                    <a:srgbClr val="000000">
                      <a:alpha val="43137"/>
                    </a:srgbClr>
                  </a:outerShdw>
                </a:effectLst>
              </a:rPr>
              <a:t>://sistemaproductoaves.org.mx </a:t>
            </a:r>
            <a:endParaRPr lang="es-MX" sz="4000" b="1" dirty="0" smtClean="0">
              <a:effectLst>
                <a:outerShdw blurRad="38100" dist="38100" dir="2700000" algn="tl">
                  <a:srgbClr val="000000">
                    <a:alpha val="43137"/>
                  </a:srgbClr>
                </a:outerShdw>
              </a:effectLst>
            </a:endParaRPr>
          </a:p>
          <a:p>
            <a:pPr algn="ctr"/>
            <a:endParaRPr lang="es-MX" sz="3600" b="1" dirty="0" smtClean="0">
              <a:effectLst>
                <a:outerShdw blurRad="38100" dist="38100" dir="2700000" algn="tl">
                  <a:srgbClr val="000000">
                    <a:alpha val="43137"/>
                  </a:srgbClr>
                </a:outerShdw>
              </a:effectLst>
            </a:endParaRPr>
          </a:p>
          <a:p>
            <a:pPr algn="ctr"/>
            <a:endParaRPr lang="es-MX" sz="3600" b="1" dirty="0">
              <a:effectLst>
                <a:outerShdw blurRad="38100" dist="38100" dir="2700000" algn="tl">
                  <a:srgbClr val="000000">
                    <a:alpha val="43137"/>
                  </a:srgbClr>
                </a:outerShdw>
              </a:effectLst>
            </a:endParaRPr>
          </a:p>
          <a:p>
            <a:pPr algn="ctr"/>
            <a:r>
              <a:rPr lang="es-MX" sz="2800" b="1" dirty="0" smtClean="0">
                <a:effectLst>
                  <a:outerShdw blurRad="38100" dist="38100" dir="2700000" algn="tl">
                    <a:srgbClr val="000000">
                      <a:alpha val="43137"/>
                    </a:srgbClr>
                  </a:outerShdw>
                </a:effectLst>
              </a:rPr>
              <a:t>Consultas sobre esta presentación</a:t>
            </a:r>
          </a:p>
          <a:p>
            <a:pPr algn="ctr"/>
            <a:r>
              <a:rPr lang="es-MX" sz="2800" b="1" dirty="0" smtClean="0">
                <a:effectLst>
                  <a:outerShdw blurRad="38100" dist="38100" dir="2700000" algn="tl">
                    <a:srgbClr val="000000">
                      <a:alpha val="43137"/>
                    </a:srgbClr>
                  </a:outerShdw>
                </a:effectLst>
              </a:rPr>
              <a:t>sistemaproductoavesjosdt@live.com.mx</a:t>
            </a:r>
            <a:r>
              <a:rPr lang="es-MX" sz="3600" b="1" dirty="0" smtClean="0">
                <a:effectLst>
                  <a:outerShdw blurRad="38100" dist="38100" dir="2700000" algn="tl">
                    <a:srgbClr val="000000">
                      <a:alpha val="43137"/>
                    </a:srgbClr>
                  </a:outerShdw>
                </a:effectLst>
              </a:rPr>
              <a:t> </a:t>
            </a:r>
            <a:endParaRPr lang="es-MX" sz="3600" dirty="0">
              <a:effectLst>
                <a:outerShdw blurRad="38100" dist="38100" dir="2700000" algn="tl">
                  <a:srgbClr val="000000">
                    <a:alpha val="43137"/>
                  </a:srgbClr>
                </a:outerShdw>
              </a:effectLst>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6077" y="1628800"/>
            <a:ext cx="1463915" cy="86409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1628800"/>
            <a:ext cx="1455319" cy="863386"/>
          </a:xfrm>
          <a:prstGeom prst="rect">
            <a:avLst/>
          </a:prstGeom>
        </p:spPr>
      </p:pic>
      <p:pic>
        <p:nvPicPr>
          <p:cNvPr id="7" name="6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784" y="188640"/>
            <a:ext cx="3943901" cy="1333686"/>
          </a:xfrm>
          <a:prstGeom prst="rect">
            <a:avLst/>
          </a:prstGeom>
        </p:spPr>
      </p:pic>
      <p:pic>
        <p:nvPicPr>
          <p:cNvPr id="8" name="7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6296" y="260648"/>
            <a:ext cx="936104" cy="1625181"/>
          </a:xfrm>
          <a:prstGeom prst="rect">
            <a:avLst/>
          </a:prstGeom>
        </p:spPr>
      </p:pic>
    </p:spTree>
    <p:extLst>
      <p:ext uri="{BB962C8B-B14F-4D97-AF65-F5344CB8AC3E}">
        <p14:creationId xmlns:p14="http://schemas.microsoft.com/office/powerpoint/2010/main" val="4871899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88640"/>
            <a:ext cx="8229600" cy="1143000"/>
          </a:xfrm>
        </p:spPr>
        <p:txBody>
          <a:bodyPr>
            <a:noAutofit/>
          </a:bodyPr>
          <a:lstStyle/>
          <a:p>
            <a:r>
              <a:rPr lang="es-MX" sz="2400" b="1" dirty="0">
                <a:latin typeface="Arial" panose="020B0604020202020204" pitchFamily="34" charset="0"/>
                <a:cs typeface="Arial" panose="020B0604020202020204" pitchFamily="34" charset="0"/>
              </a:rPr>
              <a:t>CADENAS AGROALIMENTARIAS INSERTADAS AL </a:t>
            </a:r>
            <a:br>
              <a:rPr lang="es-MX" sz="2400" b="1" dirty="0">
                <a:latin typeface="Arial" panose="020B0604020202020204" pitchFamily="34" charset="0"/>
                <a:cs typeface="Arial" panose="020B0604020202020204" pitchFamily="34" charset="0"/>
              </a:rPr>
            </a:br>
            <a:r>
              <a:rPr lang="es-MX" sz="2400" b="1" dirty="0">
                <a:latin typeface="Arial" panose="020B0604020202020204" pitchFamily="34" charset="0"/>
                <a:cs typeface="Arial" panose="020B0604020202020204" pitchFamily="34" charset="0"/>
              </a:rPr>
              <a:t>SISTEMA-PRODUCTO </a:t>
            </a:r>
            <a:br>
              <a:rPr lang="es-MX" sz="2400" b="1" dirty="0">
                <a:latin typeface="Arial" panose="020B0604020202020204" pitchFamily="34" charset="0"/>
                <a:cs typeface="Arial" panose="020B0604020202020204" pitchFamily="34" charset="0"/>
              </a:rPr>
            </a:br>
            <a:endParaRPr lang="es-MX" sz="2400" dirty="0"/>
          </a:p>
        </p:txBody>
      </p:sp>
      <p:sp>
        <p:nvSpPr>
          <p:cNvPr id="3" name="2 Marcador de contenido"/>
          <p:cNvSpPr>
            <a:spLocks noGrp="1"/>
          </p:cNvSpPr>
          <p:nvPr>
            <p:ph idx="1"/>
          </p:nvPr>
        </p:nvSpPr>
        <p:spPr>
          <a:xfrm>
            <a:off x="107504" y="1310562"/>
            <a:ext cx="9036496" cy="5544616"/>
          </a:xfrm>
        </p:spPr>
        <p:txBody>
          <a:bodyPr>
            <a:normAutofit/>
          </a:bodyPr>
          <a:lstStyle/>
          <a:p>
            <a:pPr algn="ctr"/>
            <a:r>
              <a:rPr lang="es-ES_tradnl" sz="2000" b="1" dirty="0"/>
              <a:t>En </a:t>
            </a:r>
            <a:r>
              <a:rPr lang="es-ES_tradnl" sz="2000" b="1" u="sng" dirty="0">
                <a:solidFill>
                  <a:srgbClr val="FFFF00"/>
                </a:solidFill>
              </a:rPr>
              <a:t>marzo </a:t>
            </a:r>
            <a:r>
              <a:rPr lang="es-ES_tradnl" sz="2000" b="1" u="sng" dirty="0" smtClean="0">
                <a:solidFill>
                  <a:srgbClr val="FFFF00"/>
                </a:solidFill>
              </a:rPr>
              <a:t>2014 inició </a:t>
            </a:r>
            <a:r>
              <a:rPr lang="es-ES_tradnl" sz="2000" b="1" u="sng" dirty="0">
                <a:solidFill>
                  <a:srgbClr val="FFFF00"/>
                </a:solidFill>
              </a:rPr>
              <a:t>la  instalación de  las Comisiones Estatales de Desarrollo de Capacidades y </a:t>
            </a:r>
            <a:r>
              <a:rPr lang="es-ES_tradnl" sz="2000" b="1" u="sng" dirty="0" err="1">
                <a:solidFill>
                  <a:srgbClr val="FFFF00"/>
                </a:solidFill>
              </a:rPr>
              <a:t>Extensionismo</a:t>
            </a:r>
            <a:r>
              <a:rPr lang="es-ES_tradnl" sz="2000" b="1" u="sng" dirty="0">
                <a:solidFill>
                  <a:srgbClr val="FFFF00"/>
                </a:solidFill>
              </a:rPr>
              <a:t> Rural </a:t>
            </a:r>
            <a:r>
              <a:rPr lang="es-ES_tradnl" sz="2000" b="1" dirty="0"/>
              <a:t>2013 de la SAGARPA. </a:t>
            </a:r>
            <a:endParaRPr lang="es-ES_tradnl" sz="2000" b="1" dirty="0" smtClean="0"/>
          </a:p>
          <a:p>
            <a:pPr algn="ctr"/>
            <a:endParaRPr lang="es-ES_tradnl" sz="2000" b="1" dirty="0" smtClean="0"/>
          </a:p>
          <a:p>
            <a:pPr algn="ctr"/>
            <a:r>
              <a:rPr lang="es-ES_tradnl" sz="2000" b="1" dirty="0" smtClean="0"/>
              <a:t>Participan </a:t>
            </a:r>
            <a:r>
              <a:rPr lang="es-ES_tradnl" sz="2000" b="1" dirty="0"/>
              <a:t>por instrucciones del Prof. Arturo Osornio Sánchez, Subsecretario de Desarrollo Rural de la SAGARPA, el Dr. Jorge Galo Medina Torres, Director General de Desarrollo de Capacidades y </a:t>
            </a:r>
            <a:r>
              <a:rPr lang="es-ES_tradnl" sz="2000" b="1" dirty="0" err="1"/>
              <a:t>Extensionismo</a:t>
            </a:r>
            <a:r>
              <a:rPr lang="es-ES_tradnl" sz="2000" b="1" dirty="0"/>
              <a:t> Rural  y la Lic. Ligia Noemí Osorno Magaña, Directora General del INCA Rural, </a:t>
            </a:r>
            <a:r>
              <a:rPr lang="es-ES_tradnl" sz="2000" b="1" u="sng" dirty="0">
                <a:solidFill>
                  <a:srgbClr val="FFFF00"/>
                </a:solidFill>
              </a:rPr>
              <a:t>para establecer una adecuada coordinación de acciones con los Secretarios de Desarrollo Agropecuario de los Gobiernos Estatales y Delegados Estatales de la SAGARPA, </a:t>
            </a:r>
            <a:r>
              <a:rPr lang="es-ES_tradnl" sz="2000" b="1" dirty="0"/>
              <a:t>para la operación y aplicación de los recursos en concurrencia. </a:t>
            </a:r>
            <a:endParaRPr lang="es-ES_tradnl" sz="2000" b="1" dirty="0" smtClean="0"/>
          </a:p>
          <a:p>
            <a:pPr algn="ctr"/>
            <a:r>
              <a:rPr lang="es-ES_tradnl" sz="2000" b="1" dirty="0" smtClean="0"/>
              <a:t>Estas </a:t>
            </a:r>
            <a:r>
              <a:rPr lang="es-ES_tradnl" sz="2000" b="1" dirty="0"/>
              <a:t>Comisiones </a:t>
            </a:r>
            <a:r>
              <a:rPr lang="es-ES_tradnl" sz="2000" b="1" u="sng" dirty="0">
                <a:solidFill>
                  <a:srgbClr val="FFFF00"/>
                </a:solidFill>
              </a:rPr>
              <a:t>deben determinar los sistemas producto y territorios de mayor prioridad</a:t>
            </a:r>
            <a:r>
              <a:rPr lang="es-ES_tradnl" sz="2000" b="1" dirty="0"/>
              <a:t> (agropecuarios, pesqueros o acuícolas), con el fin de focalizar los esfuerzos y recursos bajo un esquema de articulación y complementariedad en acciones, entre otros, como lo ha instruido el </a:t>
            </a:r>
            <a:endParaRPr lang="es-ES_tradnl" sz="2000" b="1" dirty="0" smtClean="0"/>
          </a:p>
          <a:p>
            <a:pPr marL="0" indent="0" algn="ctr">
              <a:buNone/>
            </a:pPr>
            <a:r>
              <a:rPr lang="es-ES_tradnl" sz="2000" b="1" dirty="0" smtClean="0"/>
              <a:t>Secretario </a:t>
            </a:r>
            <a:r>
              <a:rPr lang="es-ES_tradnl" sz="2000" b="1" dirty="0"/>
              <a:t>de </a:t>
            </a:r>
            <a:r>
              <a:rPr lang="es-ES_tradnl" sz="2000" b="1" dirty="0" err="1"/>
              <a:t>Sagarpa</a:t>
            </a:r>
            <a:r>
              <a:rPr lang="es-ES_tradnl" sz="2000" b="1" dirty="0"/>
              <a:t> </a:t>
            </a:r>
            <a:r>
              <a:rPr lang="es-ES_tradnl" sz="2000" b="1" dirty="0" smtClean="0"/>
              <a:t>Enrique </a:t>
            </a:r>
            <a:r>
              <a:rPr lang="es-ES_tradnl" sz="2000" b="1" dirty="0"/>
              <a:t>Martínez y Martínez: </a:t>
            </a:r>
            <a:endParaRPr lang="es-MX" sz="2000" b="1" dirty="0"/>
          </a:p>
          <a:p>
            <a:pPr algn="ctr"/>
            <a:endParaRPr lang="es-MX" sz="2000" b="1" dirty="0"/>
          </a:p>
        </p:txBody>
      </p:sp>
    </p:spTree>
    <p:extLst>
      <p:ext uri="{BB962C8B-B14F-4D97-AF65-F5344CB8AC3E}">
        <p14:creationId xmlns:p14="http://schemas.microsoft.com/office/powerpoint/2010/main" val="310279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sz="2400" b="1" dirty="0">
                <a:solidFill>
                  <a:prstClr val="white"/>
                </a:solidFill>
                <a:latin typeface="Arial" panose="020B0604020202020204" pitchFamily="34" charset="0"/>
                <a:cs typeface="Arial" panose="020B0604020202020204" pitchFamily="34" charset="0"/>
              </a:rPr>
              <a:t>CADENAS AGROALIMENTARIAS INSERTADAS AL </a:t>
            </a:r>
            <a:br>
              <a:rPr lang="es-MX" sz="2400" b="1" dirty="0">
                <a:solidFill>
                  <a:prstClr val="white"/>
                </a:solidFill>
                <a:latin typeface="Arial" panose="020B0604020202020204" pitchFamily="34" charset="0"/>
                <a:cs typeface="Arial" panose="020B0604020202020204" pitchFamily="34" charset="0"/>
              </a:rPr>
            </a:br>
            <a:r>
              <a:rPr lang="es-MX" sz="2400" b="1" dirty="0">
                <a:solidFill>
                  <a:prstClr val="white"/>
                </a:solidFill>
                <a:latin typeface="Arial" panose="020B0604020202020204" pitchFamily="34" charset="0"/>
                <a:cs typeface="Arial" panose="020B0604020202020204" pitchFamily="34" charset="0"/>
              </a:rPr>
              <a:t>SISTEMA-PRODUCTO </a:t>
            </a:r>
            <a:br>
              <a:rPr lang="es-MX" sz="2400" b="1" dirty="0">
                <a:solidFill>
                  <a:prstClr val="white"/>
                </a:solidFill>
                <a:latin typeface="Arial" panose="020B0604020202020204" pitchFamily="34" charset="0"/>
                <a:cs typeface="Arial" panose="020B0604020202020204" pitchFamily="34" charset="0"/>
              </a:rPr>
            </a:br>
            <a:endParaRPr lang="es-MX" dirty="0"/>
          </a:p>
        </p:txBody>
      </p:sp>
      <p:sp>
        <p:nvSpPr>
          <p:cNvPr id="3" name="2 Marcador de contenido"/>
          <p:cNvSpPr>
            <a:spLocks noGrp="1"/>
          </p:cNvSpPr>
          <p:nvPr>
            <p:ph idx="1"/>
          </p:nvPr>
        </p:nvSpPr>
        <p:spPr>
          <a:xfrm>
            <a:off x="0" y="1196752"/>
            <a:ext cx="8964488" cy="4525963"/>
          </a:xfrm>
        </p:spPr>
        <p:txBody>
          <a:bodyPr>
            <a:noAutofit/>
          </a:bodyPr>
          <a:lstStyle/>
          <a:p>
            <a:pPr marL="0" indent="0" algn="ctr">
              <a:buNone/>
            </a:pPr>
            <a:r>
              <a:rPr lang="es-ES_tradnl" sz="2000" dirty="0"/>
              <a:t> </a:t>
            </a:r>
            <a:endParaRPr lang="es-MX" sz="2000" dirty="0"/>
          </a:p>
          <a:p>
            <a:pPr algn="ctr"/>
            <a:r>
              <a:rPr lang="es-ES_tradnl" sz="2000" b="1" dirty="0"/>
              <a:t>Se dan a la tarea  de </a:t>
            </a:r>
            <a:r>
              <a:rPr lang="es-ES_tradnl" sz="2000" b="1" u="sng" dirty="0">
                <a:solidFill>
                  <a:srgbClr val="FFFF00"/>
                </a:solidFill>
              </a:rPr>
              <a:t>elaborar un plan estratégico que identifica los sistemas producto agrícolas, pecuarios, pesqueros o acuícolas que se van a fortalecer en territorios específicos, con acciones definidas e indicadores mesurables</a:t>
            </a:r>
            <a:r>
              <a:rPr lang="es-ES_tradnl" sz="2000" b="1" dirty="0"/>
              <a:t>; promover acciones de innovación y mejora de la competitividad, propiciando la articulación con los proyectos de investigación, fomentando el desarrollo de redes territoriales de gestión del conocimiento e innovación, buscando que las acciones se sustenten en la perspectiva del desarrollo humano, territorial y la promoción social y que se induzca una cultura productiva</a:t>
            </a:r>
            <a:r>
              <a:rPr lang="es-ES_tradnl" sz="2000" dirty="0" smtClean="0"/>
              <a:t>.</a:t>
            </a:r>
            <a:endParaRPr lang="es-MX" sz="2000" dirty="0"/>
          </a:p>
          <a:p>
            <a:pPr marL="0" indent="0" algn="ctr">
              <a:buNone/>
            </a:pPr>
            <a:r>
              <a:rPr lang="es-ES_tradnl" sz="2000" dirty="0"/>
              <a:t> </a:t>
            </a:r>
            <a:endParaRPr lang="es-MX" sz="2000" dirty="0"/>
          </a:p>
          <a:p>
            <a:pPr algn="ctr"/>
            <a:r>
              <a:rPr lang="es-ES_tradnl" sz="2000" b="1" dirty="0"/>
              <a:t>Este proceso también registra las </a:t>
            </a:r>
            <a:r>
              <a:rPr lang="es-ES_tradnl" sz="2000" b="1" u="sng" dirty="0">
                <a:solidFill>
                  <a:srgbClr val="FFFF00"/>
                </a:solidFill>
              </a:rPr>
              <a:t>áreas de oportunidad en el diseño de Reglas de Operación, a fin de hacer propuestas de mejora y adecuación </a:t>
            </a:r>
            <a:r>
              <a:rPr lang="es-ES_tradnl" sz="2000" b="1" dirty="0"/>
              <a:t>pertinentes, que serán materiales propicios en el diseño de las Reglas de Operación 2014 en materia de </a:t>
            </a:r>
            <a:r>
              <a:rPr lang="es-ES_tradnl" sz="2000" b="1" dirty="0" err="1"/>
              <a:t>Extensionismo</a:t>
            </a:r>
            <a:r>
              <a:rPr lang="es-ES_tradnl" sz="2000" b="1" dirty="0"/>
              <a:t> Rural, una vez que el gobierno de la República expida el Plan Nacional de Desarrollo 2013-2018, así como el Programa Sectorial correspondiente a la Secretaría.</a:t>
            </a:r>
            <a:endParaRPr lang="es-MX" sz="2000" b="1" dirty="0"/>
          </a:p>
          <a:p>
            <a:pPr algn="ctr"/>
            <a:endParaRPr lang="es-MX" sz="2000" dirty="0"/>
          </a:p>
        </p:txBody>
      </p:sp>
    </p:spTree>
    <p:extLst>
      <p:ext uri="{BB962C8B-B14F-4D97-AF65-F5344CB8AC3E}">
        <p14:creationId xmlns:p14="http://schemas.microsoft.com/office/powerpoint/2010/main" val="48449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6 Gráfico"/>
          <p:cNvGraphicFramePr>
            <a:graphicFrameLocks noGrp="1"/>
          </p:cNvGraphicFramePr>
          <p:nvPr>
            <p:ph idx="1"/>
            <p:extLst>
              <p:ext uri="{D42A27DB-BD31-4B8C-83A1-F6EECF244321}">
                <p14:modId xmlns:p14="http://schemas.microsoft.com/office/powerpoint/2010/main" val="1037752627"/>
              </p:ext>
            </p:extLst>
          </p:nvPr>
        </p:nvGraphicFramePr>
        <p:xfrm>
          <a:off x="0" y="1412776"/>
          <a:ext cx="9144000" cy="4968552"/>
        </p:xfrm>
        <a:graphic>
          <a:graphicData uri="http://schemas.openxmlformats.org/drawingml/2006/chart">
            <c:chart xmlns:c="http://schemas.openxmlformats.org/drawingml/2006/chart" xmlns:r="http://schemas.openxmlformats.org/officeDocument/2006/relationships" r:id="rId2"/>
          </a:graphicData>
        </a:graphic>
      </p:graphicFrame>
      <p:sp>
        <p:nvSpPr>
          <p:cNvPr id="5" name="4 CuadroTexto"/>
          <p:cNvSpPr txBox="1"/>
          <p:nvPr/>
        </p:nvSpPr>
        <p:spPr>
          <a:xfrm>
            <a:off x="2670494" y="6578188"/>
            <a:ext cx="6473506" cy="523220"/>
          </a:xfrm>
          <a:prstGeom prst="rect">
            <a:avLst/>
          </a:prstGeom>
          <a:noFill/>
        </p:spPr>
        <p:txBody>
          <a:bodyPr wrap="square" rtlCol="0">
            <a:spAutoFit/>
          </a:bodyPr>
          <a:lstStyle/>
          <a:p>
            <a:pPr algn="r"/>
            <a:r>
              <a:rPr lang="es-MX" sz="1400" b="1" i="1" dirty="0" smtClean="0"/>
              <a:t>FUENTE: SAGARPA SIAP, UNA, Sistema Producto aves.</a:t>
            </a:r>
          </a:p>
          <a:p>
            <a:pPr algn="r"/>
            <a:endParaRPr lang="es-MX" sz="1400" b="1" i="1" dirty="0"/>
          </a:p>
        </p:txBody>
      </p:sp>
      <p:sp>
        <p:nvSpPr>
          <p:cNvPr id="2" name="1 Rectángulo"/>
          <p:cNvSpPr/>
          <p:nvPr/>
        </p:nvSpPr>
        <p:spPr>
          <a:xfrm>
            <a:off x="0" y="116632"/>
            <a:ext cx="9144000" cy="1261884"/>
          </a:xfrm>
          <a:prstGeom prst="rect">
            <a:avLst/>
          </a:prstGeom>
        </p:spPr>
        <p:txBody>
          <a:bodyPr wrap="square">
            <a:spAutoFit/>
          </a:bodyPr>
          <a:lstStyle/>
          <a:p>
            <a:pPr lvl="0" algn="ctr"/>
            <a:r>
              <a:rPr lang="es-ES" sz="2800" b="1" dirty="0">
                <a:solidFill>
                  <a:srgbClr val="FFFF00"/>
                </a:solidFill>
              </a:rPr>
              <a:t>Oferta de proteína animal en México. </a:t>
            </a:r>
            <a:endParaRPr lang="es-MX" sz="2800" b="1" dirty="0">
              <a:solidFill>
                <a:srgbClr val="FFFF00"/>
              </a:solidFill>
            </a:endParaRPr>
          </a:p>
          <a:p>
            <a:pPr algn="ctr"/>
            <a:r>
              <a:rPr lang="es-ES" sz="2400" b="1" dirty="0"/>
              <a:t>México es el séptimo país a nivel global en oferta de proteína animal y ocupa las siguientes posiciones por producto.</a:t>
            </a:r>
            <a:endParaRPr lang="es-MX" sz="2400" b="1" dirty="0"/>
          </a:p>
        </p:txBody>
      </p:sp>
    </p:spTree>
    <p:extLst>
      <p:ext uri="{BB962C8B-B14F-4D97-AF65-F5344CB8AC3E}">
        <p14:creationId xmlns:p14="http://schemas.microsoft.com/office/powerpoint/2010/main" val="131050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1489</TotalTime>
  <Words>2509</Words>
  <Application>Microsoft Office PowerPoint</Application>
  <PresentationFormat>Presentación en pantalla (4:3)</PresentationFormat>
  <Paragraphs>448</Paragraphs>
  <Slides>62</Slides>
  <Notes>8</Notes>
  <HiddenSlides>0</HiddenSlides>
  <MMClips>3</MMClips>
  <ScaleCrop>false</ScaleCrop>
  <HeadingPairs>
    <vt:vector size="6" baseType="variant">
      <vt:variant>
        <vt:lpstr>Tema</vt:lpstr>
      </vt:variant>
      <vt:variant>
        <vt:i4>1</vt:i4>
      </vt:variant>
      <vt:variant>
        <vt:lpstr>Servidores OLE incrustados</vt:lpstr>
      </vt:variant>
      <vt:variant>
        <vt:i4>3</vt:i4>
      </vt:variant>
      <vt:variant>
        <vt:lpstr>Títulos de diapositiva</vt:lpstr>
      </vt:variant>
      <vt:variant>
        <vt:i4>62</vt:i4>
      </vt:variant>
    </vt:vector>
  </HeadingPairs>
  <TitlesOfParts>
    <vt:vector size="66" baseType="lpstr">
      <vt:lpstr>Tema de Office</vt:lpstr>
      <vt:lpstr>Fotografía de Photo Editor</vt:lpstr>
      <vt:lpstr>Diapositiva</vt:lpstr>
      <vt:lpstr>Photo Editor Photo</vt:lpstr>
      <vt:lpstr>Prospectiva de la avicultura mexicana visión 2014-2024</vt:lpstr>
      <vt:lpstr>Creación y misión de los sistemas producto avícola. </vt:lpstr>
      <vt:lpstr>Creacion de los sistemas producto.</vt:lpstr>
      <vt:lpstr>MARCO LEGAL DE LOS COMITÉ SISTEMA PRODUCTO  </vt:lpstr>
      <vt:lpstr>MARCO LEGAL DE LOS COMITÉ SISTEMA PRODUCTO</vt:lpstr>
      <vt:lpstr>CADENAS AGROALIMENTARIAS INSERTADAS AL  SISTEMA-PRODUCTO  </vt:lpstr>
      <vt:lpstr>CADENAS AGROALIMENTARIAS INSERTADAS AL  SISTEMA-PRODUCTO  </vt:lpstr>
      <vt:lpstr>CADENAS AGROALIMENTARIAS INSERTADAS AL  SISTEMA-PRODUCTO  </vt:lpstr>
      <vt:lpstr>Presentación de PowerPoint</vt:lpstr>
      <vt:lpstr>Importancia estratégica de la avicultura mexicana 2013. </vt:lpstr>
      <vt:lpstr>Pronostico</vt:lpstr>
      <vt:lpstr>Presentación de PowerPoint</vt:lpstr>
      <vt:lpstr>EJES RECTORES DE LA POLÍTICA </vt:lpstr>
      <vt:lpstr>Líneas ejes de posible calculo  y de rectoría.</vt:lpstr>
      <vt:lpstr>Presentación de PowerPoint</vt:lpstr>
      <vt:lpstr>Presentación de PowerPoint</vt:lpstr>
      <vt:lpstr>1.-Prospectiva y tendencias de producción en pollo, huevo y pavo en función de indicadores de demanda, consumo y tendencias socioeconómicas para poder estimar su futuro y consecuencias. </vt:lpstr>
      <vt:lpstr>TENDENCIA CONSUMO DE PROTEINA ANIMAL</vt:lpstr>
      <vt:lpstr>Tendencia en el costo y disponibilidad de Materias primas.  </vt:lpstr>
      <vt:lpstr>Presentación de PowerPoint</vt:lpstr>
      <vt:lpstr>Tendencia en el costo y disponibilidad de Materias primas y la competitividad en producción avícola en México.  </vt:lpstr>
      <vt:lpstr>Prospectiva de las principales materias primas en Mexico</vt:lpstr>
      <vt:lpstr>Normas simétricas para importar. Normas inocuidad alimentaria para exportar. </vt:lpstr>
      <vt:lpstr>Buenas practicas de producción foco en bienestar en avicultura  y Bienestar humano.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Avance en control de enfermedades y trastornos metabólicos. </vt:lpstr>
      <vt:lpstr>Presentación de PowerPoint</vt:lpstr>
      <vt:lpstr>Presentación de PowerPoint</vt:lpstr>
      <vt:lpstr>Presentación de PowerPoint</vt:lpstr>
      <vt:lpstr>Presentación de PowerPoint</vt:lpstr>
      <vt:lpstr>Presentación de PowerPoint</vt:lpstr>
      <vt:lpstr>Presentación de PowerPoint</vt:lpstr>
      <vt:lpstr>Sinergia para fortalecer la “Cadena de valor de proteina avicola” y  su sustentabilidad</vt:lpstr>
      <vt:lpstr>Presentación de PowerPoint</vt:lpstr>
      <vt:lpstr>Matriz de atractivo de mercado de la avicultura mexicana</vt:lpstr>
      <vt:lpstr>Matriz de riesgo</vt:lpstr>
      <vt:lpstr>Sinergia para fortalecer la “Cadena de valor de proteina avicola” y  su sustentabilidad</vt:lpstr>
      <vt:lpstr>Huella de carbon, hidrica, proteica,ecologica</vt:lpstr>
      <vt:lpstr>Fortalecer la campaña de desmitificación para productos avícolas, huevo , pollo y pavo. </vt:lpstr>
      <vt:lpstr>Presentación de PowerPoint</vt:lpstr>
      <vt:lpstr>Bienestar humano</vt:lpstr>
      <vt:lpstr>Bienestar humano</vt:lpstr>
      <vt:lpstr>Presentación de PowerPoint</vt:lpstr>
      <vt:lpstr>Presentación de PowerPoint</vt:lpstr>
      <vt:lpstr>Plan rector </vt:lpstr>
      <vt:lpstr>Posibles usos de la nanotecnología en producción avícola.  </vt:lpstr>
      <vt:lpstr>Aves y nanotecnología en México </vt:lpstr>
      <vt:lpstr>Presentación de PowerPoint</vt:lpstr>
      <vt:lpstr>Presentación de PowerPoint</vt:lpstr>
      <vt:lpstr>Principales retos de la avicultura mexicana hacia el 2024</vt:lpstr>
      <vt:lpstr>El  gobierno mexicano  y los productores ante los retos de la próxima década. </vt:lpstr>
      <vt:lpstr>Oportunidades hacia el 2024 </vt:lpstr>
      <vt:lpstr>Conclusiones : </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JOSDT</dc:creator>
  <cp:lastModifiedBy>JOSDT</cp:lastModifiedBy>
  <cp:revision>149</cp:revision>
  <dcterms:created xsi:type="dcterms:W3CDTF">2014-01-20T03:50:43Z</dcterms:created>
  <dcterms:modified xsi:type="dcterms:W3CDTF">2014-03-22T14:40:51Z</dcterms:modified>
</cp:coreProperties>
</file>